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notesSlides/notesSlide29.xml" ContentType="application/vnd.openxmlformats-officedocument.presentationml.notesSlide+xml"/>
  <Override PartName="/ppt/charts/chart2.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3.xml" ContentType="application/vnd.openxmlformats-officedocument.drawingml.chart+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charts/chart4.xml" ContentType="application/vnd.openxmlformats-officedocument.drawingml.chart+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04"/>
  </p:notesMasterIdLst>
  <p:handoutMasterIdLst>
    <p:handoutMasterId r:id="rId105"/>
  </p:handoutMasterIdLst>
  <p:sldIdLst>
    <p:sldId id="262" r:id="rId2"/>
    <p:sldId id="278" r:id="rId3"/>
    <p:sldId id="345" r:id="rId4"/>
    <p:sldId id="520" r:id="rId5"/>
    <p:sldId id="559" r:id="rId6"/>
    <p:sldId id="347" r:id="rId7"/>
    <p:sldId id="279" r:id="rId8"/>
    <p:sldId id="280" r:id="rId9"/>
    <p:sldId id="281" r:id="rId10"/>
    <p:sldId id="493" r:id="rId11"/>
    <p:sldId id="292" r:id="rId12"/>
    <p:sldId id="293" r:id="rId13"/>
    <p:sldId id="294" r:id="rId14"/>
    <p:sldId id="295" r:id="rId15"/>
    <p:sldId id="296" r:id="rId16"/>
    <p:sldId id="286" r:id="rId17"/>
    <p:sldId id="406" r:id="rId18"/>
    <p:sldId id="407" r:id="rId19"/>
    <p:sldId id="299" r:id="rId20"/>
    <p:sldId id="300" r:id="rId21"/>
    <p:sldId id="424" r:id="rId22"/>
    <p:sldId id="298" r:id="rId23"/>
    <p:sldId id="369" r:id="rId24"/>
    <p:sldId id="428" r:id="rId25"/>
    <p:sldId id="427" r:id="rId26"/>
    <p:sldId id="483" r:id="rId27"/>
    <p:sldId id="297" r:id="rId28"/>
    <p:sldId id="258" r:id="rId29"/>
    <p:sldId id="260" r:id="rId30"/>
    <p:sldId id="470" r:id="rId31"/>
    <p:sldId id="373" r:id="rId32"/>
    <p:sldId id="374" r:id="rId33"/>
    <p:sldId id="375" r:id="rId34"/>
    <p:sldId id="376" r:id="rId35"/>
    <p:sldId id="377" r:id="rId36"/>
    <p:sldId id="341" r:id="rId37"/>
    <p:sldId id="400" r:id="rId38"/>
    <p:sldId id="474" r:id="rId39"/>
    <p:sldId id="475" r:id="rId40"/>
    <p:sldId id="476" r:id="rId41"/>
    <p:sldId id="477" r:id="rId42"/>
    <p:sldId id="478" r:id="rId43"/>
    <p:sldId id="479" r:id="rId44"/>
    <p:sldId id="480" r:id="rId45"/>
    <p:sldId id="481" r:id="rId46"/>
    <p:sldId id="433" r:id="rId47"/>
    <p:sldId id="304" r:id="rId48"/>
    <p:sldId id="305" r:id="rId49"/>
    <p:sldId id="434" r:id="rId50"/>
    <p:sldId id="311" r:id="rId51"/>
    <p:sldId id="312" r:id="rId52"/>
    <p:sldId id="313" r:id="rId53"/>
    <p:sldId id="314" r:id="rId54"/>
    <p:sldId id="315" r:id="rId55"/>
    <p:sldId id="316" r:id="rId56"/>
    <p:sldId id="317" r:id="rId57"/>
    <p:sldId id="318" r:id="rId58"/>
    <p:sldId id="319" r:id="rId59"/>
    <p:sldId id="320" r:id="rId60"/>
    <p:sldId id="321" r:id="rId61"/>
    <p:sldId id="322" r:id="rId62"/>
    <p:sldId id="323" r:id="rId63"/>
    <p:sldId id="324" r:id="rId64"/>
    <p:sldId id="325" r:id="rId65"/>
    <p:sldId id="326" r:id="rId66"/>
    <p:sldId id="327" r:id="rId67"/>
    <p:sldId id="328" r:id="rId68"/>
    <p:sldId id="329" r:id="rId69"/>
    <p:sldId id="330" r:id="rId70"/>
    <p:sldId id="331" r:id="rId71"/>
    <p:sldId id="389" r:id="rId72"/>
    <p:sldId id="442" r:id="rId73"/>
    <p:sldId id="446" r:id="rId74"/>
    <p:sldId id="447" r:id="rId75"/>
    <p:sldId id="448" r:id="rId76"/>
    <p:sldId id="450" r:id="rId77"/>
    <p:sldId id="451" r:id="rId78"/>
    <p:sldId id="536" r:id="rId79"/>
    <p:sldId id="540" r:id="rId80"/>
    <p:sldId id="501" r:id="rId81"/>
    <p:sldId id="459" r:id="rId82"/>
    <p:sldId id="518" r:id="rId83"/>
    <p:sldId id="541" r:id="rId84"/>
    <p:sldId id="546" r:id="rId85"/>
    <p:sldId id="530" r:id="rId86"/>
    <p:sldId id="531" r:id="rId87"/>
    <p:sldId id="555" r:id="rId88"/>
    <p:sldId id="532" r:id="rId89"/>
    <p:sldId id="553" r:id="rId90"/>
    <p:sldId id="526" r:id="rId91"/>
    <p:sldId id="558" r:id="rId92"/>
    <p:sldId id="533" r:id="rId93"/>
    <p:sldId id="534" r:id="rId94"/>
    <p:sldId id="535" r:id="rId95"/>
    <p:sldId id="557" r:id="rId96"/>
    <p:sldId id="542" r:id="rId97"/>
    <p:sldId id="549" r:id="rId98"/>
    <p:sldId id="556" r:id="rId99"/>
    <p:sldId id="538" r:id="rId100"/>
    <p:sldId id="551" r:id="rId101"/>
    <p:sldId id="552" r:id="rId102"/>
    <p:sldId id="554" r:id="rId10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14" autoAdjust="0"/>
    <p:restoredTop sz="76441" autoAdjust="0"/>
  </p:normalViewPr>
  <p:slideViewPr>
    <p:cSldViewPr snapToGrid="0" snapToObjects="1">
      <p:cViewPr>
        <p:scale>
          <a:sx n="75" d="100"/>
          <a:sy n="75" d="100"/>
        </p:scale>
        <p:origin x="-1808"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488"/>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notesMaster" Target="notesMasters/notesMaster1.xml"/><Relationship Id="rId105" Type="http://schemas.openxmlformats.org/officeDocument/2006/relationships/handoutMaster" Target="handoutMasters/handoutMaster1.xml"/><Relationship Id="rId106" Type="http://schemas.openxmlformats.org/officeDocument/2006/relationships/printerSettings" Target="printerSettings/printerSettings1.bin"/><Relationship Id="rId107"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viewProps" Target="viewProps.xml"/><Relationship Id="rId109"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tableStyles" Target="tableStyles.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mackenziegavery:Dropbox:Lab:Bioindicator:methylation:histograms%20bar%20charts%20and%20final%20stats%20report:barchart_SIGENAE_GOslim_CpG_uniqu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mackenziegavery:Dropbox:Lab:Bioindicator:methylation:histograms%20bar%20charts%20and%20final%20stats%20report:barchart_SIGENAE_GOslim_CpG_unique.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web:bivalvia:wholegenomefiles_MBDbsSeq_gill:summarystats_v9_MBDbsSeqGill.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web:bivalvia:wholegenomefiles_MBDbsSeq_gill:summarystats_v9_MBDbsSeqGil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294125424849343"/>
          <c:y val="0.0436678710680167"/>
          <c:w val="0.741414540766759"/>
          <c:h val="0.843319324165591"/>
        </c:manualLayout>
      </c:layout>
      <c:barChart>
        <c:barDir val="bar"/>
        <c:grouping val="clustered"/>
        <c:varyColors val="0"/>
        <c:ser>
          <c:idx val="0"/>
          <c:order val="0"/>
          <c:spPr>
            <a:noFill/>
            <a:ln>
              <a:noFill/>
            </a:ln>
            <a:effectLst/>
          </c:spPr>
          <c:invertIfNegative val="0"/>
          <c:errBars>
            <c:errBarType val="both"/>
            <c:errValType val="cust"/>
            <c:noEndCap val="0"/>
            <c:plus>
              <c:numRef>
                <c:f>goslim!$J$3:$J$16</c:f>
                <c:numCache>
                  <c:formatCode>General</c:formatCode>
                  <c:ptCount val="14"/>
                  <c:pt idx="0">
                    <c:v>0.00992193545695149</c:v>
                  </c:pt>
                  <c:pt idx="1">
                    <c:v>0.00817189480190626</c:v>
                  </c:pt>
                  <c:pt idx="2">
                    <c:v>0.00572094091990624</c:v>
                  </c:pt>
                  <c:pt idx="3">
                    <c:v>0.00476365304594398</c:v>
                  </c:pt>
                  <c:pt idx="4">
                    <c:v>0.0101349245994888</c:v>
                  </c:pt>
                  <c:pt idx="5">
                    <c:v>0.00307651990838489</c:v>
                  </c:pt>
                  <c:pt idx="6">
                    <c:v>0.00593702475300546</c:v>
                  </c:pt>
                  <c:pt idx="7">
                    <c:v>0.00254762139284578</c:v>
                  </c:pt>
                  <c:pt idx="8">
                    <c:v>0.00546199665731188</c:v>
                  </c:pt>
                  <c:pt idx="9">
                    <c:v>0.00856760826071032</c:v>
                  </c:pt>
                  <c:pt idx="10">
                    <c:v>0.0072472347277228</c:v>
                  </c:pt>
                  <c:pt idx="11">
                    <c:v>0.0193765069994446</c:v>
                  </c:pt>
                  <c:pt idx="12">
                    <c:v>0.00700197091180645</c:v>
                  </c:pt>
                  <c:pt idx="13">
                    <c:v>0.0116688414143247</c:v>
                  </c:pt>
                </c:numCache>
              </c:numRef>
            </c:plus>
            <c:minus>
              <c:numRef>
                <c:f>goslim!$J$3:$J$16</c:f>
                <c:numCache>
                  <c:formatCode>General</c:formatCode>
                  <c:ptCount val="14"/>
                  <c:pt idx="0">
                    <c:v>0.00992193545695149</c:v>
                  </c:pt>
                  <c:pt idx="1">
                    <c:v>0.00817189480190626</c:v>
                  </c:pt>
                  <c:pt idx="2">
                    <c:v>0.00572094091990624</c:v>
                  </c:pt>
                  <c:pt idx="3">
                    <c:v>0.00476365304594398</c:v>
                  </c:pt>
                  <c:pt idx="4">
                    <c:v>0.0101349245994888</c:v>
                  </c:pt>
                  <c:pt idx="5">
                    <c:v>0.00307651990838489</c:v>
                  </c:pt>
                  <c:pt idx="6">
                    <c:v>0.00593702475300546</c:v>
                  </c:pt>
                  <c:pt idx="7">
                    <c:v>0.00254762139284578</c:v>
                  </c:pt>
                  <c:pt idx="8">
                    <c:v>0.00546199665731188</c:v>
                  </c:pt>
                  <c:pt idx="9">
                    <c:v>0.00856760826071032</c:v>
                  </c:pt>
                  <c:pt idx="10">
                    <c:v>0.0072472347277228</c:v>
                  </c:pt>
                  <c:pt idx="11">
                    <c:v>0.0193765069994446</c:v>
                  </c:pt>
                  <c:pt idx="12">
                    <c:v>0.00700197091180645</c:v>
                  </c:pt>
                  <c:pt idx="13">
                    <c:v>0.0116688414143247</c:v>
                  </c:pt>
                </c:numCache>
              </c:numRef>
            </c:minus>
          </c:errBars>
          <c:cat>
            <c:strRef>
              <c:f>goslim!$D$3:$D$16</c:f>
              <c:strCache>
                <c:ptCount val="14"/>
                <c:pt idx="0">
                  <c:v>DNA metabolism</c:v>
                </c:pt>
                <c:pt idx="1">
                  <c:v>cell cycle and proliferation</c:v>
                </c:pt>
                <c:pt idx="2">
                  <c:v>RNA metabolism</c:v>
                </c:pt>
                <c:pt idx="3">
                  <c:v>protein metabolism</c:v>
                </c:pt>
                <c:pt idx="4">
                  <c:v>death</c:v>
                </c:pt>
                <c:pt idx="5">
                  <c:v>other metabolic processes</c:v>
                </c:pt>
                <c:pt idx="6">
                  <c:v>cell organization and biogenesis</c:v>
                </c:pt>
                <c:pt idx="7">
                  <c:v>other biological processes</c:v>
                </c:pt>
                <c:pt idx="8">
                  <c:v>transport</c:v>
                </c:pt>
                <c:pt idx="9">
                  <c:v>stress response</c:v>
                </c:pt>
                <c:pt idx="10">
                  <c:v>developmental processes</c:v>
                </c:pt>
                <c:pt idx="11">
                  <c:v>cell-cell signaling</c:v>
                </c:pt>
                <c:pt idx="12">
                  <c:v>signal transduction</c:v>
                </c:pt>
                <c:pt idx="13">
                  <c:v>cell adhesion</c:v>
                </c:pt>
              </c:strCache>
            </c:strRef>
          </c:cat>
          <c:val>
            <c:numRef>
              <c:f>goslim!$H$3:$H$16</c:f>
              <c:numCache>
                <c:formatCode>General</c:formatCode>
                <c:ptCount val="14"/>
                <c:pt idx="0">
                  <c:v>0.49372967216129</c:v>
                </c:pt>
                <c:pt idx="1">
                  <c:v>0.519558268035229</c:v>
                </c:pt>
                <c:pt idx="2">
                  <c:v>0.533029697770291</c:v>
                </c:pt>
                <c:pt idx="3">
                  <c:v>0.537590858203597</c:v>
                </c:pt>
                <c:pt idx="4">
                  <c:v>0.557275542262135</c:v>
                </c:pt>
                <c:pt idx="5">
                  <c:v>0.557348500856316</c:v>
                </c:pt>
                <c:pt idx="6">
                  <c:v>0.562238080333333</c:v>
                </c:pt>
                <c:pt idx="7">
                  <c:v>0.575843709960575</c:v>
                </c:pt>
                <c:pt idx="8">
                  <c:v>0.57884463437729</c:v>
                </c:pt>
                <c:pt idx="9">
                  <c:v>0.602940866445367</c:v>
                </c:pt>
                <c:pt idx="10">
                  <c:v>0.610123645106526</c:v>
                </c:pt>
                <c:pt idx="11">
                  <c:v>0.619407504491935</c:v>
                </c:pt>
                <c:pt idx="12">
                  <c:v>0.637333463898878</c:v>
                </c:pt>
                <c:pt idx="13">
                  <c:v>0.675388206626912</c:v>
                </c:pt>
              </c:numCache>
            </c:numRef>
          </c:val>
        </c:ser>
        <c:dLbls>
          <c:showLegendKey val="0"/>
          <c:showVal val="0"/>
          <c:showCatName val="0"/>
          <c:showSerName val="0"/>
          <c:showPercent val="0"/>
          <c:showBubbleSize val="0"/>
        </c:dLbls>
        <c:gapWidth val="150"/>
        <c:axId val="484195752"/>
        <c:axId val="484198808"/>
      </c:barChart>
      <c:catAx>
        <c:axId val="484195752"/>
        <c:scaling>
          <c:orientation val="minMax"/>
        </c:scaling>
        <c:delete val="0"/>
        <c:axPos val="l"/>
        <c:majorTickMark val="out"/>
        <c:minorTickMark val="none"/>
        <c:tickLblPos val="nextTo"/>
        <c:txPr>
          <a:bodyPr/>
          <a:lstStyle/>
          <a:p>
            <a:pPr>
              <a:defRPr sz="1200" b="1"/>
            </a:pPr>
            <a:endParaRPr lang="en-US"/>
          </a:p>
        </c:txPr>
        <c:crossAx val="484198808"/>
        <c:crosses val="autoZero"/>
        <c:auto val="1"/>
        <c:lblAlgn val="ctr"/>
        <c:lblOffset val="100"/>
        <c:noMultiLvlLbl val="0"/>
      </c:catAx>
      <c:valAx>
        <c:axId val="484198808"/>
        <c:scaling>
          <c:orientation val="minMax"/>
          <c:min val="0.45"/>
        </c:scaling>
        <c:delete val="0"/>
        <c:axPos val="b"/>
        <c:majorGridlines/>
        <c:title>
          <c:tx>
            <c:rich>
              <a:bodyPr/>
              <a:lstStyle/>
              <a:p>
                <a:pPr>
                  <a:defRPr sz="1800" b="0" i="0"/>
                </a:pPr>
                <a:r>
                  <a:rPr lang="en-US" sz="1800" b="0" i="0" dirty="0" err="1" smtClean="0"/>
                  <a:t>CpGo</a:t>
                </a:r>
                <a:r>
                  <a:rPr lang="en-US" sz="1800" b="0" i="0" dirty="0" smtClean="0"/>
                  <a:t>/e</a:t>
                </a:r>
                <a:endParaRPr lang="en-US" sz="1800" b="0" i="0" dirty="0"/>
              </a:p>
            </c:rich>
          </c:tx>
          <c:layout/>
          <c:overlay val="0"/>
        </c:title>
        <c:numFmt formatCode="#,##0.00" sourceLinked="0"/>
        <c:majorTickMark val="out"/>
        <c:minorTickMark val="none"/>
        <c:tickLblPos val="nextTo"/>
        <c:txPr>
          <a:bodyPr/>
          <a:lstStyle/>
          <a:p>
            <a:pPr>
              <a:defRPr sz="1600"/>
            </a:pPr>
            <a:endParaRPr lang="en-US"/>
          </a:p>
        </c:txPr>
        <c:crossAx val="484195752"/>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294125424849343"/>
          <c:y val="0.0436678710680167"/>
          <c:w val="0.741414540766759"/>
          <c:h val="0.843319324165591"/>
        </c:manualLayout>
      </c:layout>
      <c:barChart>
        <c:barDir val="bar"/>
        <c:grouping val="clustered"/>
        <c:varyColors val="0"/>
        <c:ser>
          <c:idx val="0"/>
          <c:order val="0"/>
          <c:spPr>
            <a:noFill/>
            <a:ln>
              <a:noFill/>
            </a:ln>
            <a:effectLst/>
          </c:spPr>
          <c:invertIfNegative val="0"/>
          <c:errBars>
            <c:errBarType val="both"/>
            <c:errValType val="cust"/>
            <c:noEndCap val="0"/>
            <c:plus>
              <c:numRef>
                <c:f>goslim!$J$3:$J$16</c:f>
                <c:numCache>
                  <c:formatCode>General</c:formatCode>
                  <c:ptCount val="14"/>
                  <c:pt idx="0">
                    <c:v>0.00992193545695149</c:v>
                  </c:pt>
                  <c:pt idx="1">
                    <c:v>0.00817189480190626</c:v>
                  </c:pt>
                  <c:pt idx="2">
                    <c:v>0.00572094091990624</c:v>
                  </c:pt>
                  <c:pt idx="3">
                    <c:v>0.00476365304594398</c:v>
                  </c:pt>
                  <c:pt idx="4">
                    <c:v>0.0101349245994888</c:v>
                  </c:pt>
                  <c:pt idx="5">
                    <c:v>0.00307651990838489</c:v>
                  </c:pt>
                  <c:pt idx="6">
                    <c:v>0.00593702475300546</c:v>
                  </c:pt>
                  <c:pt idx="7">
                    <c:v>0.00254762139284578</c:v>
                  </c:pt>
                  <c:pt idx="8">
                    <c:v>0.00546199665731188</c:v>
                  </c:pt>
                  <c:pt idx="9">
                    <c:v>0.00856760826071032</c:v>
                  </c:pt>
                  <c:pt idx="10">
                    <c:v>0.0072472347277228</c:v>
                  </c:pt>
                  <c:pt idx="11">
                    <c:v>0.0193765069994446</c:v>
                  </c:pt>
                  <c:pt idx="12">
                    <c:v>0.00700197091180645</c:v>
                  </c:pt>
                  <c:pt idx="13">
                    <c:v>0.0116688414143247</c:v>
                  </c:pt>
                </c:numCache>
              </c:numRef>
            </c:plus>
            <c:minus>
              <c:numRef>
                <c:f>goslim!$J$3:$J$16</c:f>
                <c:numCache>
                  <c:formatCode>General</c:formatCode>
                  <c:ptCount val="14"/>
                  <c:pt idx="0">
                    <c:v>0.00992193545695149</c:v>
                  </c:pt>
                  <c:pt idx="1">
                    <c:v>0.00817189480190626</c:v>
                  </c:pt>
                  <c:pt idx="2">
                    <c:v>0.00572094091990624</c:v>
                  </c:pt>
                  <c:pt idx="3">
                    <c:v>0.00476365304594398</c:v>
                  </c:pt>
                  <c:pt idx="4">
                    <c:v>0.0101349245994888</c:v>
                  </c:pt>
                  <c:pt idx="5">
                    <c:v>0.00307651990838489</c:v>
                  </c:pt>
                  <c:pt idx="6">
                    <c:v>0.00593702475300546</c:v>
                  </c:pt>
                  <c:pt idx="7">
                    <c:v>0.00254762139284578</c:v>
                  </c:pt>
                  <c:pt idx="8">
                    <c:v>0.00546199665731188</c:v>
                  </c:pt>
                  <c:pt idx="9">
                    <c:v>0.00856760826071032</c:v>
                  </c:pt>
                  <c:pt idx="10">
                    <c:v>0.0072472347277228</c:v>
                  </c:pt>
                  <c:pt idx="11">
                    <c:v>0.0193765069994446</c:v>
                  </c:pt>
                  <c:pt idx="12">
                    <c:v>0.00700197091180645</c:v>
                  </c:pt>
                  <c:pt idx="13">
                    <c:v>0.0116688414143247</c:v>
                  </c:pt>
                </c:numCache>
              </c:numRef>
            </c:minus>
          </c:errBars>
          <c:cat>
            <c:strRef>
              <c:f>goslim!$D$3:$D$16</c:f>
              <c:strCache>
                <c:ptCount val="14"/>
                <c:pt idx="0">
                  <c:v>DNA metabolism</c:v>
                </c:pt>
                <c:pt idx="1">
                  <c:v>cell cycle and proliferation</c:v>
                </c:pt>
                <c:pt idx="2">
                  <c:v>RNA metabolism</c:v>
                </c:pt>
                <c:pt idx="3">
                  <c:v>protein metabolism</c:v>
                </c:pt>
                <c:pt idx="4">
                  <c:v>death</c:v>
                </c:pt>
                <c:pt idx="5">
                  <c:v>other metabolic processes</c:v>
                </c:pt>
                <c:pt idx="6">
                  <c:v>cell organization and biogenesis</c:v>
                </c:pt>
                <c:pt idx="7">
                  <c:v>other biological processes</c:v>
                </c:pt>
                <c:pt idx="8">
                  <c:v>transport</c:v>
                </c:pt>
                <c:pt idx="9">
                  <c:v>stress response</c:v>
                </c:pt>
                <c:pt idx="10">
                  <c:v>developmental processes</c:v>
                </c:pt>
                <c:pt idx="11">
                  <c:v>cell-cell signaling</c:v>
                </c:pt>
                <c:pt idx="12">
                  <c:v>signal transduction</c:v>
                </c:pt>
                <c:pt idx="13">
                  <c:v>cell adhesion</c:v>
                </c:pt>
              </c:strCache>
            </c:strRef>
          </c:cat>
          <c:val>
            <c:numRef>
              <c:f>goslim!$H$3:$H$16</c:f>
              <c:numCache>
                <c:formatCode>General</c:formatCode>
                <c:ptCount val="14"/>
                <c:pt idx="0">
                  <c:v>0.49372967216129</c:v>
                </c:pt>
                <c:pt idx="1">
                  <c:v>0.519558268035229</c:v>
                </c:pt>
                <c:pt idx="2">
                  <c:v>0.533029697770291</c:v>
                </c:pt>
                <c:pt idx="3">
                  <c:v>0.537590858203597</c:v>
                </c:pt>
                <c:pt idx="4">
                  <c:v>0.557275542262135</c:v>
                </c:pt>
                <c:pt idx="5">
                  <c:v>0.557348500856316</c:v>
                </c:pt>
                <c:pt idx="6">
                  <c:v>0.562238080333333</c:v>
                </c:pt>
                <c:pt idx="7">
                  <c:v>0.575843709960575</c:v>
                </c:pt>
                <c:pt idx="8">
                  <c:v>0.57884463437729</c:v>
                </c:pt>
                <c:pt idx="9">
                  <c:v>0.602940866445367</c:v>
                </c:pt>
                <c:pt idx="10">
                  <c:v>0.610123645106526</c:v>
                </c:pt>
                <c:pt idx="11">
                  <c:v>0.619407504491935</c:v>
                </c:pt>
                <c:pt idx="12">
                  <c:v>0.637333463898878</c:v>
                </c:pt>
                <c:pt idx="13">
                  <c:v>0.675388206626912</c:v>
                </c:pt>
              </c:numCache>
            </c:numRef>
          </c:val>
        </c:ser>
        <c:dLbls>
          <c:showLegendKey val="0"/>
          <c:showVal val="0"/>
          <c:showCatName val="0"/>
          <c:showSerName val="0"/>
          <c:showPercent val="0"/>
          <c:showBubbleSize val="0"/>
        </c:dLbls>
        <c:gapWidth val="150"/>
        <c:axId val="495047784"/>
        <c:axId val="495069544"/>
      </c:barChart>
      <c:catAx>
        <c:axId val="495047784"/>
        <c:scaling>
          <c:orientation val="minMax"/>
        </c:scaling>
        <c:delete val="0"/>
        <c:axPos val="l"/>
        <c:majorTickMark val="out"/>
        <c:minorTickMark val="none"/>
        <c:tickLblPos val="nextTo"/>
        <c:txPr>
          <a:bodyPr/>
          <a:lstStyle/>
          <a:p>
            <a:pPr>
              <a:defRPr sz="1200" b="1"/>
            </a:pPr>
            <a:endParaRPr lang="en-US"/>
          </a:p>
        </c:txPr>
        <c:crossAx val="495069544"/>
        <c:crosses val="autoZero"/>
        <c:auto val="1"/>
        <c:lblAlgn val="ctr"/>
        <c:lblOffset val="100"/>
        <c:noMultiLvlLbl val="0"/>
      </c:catAx>
      <c:valAx>
        <c:axId val="495069544"/>
        <c:scaling>
          <c:orientation val="minMax"/>
          <c:min val="0.45"/>
        </c:scaling>
        <c:delete val="0"/>
        <c:axPos val="b"/>
        <c:majorGridlines/>
        <c:title>
          <c:tx>
            <c:rich>
              <a:bodyPr/>
              <a:lstStyle/>
              <a:p>
                <a:pPr>
                  <a:defRPr sz="1800" b="0" i="0"/>
                </a:pPr>
                <a:r>
                  <a:rPr lang="en-US" sz="1800" b="0" i="0" dirty="0" err="1" smtClean="0"/>
                  <a:t>CpGo</a:t>
                </a:r>
                <a:r>
                  <a:rPr lang="en-US" sz="1800" b="0" i="0" dirty="0" smtClean="0"/>
                  <a:t>/e</a:t>
                </a:r>
                <a:endParaRPr lang="en-US" sz="1800" b="0" i="0" dirty="0"/>
              </a:p>
            </c:rich>
          </c:tx>
          <c:layout/>
          <c:overlay val="0"/>
        </c:title>
        <c:numFmt formatCode="#,##0.00" sourceLinked="0"/>
        <c:majorTickMark val="out"/>
        <c:minorTickMark val="none"/>
        <c:tickLblPos val="nextTo"/>
        <c:txPr>
          <a:bodyPr/>
          <a:lstStyle/>
          <a:p>
            <a:pPr>
              <a:defRPr sz="1600"/>
            </a:pPr>
            <a:endParaRPr lang="en-US"/>
          </a:p>
        </c:txPr>
        <c:crossAx val="495047784"/>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pieChart>
        <c:varyColors val="1"/>
        <c:ser>
          <c:idx val="0"/>
          <c:order val="0"/>
          <c:tx>
            <c:strRef>
              <c:f>olddata!$G$4</c:f>
              <c:strCache>
                <c:ptCount val="1"/>
                <c:pt idx="0">
                  <c:v>mCG</c:v>
                </c:pt>
              </c:strCache>
            </c:strRef>
          </c:tx>
          <c:dLbls>
            <c:showLegendKey val="0"/>
            <c:showVal val="0"/>
            <c:showCatName val="1"/>
            <c:showSerName val="0"/>
            <c:showPercent val="1"/>
            <c:showBubbleSize val="0"/>
            <c:showLeaderLines val="1"/>
          </c:dLbls>
          <c:cat>
            <c:strRef>
              <c:f>olddata!$E$5:$E$9</c:f>
              <c:strCache>
                <c:ptCount val="5"/>
                <c:pt idx="0">
                  <c:v>Exon</c:v>
                </c:pt>
                <c:pt idx="1">
                  <c:v>Intron</c:v>
                </c:pt>
                <c:pt idx="2">
                  <c:v>Promoter</c:v>
                </c:pt>
                <c:pt idx="3">
                  <c:v>TE</c:v>
                </c:pt>
                <c:pt idx="4">
                  <c:v>Other</c:v>
                </c:pt>
              </c:strCache>
            </c:strRef>
          </c:cat>
          <c:val>
            <c:numRef>
              <c:f>olddata!$G$5:$G$9</c:f>
              <c:numCache>
                <c:formatCode>General</c:formatCode>
                <c:ptCount val="5"/>
                <c:pt idx="0">
                  <c:v>356323.0</c:v>
                </c:pt>
                <c:pt idx="1">
                  <c:v>651253.0</c:v>
                </c:pt>
                <c:pt idx="2">
                  <c:v>57498.0</c:v>
                </c:pt>
                <c:pt idx="3">
                  <c:v>73083.0</c:v>
                </c:pt>
                <c:pt idx="4">
                  <c:v>315596.0</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spPr>
    <a:noFill/>
    <a:ln>
      <a:noFill/>
    </a:ln>
  </c:spPr>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0.154422894362112"/>
          <c:y val="0.0"/>
          <c:w val="0.626267898581298"/>
          <c:h val="0.961791990426357"/>
        </c:manualLayout>
      </c:layout>
      <c:pieChart>
        <c:varyColors val="1"/>
        <c:ser>
          <c:idx val="0"/>
          <c:order val="0"/>
          <c:tx>
            <c:strRef>
              <c:f>olddata!$G$4</c:f>
              <c:strCache>
                <c:ptCount val="1"/>
                <c:pt idx="0">
                  <c:v>mCG</c:v>
                </c:pt>
              </c:strCache>
            </c:strRef>
          </c:tx>
          <c:dLbls>
            <c:dLbl>
              <c:idx val="2"/>
              <c:spPr/>
              <c:txPr>
                <a:bodyPr/>
                <a:lstStyle/>
                <a:p>
                  <a:pPr>
                    <a:defRPr sz="1300"/>
                  </a:pPr>
                  <a:endParaRPr lang="en-US"/>
                </a:p>
              </c:txPr>
              <c:showLegendKey val="0"/>
              <c:showVal val="0"/>
              <c:showCatName val="1"/>
              <c:showSerName val="0"/>
              <c:showPercent val="1"/>
              <c:showBubbleSize val="0"/>
            </c:dLbl>
            <c:txPr>
              <a:bodyPr/>
              <a:lstStyle/>
              <a:p>
                <a:pPr>
                  <a:defRPr sz="1400"/>
                </a:pPr>
                <a:endParaRPr lang="en-US"/>
              </a:p>
            </c:txPr>
            <c:showLegendKey val="0"/>
            <c:showVal val="0"/>
            <c:showCatName val="1"/>
            <c:showSerName val="0"/>
            <c:showPercent val="1"/>
            <c:showBubbleSize val="0"/>
            <c:showLeaderLines val="1"/>
          </c:dLbls>
          <c:cat>
            <c:strRef>
              <c:f>olddata!$E$5:$E$9</c:f>
              <c:strCache>
                <c:ptCount val="5"/>
                <c:pt idx="0">
                  <c:v>Exon</c:v>
                </c:pt>
                <c:pt idx="1">
                  <c:v>Intron</c:v>
                </c:pt>
                <c:pt idx="2">
                  <c:v>Promoter</c:v>
                </c:pt>
                <c:pt idx="3">
                  <c:v>TE</c:v>
                </c:pt>
                <c:pt idx="4">
                  <c:v>Other</c:v>
                </c:pt>
              </c:strCache>
            </c:strRef>
          </c:cat>
          <c:val>
            <c:numRef>
              <c:f>olddata!$G$5:$G$9</c:f>
              <c:numCache>
                <c:formatCode>General</c:formatCode>
                <c:ptCount val="5"/>
                <c:pt idx="0">
                  <c:v>356323.0</c:v>
                </c:pt>
                <c:pt idx="1">
                  <c:v>651253.0</c:v>
                </c:pt>
                <c:pt idx="2">
                  <c:v>57498.0</c:v>
                </c:pt>
                <c:pt idx="3">
                  <c:v>73083.0</c:v>
                </c:pt>
                <c:pt idx="4">
                  <c:v>315596.0</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spPr>
    <a:solidFill>
      <a:schemeClr val="bg1"/>
    </a:solidFill>
    <a:ln>
      <a:solidFill>
        <a:schemeClr val="accent4"/>
      </a:solidFill>
    </a:ln>
  </c:spPr>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6921821-0C3B-EF46-A56D-E42F7F36E8E3}" type="datetimeFigureOut">
              <a:rPr lang="en-US" smtClean="0"/>
              <a:t>6/4/14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04F2B46-9AF3-004A-AAC0-9ABD0F4BA3C1}" type="slidenum">
              <a:rPr lang="en-US" smtClean="0"/>
              <a:t>‹#›</a:t>
            </a:fld>
            <a:endParaRPr lang="en-US"/>
          </a:p>
        </p:txBody>
      </p:sp>
    </p:spTree>
    <p:extLst>
      <p:ext uri="{BB962C8B-B14F-4D97-AF65-F5344CB8AC3E}">
        <p14:creationId xmlns:p14="http://schemas.microsoft.com/office/powerpoint/2010/main" val="35182999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624CEA-E6D6-BB46-8746-331077EEC886}" type="datetimeFigureOut">
              <a:rPr lang="en-US" smtClean="0"/>
              <a:t>6/4/14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02E921-D96E-F345-B6C8-A8F7CD59B5D3}" type="slidenum">
              <a:rPr lang="en-US" smtClean="0"/>
              <a:t>‹#›</a:t>
            </a:fld>
            <a:endParaRPr lang="en-US"/>
          </a:p>
        </p:txBody>
      </p:sp>
    </p:spTree>
    <p:extLst>
      <p:ext uri="{BB962C8B-B14F-4D97-AF65-F5344CB8AC3E}">
        <p14:creationId xmlns:p14="http://schemas.microsoft.com/office/powerpoint/2010/main" val="231645971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I’m going to be talking about ….</a:t>
            </a:r>
            <a:endParaRPr lang="en-US" dirty="0"/>
          </a:p>
        </p:txBody>
      </p:sp>
      <p:sp>
        <p:nvSpPr>
          <p:cNvPr id="4" name="Slide Number Placeholder 3"/>
          <p:cNvSpPr>
            <a:spLocks noGrp="1"/>
          </p:cNvSpPr>
          <p:nvPr>
            <p:ph type="sldNum" sz="quarter" idx="10"/>
          </p:nvPr>
        </p:nvSpPr>
        <p:spPr/>
        <p:txBody>
          <a:bodyPr/>
          <a:lstStyle/>
          <a:p>
            <a:fld id="{CE02E921-D96E-F345-B6C8-A8F7CD59B5D3}" type="slidenum">
              <a:rPr lang="en-US" smtClean="0"/>
              <a:t>1</a:t>
            </a:fld>
            <a:endParaRPr lang="en-US"/>
          </a:p>
        </p:txBody>
      </p:sp>
    </p:spTree>
    <p:extLst>
      <p:ext uri="{BB962C8B-B14F-4D97-AF65-F5344CB8AC3E}">
        <p14:creationId xmlns:p14="http://schemas.microsoft.com/office/powerpoint/2010/main" val="1650365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DE3412-5E75-6A40-9667-9C6D8A70AE84}" type="slidenum">
              <a:rPr lang="en-US"/>
              <a:pPr/>
              <a:t>10</a:t>
            </a:fld>
            <a:endParaRPr lang="en-US"/>
          </a:p>
        </p:txBody>
      </p:sp>
      <p:sp>
        <p:nvSpPr>
          <p:cNvPr id="34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4819" name="Rectangle 3"/>
          <p:cNvSpPr>
            <a:spLocks noGrp="1" noChangeArrowheads="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Epigenetics refers</a:t>
            </a:r>
            <a:r>
              <a:rPr lang="en-US" baseline="0" dirty="0" smtClean="0"/>
              <a:t> to </a:t>
            </a:r>
            <a:r>
              <a:rPr lang="en-US" baseline="0" dirty="0" err="1" smtClean="0"/>
              <a:t>hertiable</a:t>
            </a:r>
            <a:r>
              <a:rPr lang="en-US" baseline="0" dirty="0" smtClean="0"/>
              <a:t> changes in phenotypes that are </a:t>
            </a:r>
            <a:r>
              <a:rPr lang="en-US" dirty="0" smtClean="0">
                <a:solidFill>
                  <a:schemeClr val="tx1">
                    <a:lumMod val="85000"/>
                    <a:lumOff val="15000"/>
                  </a:schemeClr>
                </a:solidFill>
                <a:ea typeface="ＭＳ Ｐゴシック" pitchFamily="32" charset="-128"/>
                <a:cs typeface="ＭＳ Ｐゴシック" pitchFamily="32" charset="-128"/>
              </a:rPr>
              <a:t>caused by mechanisms other than mutation to the DNA sequence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chemeClr val="tx1">
                  <a:lumMod val="85000"/>
                  <a:lumOff val="15000"/>
                </a:schemeClr>
              </a:solidFill>
              <a:ea typeface="ＭＳ Ｐゴシック" pitchFamily="32" charset="-128"/>
              <a:cs typeface="ＭＳ Ｐゴシック" pitchFamily="32"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chemeClr val="tx1">
                    <a:lumMod val="85000"/>
                    <a:lumOff val="15000"/>
                  </a:schemeClr>
                </a:solidFill>
                <a:ea typeface="ＭＳ Ｐゴシック" pitchFamily="32" charset="-128"/>
                <a:cs typeface="ＭＳ Ｐゴシック" pitchFamily="32" charset="-128"/>
              </a:rPr>
              <a:t>Two major epigenetic mechanisms are histone modifications and DNA methylation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chemeClr val="tx1">
                  <a:lumMod val="85000"/>
                  <a:lumOff val="15000"/>
                </a:schemeClr>
              </a:solidFill>
              <a:ea typeface="ＭＳ Ｐゴシック" pitchFamily="32" charset="-128"/>
              <a:cs typeface="ＭＳ Ｐゴシック" pitchFamily="32"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chemeClr val="tx1">
                    <a:lumMod val="85000"/>
                    <a:lumOff val="15000"/>
                  </a:schemeClr>
                </a:solidFill>
                <a:ea typeface="ＭＳ Ｐゴシック" pitchFamily="32" charset="-128"/>
                <a:cs typeface="ＭＳ Ｐゴシック" pitchFamily="32" charset="-128"/>
              </a:rPr>
              <a:t>Histones are that proteins that DNA winds around to form chromatin.  Modifications of these proteins, including acetylation and methylation of histone tails, can cause changes in gene regulation.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chemeClr val="tx1">
                  <a:lumMod val="85000"/>
                  <a:lumOff val="15000"/>
                </a:schemeClr>
              </a:solidFill>
              <a:ea typeface="ＭＳ Ｐゴシック" pitchFamily="32" charset="-128"/>
              <a:cs typeface="ＭＳ Ｐゴシック" pitchFamily="32"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chemeClr val="tx1">
                    <a:lumMod val="85000"/>
                    <a:lumOff val="15000"/>
                  </a:schemeClr>
                </a:solidFill>
                <a:ea typeface="ＭＳ Ｐゴシック" pitchFamily="32" charset="-128"/>
                <a:cs typeface="ＭＳ Ｐゴシック" pitchFamily="32" charset="-128"/>
              </a:rPr>
              <a:t>DNA methylation is the most well studied epigenetic mark and also plays a significant role in gene regulation</a:t>
            </a:r>
            <a:endParaRPr lang="en-US" baseline="0" dirty="0"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would also like to thank the Roberts lab</a:t>
            </a:r>
            <a:r>
              <a:rPr lang="en-US" baseline="0" dirty="0" smtClean="0"/>
              <a:t>, not only for being inspiring scientists, but also for being wonderful and fun people to spend a graduate career with.</a:t>
            </a:r>
          </a:p>
          <a:p>
            <a:endParaRPr lang="en-US" baseline="0" dirty="0"/>
          </a:p>
          <a:p>
            <a:endParaRPr lang="en-US" baseline="0" dirty="0" smtClean="0"/>
          </a:p>
        </p:txBody>
      </p:sp>
      <p:sp>
        <p:nvSpPr>
          <p:cNvPr id="4" name="Slide Number Placeholder 3"/>
          <p:cNvSpPr>
            <a:spLocks noGrp="1"/>
          </p:cNvSpPr>
          <p:nvPr>
            <p:ph type="sldNum" sz="quarter" idx="10"/>
          </p:nvPr>
        </p:nvSpPr>
        <p:spPr/>
        <p:txBody>
          <a:bodyPr/>
          <a:lstStyle/>
          <a:p>
            <a:pPr>
              <a:defRPr/>
            </a:pPr>
            <a:fld id="{BA5B0494-3FE8-824E-A010-1F812F9880C9}" type="slidenum">
              <a:rPr lang="en-US" smtClean="0"/>
              <a:pPr>
                <a:defRPr/>
              </a:pPr>
              <a:t>100</a:t>
            </a:fld>
            <a:endParaRPr lang="en-US"/>
          </a:p>
        </p:txBody>
      </p:sp>
    </p:spTree>
    <p:extLst>
      <p:ext uri="{BB962C8B-B14F-4D97-AF65-F5344CB8AC3E}">
        <p14:creationId xmlns:p14="http://schemas.microsoft.com/office/powerpoint/2010/main" val="256584254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I</a:t>
            </a:r>
            <a:r>
              <a:rPr lang="en-US" baseline="0" dirty="0" smtClean="0"/>
              <a:t> would like to thank all of my friends and family for their overwhelming support and willingness to come tromp through the mudflats with me.</a:t>
            </a:r>
          </a:p>
          <a:p>
            <a:endParaRPr lang="en-US" baseline="0" dirty="0" smtClean="0"/>
          </a:p>
          <a:p>
            <a:r>
              <a:rPr lang="en-US" baseline="0" dirty="0" smtClean="0"/>
              <a:t>I would like to especially thank my favorite field crew, Lisa </a:t>
            </a:r>
            <a:r>
              <a:rPr lang="en-US" baseline="0" dirty="0" err="1" smtClean="0"/>
              <a:t>Crosson</a:t>
            </a:r>
            <a:r>
              <a:rPr lang="en-US" baseline="0" dirty="0" smtClean="0"/>
              <a:t> and my Mom who were always there with smiling faces to help sample oysters in the middle of the night</a:t>
            </a:r>
          </a:p>
          <a:p>
            <a:endParaRPr lang="en-US" baseline="0" dirty="0" smtClean="0"/>
          </a:p>
          <a:p>
            <a:r>
              <a:rPr lang="en-US" baseline="0" dirty="0" smtClean="0"/>
              <a:t>I would also like to thank my husband Brock for his never ending support and enthusiastic help in </a:t>
            </a:r>
            <a:r>
              <a:rPr lang="en-US" baseline="0" smtClean="0"/>
              <a:t>the field</a:t>
            </a:r>
            <a:endParaRPr lang="en-US" baseline="0" dirty="0" smtClean="0"/>
          </a:p>
        </p:txBody>
      </p:sp>
      <p:sp>
        <p:nvSpPr>
          <p:cNvPr id="4" name="Slide Number Placeholder 3"/>
          <p:cNvSpPr>
            <a:spLocks noGrp="1"/>
          </p:cNvSpPr>
          <p:nvPr>
            <p:ph type="sldNum" sz="quarter" idx="10"/>
          </p:nvPr>
        </p:nvSpPr>
        <p:spPr/>
        <p:txBody>
          <a:bodyPr/>
          <a:lstStyle/>
          <a:p>
            <a:pPr>
              <a:defRPr/>
            </a:pPr>
            <a:fld id="{BA5B0494-3FE8-824E-A010-1F812F9880C9}" type="slidenum">
              <a:rPr lang="en-US" smtClean="0"/>
              <a:pPr>
                <a:defRPr/>
              </a:pPr>
              <a:t>101</a:t>
            </a:fld>
            <a:endParaRPr lang="en-US"/>
          </a:p>
        </p:txBody>
      </p:sp>
    </p:spTree>
    <p:extLst>
      <p:ext uri="{BB962C8B-B14F-4D97-AF65-F5344CB8AC3E}">
        <p14:creationId xmlns:p14="http://schemas.microsoft.com/office/powerpoint/2010/main" val="256584254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with that</a:t>
            </a:r>
            <a:r>
              <a:rPr lang="en-US" baseline="0" dirty="0" smtClean="0"/>
              <a:t> I’d like to answer any questions you may have</a:t>
            </a:r>
            <a:endParaRPr lang="en-US" dirty="0"/>
          </a:p>
        </p:txBody>
      </p:sp>
      <p:sp>
        <p:nvSpPr>
          <p:cNvPr id="4" name="Slide Number Placeholder 3"/>
          <p:cNvSpPr>
            <a:spLocks noGrp="1"/>
          </p:cNvSpPr>
          <p:nvPr>
            <p:ph type="sldNum" sz="quarter" idx="10"/>
          </p:nvPr>
        </p:nvSpPr>
        <p:spPr/>
        <p:txBody>
          <a:bodyPr/>
          <a:lstStyle/>
          <a:p>
            <a:fld id="{CE02E921-D96E-F345-B6C8-A8F7CD59B5D3}" type="slidenum">
              <a:rPr lang="en-US" smtClean="0"/>
              <a:t>102</a:t>
            </a:fld>
            <a:endParaRPr lang="en-US"/>
          </a:p>
        </p:txBody>
      </p:sp>
    </p:spTree>
    <p:extLst>
      <p:ext uri="{BB962C8B-B14F-4D97-AF65-F5344CB8AC3E}">
        <p14:creationId xmlns:p14="http://schemas.microsoft.com/office/powerpoint/2010/main" val="4005907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DNA methylation is an epigenetic mark which refers to the addition of a methyl group to a cytosine res in the DNA – in animals this occurs almost exclusively in this  CG context where a cytosine is followed by a guanine. </a:t>
            </a:r>
          </a:p>
          <a:p>
            <a:r>
              <a:rPr lang="en-US" baseline="0" dirty="0" smtClean="0"/>
              <a:t>DNA met has been well studied in mammals – where it’s known to play an important role in regulating gene expression</a:t>
            </a:r>
          </a:p>
          <a:p>
            <a:r>
              <a:rPr lang="en-US" baseline="0" dirty="0" smtClean="0"/>
              <a:t>In the mammalian model you can think of  DNA methylation as a kind of switch helping to inform the cells of when turning genes on or off. </a:t>
            </a:r>
          </a:p>
        </p:txBody>
      </p:sp>
      <p:sp>
        <p:nvSpPr>
          <p:cNvPr id="4" name="Slide Number Placeholder 3"/>
          <p:cNvSpPr>
            <a:spLocks noGrp="1"/>
          </p:cNvSpPr>
          <p:nvPr>
            <p:ph type="sldNum" sz="quarter" idx="10"/>
          </p:nvPr>
        </p:nvSpPr>
        <p:spPr/>
        <p:txBody>
          <a:bodyPr/>
          <a:lstStyle/>
          <a:p>
            <a:fld id="{F7889ED1-3F39-8E4B-9AEE-94207FA9EE40}" type="slidenum">
              <a:rPr lang="en-US" smtClean="0"/>
              <a:t>11</a:t>
            </a:fld>
            <a:endParaRPr lang="en-US"/>
          </a:p>
        </p:txBody>
      </p:sp>
    </p:spTree>
    <p:extLst>
      <p:ext uri="{BB962C8B-B14F-4D97-AF65-F5344CB8AC3E}">
        <p14:creationId xmlns:p14="http://schemas.microsoft.com/office/powerpoint/2010/main" val="501633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Typically, the presence of DNA methylation is associated with transcriptional silencing – for example, methylation found in a promoter region can block TF binding preventing gene expression</a:t>
            </a:r>
          </a:p>
        </p:txBody>
      </p:sp>
      <p:sp>
        <p:nvSpPr>
          <p:cNvPr id="4" name="Slide Number Placeholder 3"/>
          <p:cNvSpPr>
            <a:spLocks noGrp="1"/>
          </p:cNvSpPr>
          <p:nvPr>
            <p:ph type="sldNum" sz="quarter" idx="10"/>
          </p:nvPr>
        </p:nvSpPr>
        <p:spPr/>
        <p:txBody>
          <a:bodyPr/>
          <a:lstStyle/>
          <a:p>
            <a:fld id="{F7889ED1-3F39-8E4B-9AEE-94207FA9EE40}" type="slidenum">
              <a:rPr lang="en-US" smtClean="0"/>
              <a:t>12</a:t>
            </a:fld>
            <a:endParaRPr lang="en-US"/>
          </a:p>
        </p:txBody>
      </p:sp>
    </p:spTree>
    <p:extLst>
      <p:ext uri="{BB962C8B-B14F-4D97-AF65-F5344CB8AC3E}">
        <p14:creationId xmlns:p14="http://schemas.microsoft.com/office/powerpoint/2010/main" val="501633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smtClean="0"/>
              <a:t>dna</a:t>
            </a:r>
            <a:r>
              <a:rPr lang="en-US" baseline="0" dirty="0" smtClean="0"/>
              <a:t> methylation has many important functions – </a:t>
            </a:r>
          </a:p>
          <a:p>
            <a:r>
              <a:rPr lang="en-US" baseline="0" dirty="0" smtClean="0"/>
              <a:t>Including maintaining tissue differentiations – all of your cells contain same </a:t>
            </a:r>
            <a:r>
              <a:rPr lang="en-US" baseline="0" dirty="0" err="1" smtClean="0"/>
              <a:t>dna</a:t>
            </a:r>
            <a:r>
              <a:rPr lang="en-US" baseline="0" dirty="0" smtClean="0"/>
              <a:t>, yet your muscle cells look very different from your blood cells and this is controlled in part through DNA methylation</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F7889ED1-3F39-8E4B-9AEE-94207FA9EE40}" type="slidenum">
              <a:rPr lang="en-US" smtClean="0"/>
              <a:t>13</a:t>
            </a:fld>
            <a:endParaRPr lang="en-US"/>
          </a:p>
        </p:txBody>
      </p:sp>
    </p:spTree>
    <p:extLst>
      <p:ext uri="{BB962C8B-B14F-4D97-AF65-F5344CB8AC3E}">
        <p14:creationId xmlns:p14="http://schemas.microsoft.com/office/powerpoint/2010/main" val="5016337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smtClean="0"/>
              <a:t>Dna</a:t>
            </a:r>
            <a:r>
              <a:rPr lang="en-US" baseline="0" dirty="0" smtClean="0"/>
              <a:t> methylation also important in regulating </a:t>
            </a:r>
            <a:r>
              <a:rPr lang="en-US" baseline="0" dirty="0" err="1" smtClean="0"/>
              <a:t>deveopmental</a:t>
            </a:r>
            <a:r>
              <a:rPr lang="en-US" baseline="0" dirty="0" smtClean="0"/>
              <a:t> processes</a:t>
            </a:r>
          </a:p>
        </p:txBody>
      </p:sp>
      <p:sp>
        <p:nvSpPr>
          <p:cNvPr id="4" name="Slide Number Placeholder 3"/>
          <p:cNvSpPr>
            <a:spLocks noGrp="1"/>
          </p:cNvSpPr>
          <p:nvPr>
            <p:ph type="sldNum" sz="quarter" idx="10"/>
          </p:nvPr>
        </p:nvSpPr>
        <p:spPr/>
        <p:txBody>
          <a:bodyPr/>
          <a:lstStyle/>
          <a:p>
            <a:fld id="{F7889ED1-3F39-8E4B-9AEE-94207FA9EE40}" type="slidenum">
              <a:rPr lang="en-US" smtClean="0"/>
              <a:t>14</a:t>
            </a:fld>
            <a:endParaRPr lang="en-US"/>
          </a:p>
        </p:txBody>
      </p:sp>
    </p:spTree>
    <p:extLst>
      <p:ext uri="{BB962C8B-B14F-4D97-AF65-F5344CB8AC3E}">
        <p14:creationId xmlns:p14="http://schemas.microsoft.com/office/powerpoint/2010/main" val="501633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DNA methylation </a:t>
            </a:r>
            <a:r>
              <a:rPr lang="en-US" baseline="0" dirty="0" smtClean="0"/>
              <a:t>can provide stability to genomes by silencing portions of the genome that shouldn’t be expressed.  For example  transposable elements (jumping genes) are found in high numbers in plant genomes.  A majority of the TE’s in plants are heavily methylated </a:t>
            </a:r>
            <a:r>
              <a:rPr lang="en-US" baseline="0" dirty="0" err="1" smtClean="0"/>
              <a:t>supressing</a:t>
            </a:r>
            <a:r>
              <a:rPr lang="en-US" baseline="0" dirty="0" smtClean="0"/>
              <a:t> the ability of these elements to be mobile.  If these elements hop into a coding region of a gene that can affect phenotypes (such as the example of the different colored </a:t>
            </a:r>
            <a:r>
              <a:rPr lang="en-US" baseline="0" dirty="0" err="1" smtClean="0"/>
              <a:t>kernals</a:t>
            </a:r>
            <a:r>
              <a:rPr lang="en-US" baseline="0" dirty="0" smtClean="0"/>
              <a:t> in maize).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As I mentioned before, DNA methylation can also be influenced by  environmental signals…</a:t>
            </a:r>
          </a:p>
        </p:txBody>
      </p:sp>
      <p:sp>
        <p:nvSpPr>
          <p:cNvPr id="4" name="Slide Number Placeholder 3"/>
          <p:cNvSpPr>
            <a:spLocks noGrp="1"/>
          </p:cNvSpPr>
          <p:nvPr>
            <p:ph type="sldNum" sz="quarter" idx="10"/>
          </p:nvPr>
        </p:nvSpPr>
        <p:spPr/>
        <p:txBody>
          <a:bodyPr/>
          <a:lstStyle/>
          <a:p>
            <a:fld id="{F7889ED1-3F39-8E4B-9AEE-94207FA9EE40}" type="slidenum">
              <a:rPr lang="en-US" smtClean="0"/>
              <a:t>15</a:t>
            </a:fld>
            <a:endParaRPr lang="en-US"/>
          </a:p>
        </p:txBody>
      </p:sp>
    </p:spTree>
    <p:extLst>
      <p:ext uri="{BB962C8B-B14F-4D97-AF65-F5344CB8AC3E}">
        <p14:creationId xmlns:p14="http://schemas.microsoft.com/office/powerpoint/2010/main" val="501633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One of the best visual</a:t>
            </a:r>
            <a:r>
              <a:rPr lang="en-US" baseline="0" dirty="0" smtClean="0"/>
              <a:t> examples of the impact environment of DNA methylation is in the agouti sisters</a:t>
            </a:r>
          </a:p>
          <a:p>
            <a:r>
              <a:rPr lang="en-US" baseline="0" dirty="0" smtClean="0"/>
              <a:t>These 2 female mice are genetically identical but they have different DNA methylation patterns giving rise to these very distinct phenotypes.</a:t>
            </a:r>
          </a:p>
          <a:p>
            <a:endParaRPr lang="en-US" baseline="0" dirty="0" smtClean="0"/>
          </a:p>
          <a:p>
            <a:r>
              <a:rPr lang="en-US" baseline="0" dirty="0" smtClean="0"/>
              <a:t>Researchers in the </a:t>
            </a:r>
            <a:r>
              <a:rPr lang="en-US" baseline="0" dirty="0" err="1" smtClean="0"/>
              <a:t>Jirtle</a:t>
            </a:r>
            <a:r>
              <a:rPr lang="en-US" baseline="0" dirty="0" smtClean="0"/>
              <a:t> lab used this phenotypic marker to show environmental factors could affect DNA methylation – they exposed pregnant mice to the endocrine disrupting compound </a:t>
            </a:r>
            <a:r>
              <a:rPr lang="en-US" baseline="0" dirty="0" err="1" smtClean="0"/>
              <a:t>bisphenol</a:t>
            </a:r>
            <a:r>
              <a:rPr lang="en-US" baseline="0" dirty="0" smtClean="0"/>
              <a:t> A and saw that her offspring showed a decrease in overall methylation of the promoter of the Agouti gene which resulted in a higher proportion of </a:t>
            </a:r>
            <a:r>
              <a:rPr lang="en-US" baseline="0" dirty="0" err="1" smtClean="0"/>
              <a:t>offsping</a:t>
            </a:r>
            <a:r>
              <a:rPr lang="en-US" baseline="0" dirty="0" smtClean="0"/>
              <a:t> having the yellow obese phenotype</a:t>
            </a:r>
          </a:p>
        </p:txBody>
      </p:sp>
      <p:sp>
        <p:nvSpPr>
          <p:cNvPr id="4" name="Slide Number Placeholder 3"/>
          <p:cNvSpPr>
            <a:spLocks noGrp="1"/>
          </p:cNvSpPr>
          <p:nvPr>
            <p:ph type="sldNum" sz="quarter" idx="10"/>
          </p:nvPr>
        </p:nvSpPr>
        <p:spPr/>
        <p:txBody>
          <a:bodyPr/>
          <a:lstStyle/>
          <a:p>
            <a:pPr>
              <a:defRPr/>
            </a:pPr>
            <a:fld id="{BA5B0494-3FE8-824E-A010-1F812F9880C9}" type="slidenum">
              <a:rPr lang="en-US" smtClean="0"/>
              <a:pPr>
                <a:defRPr/>
              </a:pPr>
              <a:t>16</a:t>
            </a:fld>
            <a:endParaRPr lang="en-US"/>
          </a:p>
        </p:txBody>
      </p:sp>
    </p:spTree>
    <p:extLst>
      <p:ext uri="{BB962C8B-B14F-4D97-AF65-F5344CB8AC3E}">
        <p14:creationId xmlns:p14="http://schemas.microsoft.com/office/powerpoint/2010/main" val="2100655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Although mammals undergo extensive epigenetic resetting between generations, certain DNA methylation marks can maintained and passed on to offspring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Research from the lab of Michael Skinner has shown that phenotypic changes associated with endocrine disruptor exposure can be </a:t>
            </a:r>
            <a:r>
              <a:rPr lang="en-US" sz="1200" kern="1200" dirty="0" err="1" smtClean="0">
                <a:solidFill>
                  <a:schemeClr val="tx1"/>
                </a:solidFill>
                <a:effectLst/>
                <a:latin typeface="+mn-lt"/>
                <a:ea typeface="+mn-ea"/>
                <a:cs typeface="+mn-cs"/>
              </a:rPr>
              <a:t>transgenerationally</a:t>
            </a:r>
            <a:r>
              <a:rPr lang="en-US" sz="1200" kern="1200" dirty="0" smtClean="0">
                <a:solidFill>
                  <a:schemeClr val="tx1"/>
                </a:solidFill>
                <a:effectLst/>
                <a:latin typeface="+mn-lt"/>
                <a:ea typeface="+mn-ea"/>
                <a:cs typeface="+mn-cs"/>
              </a:rPr>
              <a:t> inherited through disruptions to methylation in the male </a:t>
            </a:r>
            <a:r>
              <a:rPr lang="en-US" sz="1200" kern="1200" dirty="0" err="1" smtClean="0">
                <a:solidFill>
                  <a:schemeClr val="tx1"/>
                </a:solidFill>
                <a:effectLst/>
                <a:latin typeface="+mn-lt"/>
                <a:ea typeface="+mn-ea"/>
                <a:cs typeface="+mn-cs"/>
              </a:rPr>
              <a:t>germline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type of research in </a:t>
            </a:r>
            <a:r>
              <a:rPr lang="en-US" sz="1200" kern="1200" dirty="0" err="1" smtClean="0">
                <a:solidFill>
                  <a:schemeClr val="tx1"/>
                </a:solidFill>
                <a:effectLst/>
                <a:latin typeface="+mn-lt"/>
                <a:ea typeface="+mn-ea"/>
                <a:cs typeface="+mn-cs"/>
              </a:rPr>
              <a:t>transgenerational</a:t>
            </a:r>
            <a:r>
              <a:rPr lang="en-US" sz="1200" kern="1200" dirty="0" smtClean="0">
                <a:solidFill>
                  <a:schemeClr val="tx1"/>
                </a:solidFill>
                <a:effectLst/>
                <a:latin typeface="+mn-lt"/>
                <a:ea typeface="+mn-ea"/>
                <a:cs typeface="+mn-cs"/>
              </a:rPr>
              <a:t> epigenetics not only has implications for transmission of environmentally induced disease states, but also has evolutionary implications since environmental “information” is being inherited through </a:t>
            </a:r>
            <a:r>
              <a:rPr lang="en-US" sz="1200" kern="1200" dirty="0" err="1" smtClean="0">
                <a:solidFill>
                  <a:schemeClr val="tx1"/>
                </a:solidFill>
                <a:effectLst/>
                <a:latin typeface="+mn-lt"/>
                <a:ea typeface="+mn-ea"/>
                <a:cs typeface="+mn-cs"/>
              </a:rPr>
              <a:t>germline</a:t>
            </a:r>
            <a:r>
              <a:rPr lang="en-US" sz="1200" kern="1200" dirty="0" smtClean="0">
                <a:solidFill>
                  <a:schemeClr val="tx1"/>
                </a:solidFill>
                <a:effectLst/>
                <a:latin typeface="+mn-lt"/>
                <a:ea typeface="+mn-ea"/>
                <a:cs typeface="+mn-cs"/>
              </a:rPr>
              <a:t> DNA methylation patterns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BA5B0494-3FE8-824E-A010-1F812F9880C9}" type="slidenum">
              <a:rPr lang="en-US" smtClean="0"/>
              <a:pPr>
                <a:defRPr/>
              </a:pPr>
              <a:t>17</a:t>
            </a:fld>
            <a:endParaRPr lang="en-US"/>
          </a:p>
        </p:txBody>
      </p:sp>
    </p:spTree>
    <p:extLst>
      <p:ext uri="{BB962C8B-B14F-4D97-AF65-F5344CB8AC3E}">
        <p14:creationId xmlns:p14="http://schemas.microsoft.com/office/powerpoint/2010/main" val="21006556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I’ve provided background now about</a:t>
            </a:r>
            <a:r>
              <a:rPr lang="en-US" baseline="0" dirty="0" smtClean="0"/>
              <a:t> what we know about DNA methylation </a:t>
            </a:r>
          </a:p>
          <a:p>
            <a:r>
              <a:rPr lang="en-US" baseline="0" dirty="0" smtClean="0"/>
              <a:t>As I mentioned, a vast majority of this information comes from studies does in mammals and even plants however much less is known about the role of DNA methylation in invertebrates..</a:t>
            </a:r>
            <a:endParaRPr lang="en-US" dirty="0" smtClean="0"/>
          </a:p>
        </p:txBody>
      </p:sp>
      <p:sp>
        <p:nvSpPr>
          <p:cNvPr id="4" name="Slide Number Placeholder 3"/>
          <p:cNvSpPr>
            <a:spLocks noGrp="1"/>
          </p:cNvSpPr>
          <p:nvPr>
            <p:ph type="sldNum" sz="quarter" idx="10"/>
          </p:nvPr>
        </p:nvSpPr>
        <p:spPr/>
        <p:txBody>
          <a:bodyPr/>
          <a:lstStyle/>
          <a:p>
            <a:pPr>
              <a:defRPr/>
            </a:pPr>
            <a:fld id="{BA5B0494-3FE8-824E-A010-1F812F9880C9}"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of the reasons less is known is that our model inverts such as … essentially lack DNA methylation in their genome, </a:t>
            </a:r>
          </a:p>
          <a:p>
            <a:endParaRPr lang="en-US" dirty="0"/>
          </a:p>
        </p:txBody>
      </p:sp>
      <p:sp>
        <p:nvSpPr>
          <p:cNvPr id="4" name="Slide Number Placeholder 3"/>
          <p:cNvSpPr>
            <a:spLocks noGrp="1"/>
          </p:cNvSpPr>
          <p:nvPr>
            <p:ph type="sldNum" sz="quarter" idx="10"/>
          </p:nvPr>
        </p:nvSpPr>
        <p:spPr/>
        <p:txBody>
          <a:bodyPr/>
          <a:lstStyle/>
          <a:p>
            <a:pPr>
              <a:defRPr/>
            </a:pPr>
            <a:fld id="{BA5B0494-3FE8-824E-A010-1F812F9880C9}"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b="0" baseline="0" dirty="0" smtClean="0">
                <a:ea typeface="ＭＳ Ｐゴシック" pitchFamily="-112" charset="-128"/>
                <a:cs typeface="ＭＳ Ｐゴシック" pitchFamily="-112" charset="-128"/>
              </a:rPr>
              <a:t>Today I’m going to start with presenting some background about the biology of oysters and why they are an important species to study</a:t>
            </a:r>
          </a:p>
          <a:p>
            <a:pPr marL="0" marR="0" indent="0" algn="l" defTabSz="457200" rtl="0" eaLnBrk="1" fontAlgn="auto" latinLnBrk="0" hangingPunct="1">
              <a:lnSpc>
                <a:spcPct val="100000"/>
              </a:lnSpc>
              <a:spcBef>
                <a:spcPct val="0"/>
              </a:spcBef>
              <a:spcAft>
                <a:spcPts val="0"/>
              </a:spcAft>
              <a:buClrTx/>
              <a:buSzTx/>
              <a:buFontTx/>
              <a:buNone/>
              <a:tabLst/>
              <a:defRPr/>
            </a:pPr>
            <a:r>
              <a:rPr lang="en-US" b="0" baseline="0" dirty="0" smtClean="0">
                <a:ea typeface="ＭＳ Ｐゴシック" pitchFamily="-112" charset="-128"/>
                <a:cs typeface="ＭＳ Ｐゴシック" pitchFamily="-112" charset="-128"/>
              </a:rPr>
              <a:t>Then I’ll give some background about epigenetics and specifically DNA methylation which is the focus of my research</a:t>
            </a:r>
          </a:p>
          <a:p>
            <a:pPr marL="0" marR="0" indent="0" algn="l" defTabSz="457200" rtl="0" eaLnBrk="1" fontAlgn="auto" latinLnBrk="0" hangingPunct="1">
              <a:lnSpc>
                <a:spcPct val="100000"/>
              </a:lnSpc>
              <a:spcBef>
                <a:spcPct val="0"/>
              </a:spcBef>
              <a:spcAft>
                <a:spcPts val="0"/>
              </a:spcAft>
              <a:buClrTx/>
              <a:buSzTx/>
              <a:buFontTx/>
              <a:buNone/>
              <a:tabLst/>
              <a:defRPr/>
            </a:pPr>
            <a:r>
              <a:rPr lang="en-US" b="0" baseline="0" dirty="0" smtClean="0">
                <a:ea typeface="ＭＳ Ｐゴシック" pitchFamily="-112" charset="-128"/>
                <a:cs typeface="ＭＳ Ｐゴシック" pitchFamily="-112" charset="-128"/>
              </a:rPr>
              <a:t>Then I’ll be presenting the results of my dissertation in 3 parts </a:t>
            </a:r>
          </a:p>
          <a:p>
            <a:pPr marL="0" marR="0" indent="0" algn="l" defTabSz="457200" rtl="0" eaLnBrk="1" fontAlgn="auto" latinLnBrk="0" hangingPunct="1">
              <a:lnSpc>
                <a:spcPct val="100000"/>
              </a:lnSpc>
              <a:spcBef>
                <a:spcPct val="0"/>
              </a:spcBef>
              <a:spcAft>
                <a:spcPts val="0"/>
              </a:spcAft>
              <a:buClrTx/>
              <a:buSzTx/>
              <a:buFontTx/>
              <a:buNone/>
              <a:tabLst/>
              <a:defRPr/>
            </a:pPr>
            <a:r>
              <a:rPr lang="en-US" b="0" baseline="0" dirty="0" smtClean="0">
                <a:ea typeface="ＭＳ Ｐゴシック" pitchFamily="-112" charset="-128"/>
                <a:cs typeface="ＭＳ Ｐゴシック" pitchFamily="-112" charset="-128"/>
              </a:rPr>
              <a:t>The first part includes a characterization of DNA methylation in oysters – this work represents the first full characterization of DNA methylation in a </a:t>
            </a:r>
            <a:r>
              <a:rPr lang="en-US" b="0" baseline="0" dirty="0" err="1" smtClean="0">
                <a:ea typeface="ＭＳ Ｐゴシック" pitchFamily="-112" charset="-128"/>
                <a:cs typeface="ＭＳ Ｐゴシック" pitchFamily="-112" charset="-128"/>
              </a:rPr>
              <a:t>molluscan</a:t>
            </a:r>
            <a:r>
              <a:rPr lang="en-US" b="0" baseline="0" dirty="0" smtClean="0">
                <a:ea typeface="ＭＳ Ｐゴシック" pitchFamily="-112" charset="-128"/>
                <a:cs typeface="ＭＳ Ｐゴシック" pitchFamily="-112" charset="-128"/>
              </a:rPr>
              <a:t> species</a:t>
            </a:r>
          </a:p>
          <a:p>
            <a:pPr marL="0" marR="0" indent="0" algn="l" defTabSz="457200" rtl="0" eaLnBrk="1" fontAlgn="auto" latinLnBrk="0" hangingPunct="1">
              <a:lnSpc>
                <a:spcPct val="100000"/>
              </a:lnSpc>
              <a:spcBef>
                <a:spcPct val="0"/>
              </a:spcBef>
              <a:spcAft>
                <a:spcPts val="0"/>
              </a:spcAft>
              <a:buClrTx/>
              <a:buSzTx/>
              <a:buFontTx/>
              <a:buNone/>
              <a:tabLst/>
              <a:defRPr/>
            </a:pPr>
            <a:r>
              <a:rPr lang="en-US" b="0" baseline="0" dirty="0" smtClean="0">
                <a:ea typeface="ＭＳ Ｐゴシック" pitchFamily="-112" charset="-128"/>
                <a:cs typeface="ＭＳ Ｐゴシック" pitchFamily="-112" charset="-128"/>
              </a:rPr>
              <a:t>The second part uses various high throughput sequencing approaches to ask the question..</a:t>
            </a:r>
          </a:p>
          <a:p>
            <a:pPr marL="0" marR="0" indent="0" algn="l" defTabSz="457200" rtl="0" eaLnBrk="1" fontAlgn="auto" latinLnBrk="0" hangingPunct="1">
              <a:lnSpc>
                <a:spcPct val="100000"/>
              </a:lnSpc>
              <a:spcBef>
                <a:spcPct val="0"/>
              </a:spcBef>
              <a:spcAft>
                <a:spcPts val="0"/>
              </a:spcAft>
              <a:buClrTx/>
              <a:buSzTx/>
              <a:buFontTx/>
              <a:buNone/>
              <a:tabLst/>
              <a:defRPr/>
            </a:pPr>
            <a:r>
              <a:rPr lang="en-US" b="0" baseline="0" dirty="0" smtClean="0">
                <a:ea typeface="ＭＳ Ｐゴシック" pitchFamily="-112" charset="-128"/>
                <a:cs typeface="ＭＳ Ｐゴシック" pitchFamily="-112" charset="-128"/>
              </a:rPr>
              <a:t>The final part … is a synthesis and uses the data from part 1 and 2 to ask the important question..</a:t>
            </a:r>
          </a:p>
        </p:txBody>
      </p:sp>
      <p:sp>
        <p:nvSpPr>
          <p:cNvPr id="22532" name="Slide Number Placeholder 3"/>
          <p:cNvSpPr>
            <a:spLocks noGrp="1"/>
          </p:cNvSpPr>
          <p:nvPr>
            <p:ph type="sldNum" sz="quarter" idx="5"/>
          </p:nvPr>
        </p:nvSpPr>
        <p:spPr bwMode="auto">
          <a:noFill/>
          <a:ln>
            <a:miter lim="800000"/>
            <a:headEnd/>
            <a:tailEnd/>
          </a:ln>
        </p:spPr>
        <p:txBody>
          <a:bodyPr/>
          <a:lstStyle/>
          <a:p>
            <a:fld id="{3EBD718F-90E5-0844-941A-6B19F5BE2365}" type="slidenum">
              <a:rPr lang="en-US">
                <a:latin typeface="Calibri" pitchFamily="-112" charset="0"/>
                <a:ea typeface="ＭＳ Ｐゴシック" pitchFamily="-112" charset="-128"/>
                <a:cs typeface="ＭＳ Ｐゴシック" pitchFamily="-112" charset="-128"/>
              </a:rPr>
              <a:pPr/>
              <a:t>2</a:t>
            </a:fld>
            <a:endParaRPr lang="en-US">
              <a:latin typeface="Calibri" pitchFamily="-112" charset="0"/>
              <a:ea typeface="ＭＳ Ｐゴシック" pitchFamily="-112" charset="-128"/>
              <a:cs typeface="ＭＳ Ｐゴシック" pitchFamily="-112"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However, more recently, it’s been shown that a number of</a:t>
            </a:r>
            <a:r>
              <a:rPr lang="en-US" baseline="0" dirty="0" smtClean="0"/>
              <a:t> invertebrate genomes do contain methylation – and that </a:t>
            </a:r>
            <a:r>
              <a:rPr lang="en-US" baseline="0" dirty="0" err="1" smtClean="0"/>
              <a:t>droso</a:t>
            </a:r>
            <a:r>
              <a:rPr lang="en-US" baseline="0" dirty="0" smtClean="0"/>
              <a:t> and c. </a:t>
            </a:r>
            <a:r>
              <a:rPr lang="en-US" baseline="0" dirty="0" err="1" smtClean="0"/>
              <a:t>elegans</a:t>
            </a:r>
            <a:r>
              <a:rPr lang="en-US" baseline="0" dirty="0" smtClean="0"/>
              <a:t> may be the exception rather than the rule</a:t>
            </a:r>
          </a:p>
          <a:p>
            <a:r>
              <a:rPr lang="en-US" baseline="0" dirty="0" smtClean="0"/>
              <a:t>In general have a much lower level of </a:t>
            </a:r>
            <a:r>
              <a:rPr lang="en-US" baseline="0" dirty="0" err="1" smtClean="0"/>
              <a:t>dna</a:t>
            </a:r>
            <a:r>
              <a:rPr lang="en-US" baseline="0" dirty="0" smtClean="0"/>
              <a:t> meth than mammals - and when methylation is present it’s primarily located within gene bodies where it’s regulatory role is less clear</a:t>
            </a:r>
          </a:p>
          <a:p>
            <a:r>
              <a:rPr lang="en-US" baseline="0" dirty="0" smtClean="0"/>
              <a:t>Nevertheless, in work that was being done when I started here at SAFS, researchers were showing that DNA methylation had important regulatory functions in </a:t>
            </a:r>
            <a:r>
              <a:rPr lang="en-US" baseline="0" dirty="0" smtClean="0"/>
              <a:t>honey bees</a:t>
            </a:r>
            <a:endParaRPr lang="en-US" baseline="0" dirty="0" smtClean="0"/>
          </a:p>
          <a:p>
            <a:r>
              <a:rPr lang="en-US" baseline="0" dirty="0" smtClean="0"/>
              <a:t>In honey bees genetically identical individuals can develop into queens or </a:t>
            </a:r>
            <a:r>
              <a:rPr lang="en-US" baseline="0" dirty="0" err="1" smtClean="0"/>
              <a:t>workerswith</a:t>
            </a:r>
            <a:r>
              <a:rPr lang="en-US" baseline="0" dirty="0" smtClean="0"/>
              <a:t> dramatically </a:t>
            </a:r>
            <a:r>
              <a:rPr lang="en-US" baseline="0" dirty="0" err="1" smtClean="0"/>
              <a:t>dfferent</a:t>
            </a:r>
            <a:r>
              <a:rPr lang="en-US" baseline="0" dirty="0" smtClean="0"/>
              <a:t> phenotypes in terms of reproductive status and </a:t>
            </a:r>
            <a:r>
              <a:rPr lang="en-US" baseline="0" dirty="0" err="1" smtClean="0"/>
              <a:t>longivity</a:t>
            </a:r>
            <a:endParaRPr lang="en-US" baseline="0" dirty="0" smtClean="0"/>
          </a:p>
          <a:p>
            <a:r>
              <a:rPr lang="en-US" baseline="0" dirty="0" smtClean="0"/>
              <a:t>If a larval bee is fed a substance called royal jelly – she will develop into a queen, while the rest will develop into workers</a:t>
            </a:r>
          </a:p>
          <a:p>
            <a:r>
              <a:rPr lang="en-US" baseline="0" dirty="0" err="1" smtClean="0"/>
              <a:t>Kucharski</a:t>
            </a:r>
            <a:r>
              <a:rPr lang="en-US" baseline="0" dirty="0" smtClean="0"/>
              <a:t> in 2008 showed that if </a:t>
            </a:r>
            <a:r>
              <a:rPr lang="en-US" baseline="0" dirty="0" err="1" smtClean="0"/>
              <a:t>dna</a:t>
            </a:r>
            <a:r>
              <a:rPr lang="en-US" baseline="0" dirty="0" smtClean="0"/>
              <a:t> methylation was experimentally turned off in bees a majority of them developed into queens similar to what they would look like if they were fed royal jelly indicating that DNA methylation was a mechanism bees used to mediate the phenotypic response to an environmental signal – in this case, nutrition.</a:t>
            </a:r>
          </a:p>
          <a:p>
            <a:r>
              <a:rPr lang="en-US" baseline="0" dirty="0" smtClean="0"/>
              <a:t>These papers were very influential to my research and I wanted to understand how DNA </a:t>
            </a:r>
            <a:r>
              <a:rPr lang="en-US" baseline="0" dirty="0" err="1" smtClean="0"/>
              <a:t>methyation</a:t>
            </a:r>
            <a:r>
              <a:rPr lang="en-US" baseline="0" dirty="0" smtClean="0"/>
              <a:t> influenced the capacity of the oyster to respond to it’s </a:t>
            </a:r>
            <a:r>
              <a:rPr lang="en-US" baseline="0" dirty="0" err="1" smtClean="0"/>
              <a:t>environmment</a:t>
            </a:r>
            <a:r>
              <a:rPr lang="en-US" baseline="0" dirty="0" smtClean="0"/>
              <a:t>…</a:t>
            </a:r>
          </a:p>
        </p:txBody>
      </p:sp>
      <p:sp>
        <p:nvSpPr>
          <p:cNvPr id="4" name="Slide Number Placeholder 3"/>
          <p:cNvSpPr>
            <a:spLocks noGrp="1"/>
          </p:cNvSpPr>
          <p:nvPr>
            <p:ph type="sldNum" sz="quarter" idx="10"/>
          </p:nvPr>
        </p:nvSpPr>
        <p:spPr/>
        <p:txBody>
          <a:bodyPr/>
          <a:lstStyle/>
          <a:p>
            <a:pPr>
              <a:defRPr/>
            </a:pPr>
            <a:fld id="{BA5B0494-3FE8-824E-A010-1F812F9880C9}"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my research</a:t>
            </a:r>
            <a:r>
              <a:rPr lang="en-US" baseline="0" dirty="0" smtClean="0"/>
              <a:t> was aimed at characterizing and understanding this epigenetic mark in oysters </a:t>
            </a:r>
          </a:p>
          <a:p>
            <a:r>
              <a:rPr lang="en-US" baseline="0" dirty="0" smtClean="0"/>
              <a:t>And my approach to this can be broken down into 3 general parts</a:t>
            </a:r>
          </a:p>
          <a:p>
            <a:r>
              <a:rPr lang="en-US" baseline="0" dirty="0" smtClean="0"/>
              <a:t>The first was simply - ---, </a:t>
            </a:r>
          </a:p>
          <a:p>
            <a:r>
              <a:rPr lang="en-US" baseline="0" dirty="0" smtClean="0">
                <a:sym typeface="Wingdings"/>
              </a:rPr>
              <a:t>The second question was do oyster use…  we know that DNA methylation influences gene expression and genome stability in mammals – but because methylation patterns are so different in mammals and invertebrates – it may not be appropriate to assume that the mechanisms are conversed</a:t>
            </a:r>
          </a:p>
          <a:p>
            <a:r>
              <a:rPr lang="en-US" baseline="0" dirty="0" smtClean="0">
                <a:sym typeface="Wingdings"/>
              </a:rPr>
              <a:t>And finally, the last questions I asked was, using what I’ve learned so far,..</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ym typeface="Wingdings"/>
              </a:rPr>
              <a:t>No I would like to go through </a:t>
            </a:r>
            <a:r>
              <a:rPr lang="en-US" baseline="0" dirty="0" smtClean="0">
                <a:sym typeface="Wingdings"/>
              </a:rPr>
              <a:t>each of these parts in more detail</a:t>
            </a:r>
            <a:endParaRPr lang="en-US" dirty="0" smtClean="0"/>
          </a:p>
        </p:txBody>
      </p:sp>
      <p:sp>
        <p:nvSpPr>
          <p:cNvPr id="4" name="Slide Number Placeholder 3"/>
          <p:cNvSpPr>
            <a:spLocks noGrp="1"/>
          </p:cNvSpPr>
          <p:nvPr>
            <p:ph type="sldNum" sz="quarter" idx="10"/>
          </p:nvPr>
        </p:nvSpPr>
        <p:spPr/>
        <p:txBody>
          <a:bodyPr/>
          <a:lstStyle/>
          <a:p>
            <a:fld id="{CE02E921-D96E-F345-B6C8-A8F7CD59B5D3}" type="slidenum">
              <a:rPr lang="en-US" smtClean="0"/>
              <a:t>21</a:t>
            </a:fld>
            <a:endParaRPr lang="en-US"/>
          </a:p>
        </p:txBody>
      </p:sp>
    </p:spTree>
    <p:extLst>
      <p:ext uri="{BB962C8B-B14F-4D97-AF65-F5344CB8AC3E}">
        <p14:creationId xmlns:p14="http://schemas.microsoft.com/office/powerpoint/2010/main" val="12281686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Starting with the Characterization..</a:t>
            </a:r>
          </a:p>
          <a:p>
            <a:r>
              <a:rPr lang="en-US" baseline="0" dirty="0" smtClean="0"/>
              <a:t>And to answer this question I took a few approaches –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first important thing to do was to find out if oysters had </a:t>
            </a:r>
            <a:r>
              <a:rPr lang="en-US" baseline="0" dirty="0" err="1" smtClean="0"/>
              <a:t>dna</a:t>
            </a:r>
            <a:r>
              <a:rPr lang="en-US" baseline="0" dirty="0" smtClean="0"/>
              <a:t> methylation - this was a necessary first step since methylation is absent in some invertebrate genomes and  there was nothing known about methylation in </a:t>
            </a:r>
            <a:r>
              <a:rPr lang="en-US" baseline="0" dirty="0" err="1" smtClean="0"/>
              <a:t>molluscs</a:t>
            </a:r>
            <a:r>
              <a:rPr lang="en-US" baseline="0" dirty="0" smtClean="0"/>
              <a:t> </a:t>
            </a:r>
          </a:p>
          <a:p>
            <a:endParaRPr lang="en-US" baseline="0" dirty="0" smtClean="0"/>
          </a:p>
          <a:p>
            <a:r>
              <a:rPr lang="en-US" baseline="0" dirty="0" smtClean="0"/>
              <a:t>the first was to measure </a:t>
            </a:r>
            <a:r>
              <a:rPr lang="en-US" baseline="0" dirty="0" err="1" smtClean="0"/>
              <a:t>dna</a:t>
            </a:r>
            <a:r>
              <a:rPr lang="en-US" baseline="0" dirty="0" smtClean="0"/>
              <a:t> </a:t>
            </a:r>
            <a:r>
              <a:rPr lang="en-US" baseline="0" dirty="0" err="1" smtClean="0"/>
              <a:t>mehtylation</a:t>
            </a:r>
            <a:r>
              <a:rPr lang="en-US" baseline="0" dirty="0" smtClean="0"/>
              <a:t> directly using targeted bisulfite sequencing</a:t>
            </a:r>
          </a:p>
          <a:p>
            <a:r>
              <a:rPr lang="en-US" baseline="0" dirty="0" smtClean="0"/>
              <a:t>The second was to utilize a method that predicted </a:t>
            </a:r>
            <a:r>
              <a:rPr lang="en-US" baseline="0" dirty="0" err="1" smtClean="0"/>
              <a:t>dna</a:t>
            </a:r>
            <a:r>
              <a:rPr lang="en-US" baseline="0" dirty="0" smtClean="0"/>
              <a:t> </a:t>
            </a:r>
            <a:r>
              <a:rPr lang="en-US" baseline="0" dirty="0" err="1" smtClean="0"/>
              <a:t>methyion</a:t>
            </a:r>
            <a:r>
              <a:rPr lang="en-US" baseline="0" dirty="0" smtClean="0"/>
              <a:t> through an  in </a:t>
            </a:r>
            <a:r>
              <a:rPr lang="en-US" baseline="0" dirty="0" err="1" smtClean="0"/>
              <a:t>silico</a:t>
            </a:r>
            <a:r>
              <a:rPr lang="en-US" baseline="0" dirty="0" smtClean="0"/>
              <a:t> analysis</a:t>
            </a:r>
          </a:p>
          <a:p>
            <a:r>
              <a:rPr lang="en-US" baseline="0" dirty="0" smtClean="0"/>
              <a:t>And finally to </a:t>
            </a:r>
            <a:r>
              <a:rPr lang="en-US" baseline="0" dirty="0" err="1" smtClean="0"/>
              <a:t>verifcy</a:t>
            </a:r>
            <a:r>
              <a:rPr lang="en-US" baseline="0" dirty="0" smtClean="0"/>
              <a:t> the in </a:t>
            </a:r>
            <a:r>
              <a:rPr lang="en-US" baseline="0" dirty="0" err="1" smtClean="0"/>
              <a:t>silico</a:t>
            </a:r>
            <a:r>
              <a:rPr lang="en-US" baseline="0" dirty="0" smtClean="0"/>
              <a:t> analysis using an experimental approach called </a:t>
            </a:r>
            <a:r>
              <a:rPr lang="en-US" baseline="0" dirty="0" err="1" smtClean="0"/>
              <a:t>mBD_seq</a:t>
            </a:r>
            <a:endParaRPr lang="en-US" dirty="0"/>
          </a:p>
        </p:txBody>
      </p:sp>
      <p:sp>
        <p:nvSpPr>
          <p:cNvPr id="4" name="Slide Number Placeholder 3"/>
          <p:cNvSpPr>
            <a:spLocks noGrp="1"/>
          </p:cNvSpPr>
          <p:nvPr>
            <p:ph type="sldNum" sz="quarter" idx="10"/>
          </p:nvPr>
        </p:nvSpPr>
        <p:spPr/>
        <p:txBody>
          <a:bodyPr/>
          <a:lstStyle/>
          <a:p>
            <a:fld id="{CE02E921-D96E-F345-B6C8-A8F7CD59B5D3}" type="slidenum">
              <a:rPr lang="en-US" smtClean="0"/>
              <a:t>22</a:t>
            </a:fld>
            <a:endParaRPr lang="en-US"/>
          </a:p>
        </p:txBody>
      </p:sp>
    </p:spTree>
    <p:extLst>
      <p:ext uri="{BB962C8B-B14F-4D97-AF65-F5344CB8AC3E}">
        <p14:creationId xmlns:p14="http://schemas.microsoft.com/office/powerpoint/2010/main" val="1228168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approach I used is</a:t>
            </a:r>
            <a:r>
              <a:rPr lang="en-US" baseline="0" dirty="0" smtClean="0"/>
              <a:t> called bisulfite sequencing and this approach is the current gold standard for measuring </a:t>
            </a:r>
            <a:r>
              <a:rPr lang="en-US" baseline="0" dirty="0" err="1" smtClean="0"/>
              <a:t>dna</a:t>
            </a:r>
            <a:r>
              <a:rPr lang="en-US" baseline="0" dirty="0" smtClean="0"/>
              <a:t> methylation</a:t>
            </a:r>
          </a:p>
          <a:p>
            <a:r>
              <a:rPr lang="en-US" baseline="0" dirty="0" smtClean="0"/>
              <a:t>For this method, genomic DNA is treated with sodium bisulfite</a:t>
            </a:r>
          </a:p>
          <a:p>
            <a:r>
              <a:rPr lang="en-US" dirty="0" smtClean="0"/>
              <a:t>which converts </a:t>
            </a:r>
            <a:r>
              <a:rPr lang="en-US" dirty="0" err="1" smtClean="0"/>
              <a:t>unmethylated</a:t>
            </a:r>
            <a:r>
              <a:rPr lang="en-US" dirty="0" smtClean="0"/>
              <a:t> </a:t>
            </a:r>
            <a:r>
              <a:rPr lang="en-US" dirty="0" err="1" smtClean="0"/>
              <a:t>cytosines</a:t>
            </a:r>
            <a:r>
              <a:rPr lang="en-US" dirty="0" smtClean="0"/>
              <a:t> to uracil residues  - however, methylated </a:t>
            </a:r>
            <a:r>
              <a:rPr lang="en-US" dirty="0" err="1" smtClean="0"/>
              <a:t>cytosines</a:t>
            </a:r>
            <a:r>
              <a:rPr lang="en-US" baseline="0" dirty="0" smtClean="0"/>
              <a:t> are protected from conversion and will remain as </a:t>
            </a:r>
            <a:r>
              <a:rPr lang="en-US" baseline="0" dirty="0" err="1" smtClean="0"/>
              <a:t>cytosines</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E02E921-D96E-F345-B6C8-A8F7CD59B5D3}" type="slidenum">
              <a:rPr lang="en-US" smtClean="0"/>
              <a:t>23</a:t>
            </a:fld>
            <a:endParaRPr lang="en-US"/>
          </a:p>
        </p:txBody>
      </p:sp>
    </p:spTree>
    <p:extLst>
      <p:ext uri="{BB962C8B-B14F-4D97-AF65-F5344CB8AC3E}">
        <p14:creationId xmlns:p14="http://schemas.microsoft.com/office/powerpoint/2010/main" val="39897923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Following PCR and sequencing an </a:t>
            </a:r>
            <a:r>
              <a:rPr lang="en-US" baseline="0" dirty="0" err="1" smtClean="0"/>
              <a:t>unmethylated</a:t>
            </a:r>
            <a:r>
              <a:rPr lang="en-US" baseline="0" dirty="0" smtClean="0"/>
              <a:t> cytosine will appear as a thymine when mapped back to the original reference sequence, whereas any </a:t>
            </a:r>
            <a:r>
              <a:rPr lang="en-US" baseline="0" dirty="0" err="1" smtClean="0"/>
              <a:t>cytosines</a:t>
            </a:r>
            <a:r>
              <a:rPr lang="en-US" baseline="0" dirty="0" smtClean="0"/>
              <a:t> remaining in sequence will represent sites that are methylated</a:t>
            </a:r>
          </a:p>
          <a:p>
            <a:endParaRPr lang="en-US" dirty="0" smtClean="0"/>
          </a:p>
        </p:txBody>
      </p:sp>
      <p:sp>
        <p:nvSpPr>
          <p:cNvPr id="4" name="Slide Number Placeholder 3"/>
          <p:cNvSpPr>
            <a:spLocks noGrp="1"/>
          </p:cNvSpPr>
          <p:nvPr>
            <p:ph type="sldNum" sz="quarter" idx="10"/>
          </p:nvPr>
        </p:nvSpPr>
        <p:spPr/>
        <p:txBody>
          <a:bodyPr/>
          <a:lstStyle/>
          <a:p>
            <a:fld id="{CE02E921-D96E-F345-B6C8-A8F7CD59B5D3}" type="slidenum">
              <a:rPr lang="en-US" smtClean="0"/>
              <a:t>24</a:t>
            </a:fld>
            <a:endParaRPr lang="en-US"/>
          </a:p>
        </p:txBody>
      </p:sp>
    </p:spTree>
    <p:extLst>
      <p:ext uri="{BB962C8B-B14F-4D97-AF65-F5344CB8AC3E}">
        <p14:creationId xmlns:p14="http://schemas.microsoft.com/office/powerpoint/2010/main" val="39897923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this approach I </a:t>
            </a:r>
            <a:r>
              <a:rPr lang="en-US" baseline="0" dirty="0" smtClean="0"/>
              <a:t>was able to sequencing two small regions of oyster DNA</a:t>
            </a:r>
          </a:p>
          <a:p>
            <a:r>
              <a:rPr lang="en-US" baseline="0" dirty="0" smtClean="0"/>
              <a:t>Within this region each CG dinucleotide is marked by a circle.  An open circle indicates an </a:t>
            </a:r>
            <a:r>
              <a:rPr lang="en-US" baseline="0" dirty="0" err="1" smtClean="0"/>
              <a:t>unmehtylated</a:t>
            </a:r>
            <a:r>
              <a:rPr lang="en-US" baseline="0" dirty="0" smtClean="0"/>
              <a:t> CG and a closed circle indicates a methylated CG.</a:t>
            </a:r>
          </a:p>
          <a:p>
            <a:r>
              <a:rPr lang="en-US" baseline="0" dirty="0" smtClean="0"/>
              <a:t>Each of the regions sequenced showed one methylated CG indicating that methylation was present at low levels</a:t>
            </a:r>
          </a:p>
        </p:txBody>
      </p:sp>
      <p:sp>
        <p:nvSpPr>
          <p:cNvPr id="4" name="Slide Number Placeholder 3"/>
          <p:cNvSpPr>
            <a:spLocks noGrp="1"/>
          </p:cNvSpPr>
          <p:nvPr>
            <p:ph type="sldNum" sz="quarter" idx="10"/>
          </p:nvPr>
        </p:nvSpPr>
        <p:spPr/>
        <p:txBody>
          <a:bodyPr/>
          <a:lstStyle/>
          <a:p>
            <a:fld id="{CE02E921-D96E-F345-B6C8-A8F7CD59B5D3}" type="slidenum">
              <a:rPr lang="en-US" smtClean="0"/>
              <a:t>25</a:t>
            </a:fld>
            <a:endParaRPr lang="en-US"/>
          </a:p>
        </p:txBody>
      </p:sp>
    </p:spTree>
    <p:extLst>
      <p:ext uri="{BB962C8B-B14F-4D97-AF65-F5344CB8AC3E}">
        <p14:creationId xmlns:p14="http://schemas.microsoft.com/office/powerpoint/2010/main" val="39897923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approach…</a:t>
            </a:r>
            <a:endParaRPr lang="en-US" dirty="0"/>
          </a:p>
        </p:txBody>
      </p:sp>
      <p:sp>
        <p:nvSpPr>
          <p:cNvPr id="4" name="Slide Number Placeholder 3"/>
          <p:cNvSpPr>
            <a:spLocks noGrp="1"/>
          </p:cNvSpPr>
          <p:nvPr>
            <p:ph type="sldNum" sz="quarter" idx="10"/>
          </p:nvPr>
        </p:nvSpPr>
        <p:spPr/>
        <p:txBody>
          <a:bodyPr/>
          <a:lstStyle/>
          <a:p>
            <a:fld id="{CE02E921-D96E-F345-B6C8-A8F7CD59B5D3}" type="slidenum">
              <a:rPr lang="en-US" smtClean="0"/>
              <a:t>26</a:t>
            </a:fld>
            <a:endParaRPr lang="en-US"/>
          </a:p>
        </p:txBody>
      </p:sp>
    </p:spTree>
    <p:extLst>
      <p:ext uri="{BB962C8B-B14F-4D97-AF65-F5344CB8AC3E}">
        <p14:creationId xmlns:p14="http://schemas.microsoft.com/office/powerpoint/2010/main" val="12281686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in </a:t>
            </a:r>
            <a:r>
              <a:rPr lang="en-US" baseline="0" dirty="0" err="1" smtClean="0"/>
              <a:t>silico</a:t>
            </a:r>
            <a:r>
              <a:rPr lang="en-US" baseline="0" dirty="0" smtClean="0"/>
              <a:t> approach uses an </a:t>
            </a:r>
            <a:r>
              <a:rPr lang="en-US" b="1" baseline="0" dirty="0" smtClean="0"/>
              <a:t>established method </a:t>
            </a:r>
            <a:r>
              <a:rPr lang="en-US" baseline="0" dirty="0" smtClean="0"/>
              <a:t>to predict methylation status of a gene </a:t>
            </a:r>
            <a:r>
              <a:rPr lang="en-US" b="1" baseline="0" dirty="0" smtClean="0"/>
              <a:t>using a ratio of observed to expected </a:t>
            </a:r>
            <a:r>
              <a:rPr lang="en-US" b="1" baseline="0" dirty="0" err="1" smtClean="0"/>
              <a:t>CpG</a:t>
            </a:r>
            <a:r>
              <a:rPr lang="en-US" b="1" baseline="0" dirty="0" smtClean="0"/>
              <a:t> dinucleotide frequencies</a:t>
            </a:r>
          </a:p>
          <a:p>
            <a:r>
              <a:rPr lang="en-US" dirty="0" smtClean="0">
                <a:latin typeface="Calibri" charset="0"/>
                <a:ea typeface="ＭＳ Ｐゴシック" charset="0"/>
                <a:cs typeface="ＭＳ Ｐゴシック" charset="0"/>
              </a:rPr>
              <a:t>The principle behind this is that methylated </a:t>
            </a:r>
            <a:r>
              <a:rPr lang="en-US" dirty="0" err="1" smtClean="0">
                <a:latin typeface="Calibri" charset="0"/>
                <a:ea typeface="ＭＳ Ｐゴシック" charset="0"/>
                <a:cs typeface="ＭＳ Ｐゴシック" charset="0"/>
              </a:rPr>
              <a:t>cytosines</a:t>
            </a:r>
            <a:r>
              <a:rPr lang="en-US" baseline="0" dirty="0" smtClean="0">
                <a:latin typeface="Calibri" charset="0"/>
                <a:ea typeface="ＭＳ Ｐゴシック" charset="0"/>
                <a:cs typeface="ＭＳ Ｐゴシック" charset="0"/>
              </a:rPr>
              <a:t> are highly mutable and will </a:t>
            </a:r>
            <a:r>
              <a:rPr lang="en-US" baseline="0" dirty="0" err="1" smtClean="0">
                <a:latin typeface="Calibri" charset="0"/>
                <a:ea typeface="ＭＳ Ｐゴシック" charset="0"/>
                <a:cs typeface="ＭＳ Ｐゴシック" charset="0"/>
              </a:rPr>
              <a:t>spontaneiously</a:t>
            </a:r>
            <a:r>
              <a:rPr lang="en-US" baseline="0" dirty="0" smtClean="0">
                <a:latin typeface="Calibri" charset="0"/>
                <a:ea typeface="ＭＳ Ｐゴシック" charset="0"/>
                <a:cs typeface="ＭＳ Ｐゴシック" charset="0"/>
              </a:rPr>
              <a:t> </a:t>
            </a:r>
            <a:r>
              <a:rPr lang="en-US" baseline="0" dirty="0" err="1" smtClean="0">
                <a:latin typeface="Calibri" charset="0"/>
                <a:ea typeface="ＭＳ Ｐゴシック" charset="0"/>
                <a:cs typeface="ＭＳ Ｐゴシック" charset="0"/>
              </a:rPr>
              <a:t>deaminate</a:t>
            </a:r>
            <a:r>
              <a:rPr lang="en-US" baseline="0" dirty="0" smtClean="0">
                <a:latin typeface="Calibri" charset="0"/>
                <a:ea typeface="ＭＳ Ｐゴシック" charset="0"/>
                <a:cs typeface="ＭＳ Ｐゴシック" charset="0"/>
              </a:rPr>
              <a:t> to a thymine residue..</a:t>
            </a:r>
          </a:p>
          <a:p>
            <a:r>
              <a:rPr lang="en-US" baseline="0" dirty="0" smtClean="0">
                <a:latin typeface="Calibri" charset="0"/>
                <a:ea typeface="ＭＳ Ｐゴシック" charset="0"/>
                <a:cs typeface="ＭＳ Ｐゴシック" charset="0"/>
              </a:rPr>
              <a:t>Therefore…. As you get these </a:t>
            </a:r>
            <a:r>
              <a:rPr lang="en-US" baseline="0" dirty="0" err="1" smtClean="0">
                <a:latin typeface="Calibri" charset="0"/>
                <a:ea typeface="ＭＳ Ｐゴシック" charset="0"/>
                <a:cs typeface="ＭＳ Ｐゴシック" charset="0"/>
              </a:rPr>
              <a:t>CpG</a:t>
            </a:r>
            <a:r>
              <a:rPr lang="en-US" baseline="0" dirty="0" smtClean="0">
                <a:latin typeface="Calibri" charset="0"/>
                <a:ea typeface="ＭＳ Ｐゴシック" charset="0"/>
                <a:cs typeface="ＭＳ Ｐゴシック" charset="0"/>
              </a:rPr>
              <a:t> to </a:t>
            </a:r>
            <a:r>
              <a:rPr lang="en-US" baseline="0" dirty="0" err="1" smtClean="0">
                <a:latin typeface="Calibri" charset="0"/>
                <a:ea typeface="ＭＳ Ｐゴシック" charset="0"/>
                <a:cs typeface="ＭＳ Ｐゴシック" charset="0"/>
              </a:rPr>
              <a:t>TpG</a:t>
            </a:r>
            <a:r>
              <a:rPr lang="en-US" baseline="0" dirty="0" smtClean="0">
                <a:latin typeface="Calibri" charset="0"/>
                <a:ea typeface="ＭＳ Ｐゴシック" charset="0"/>
                <a:cs typeface="ＭＳ Ｐゴシック" charset="0"/>
              </a:rPr>
              <a:t> conversions – </a:t>
            </a:r>
            <a:r>
              <a:rPr lang="en-US" b="1" baseline="0" dirty="0" smtClean="0">
                <a:latin typeface="Calibri" charset="0"/>
                <a:ea typeface="ＭＳ Ｐゴシック" charset="0"/>
                <a:cs typeface="ＭＳ Ｐゴシック" charset="0"/>
              </a:rPr>
              <a:t>the principle is that the remaining CGs in these depleted areas are methylated.</a:t>
            </a:r>
          </a:p>
          <a:p>
            <a:r>
              <a:rPr lang="en-US" baseline="0" dirty="0" smtClean="0">
                <a:latin typeface="Calibri" charset="0"/>
                <a:ea typeface="ＭＳ Ｐゴシック" charset="0"/>
                <a:cs typeface="ＭＳ Ｐゴシック" charset="0"/>
              </a:rPr>
              <a:t>We can use this information in order to predict the methylation status based on the ratio of observed to expected </a:t>
            </a:r>
            <a:r>
              <a:rPr lang="en-US" baseline="0" dirty="0" err="1" smtClean="0">
                <a:latin typeface="Calibri" charset="0"/>
                <a:ea typeface="ＭＳ Ｐゴシック" charset="0"/>
                <a:cs typeface="ＭＳ Ｐゴシック" charset="0"/>
              </a:rPr>
              <a:t>CpG</a:t>
            </a:r>
            <a:r>
              <a:rPr lang="en-US" baseline="0" dirty="0" smtClean="0">
                <a:latin typeface="Calibri" charset="0"/>
                <a:ea typeface="ＭＳ Ｐゴシック" charset="0"/>
                <a:cs typeface="ＭＳ Ｐゴシック" charset="0"/>
              </a:rPr>
              <a:t> </a:t>
            </a:r>
            <a:r>
              <a:rPr lang="en-US" baseline="0" dirty="0" err="1" smtClean="0">
                <a:latin typeface="Calibri" charset="0"/>
                <a:ea typeface="ＭＳ Ｐゴシック" charset="0"/>
                <a:cs typeface="ＭＳ Ｐゴシック" charset="0"/>
              </a:rPr>
              <a:t>dinucleotides</a:t>
            </a:r>
            <a:r>
              <a:rPr lang="en-US" baseline="0" dirty="0" smtClean="0">
                <a:latin typeface="Calibri" charset="0"/>
                <a:ea typeface="ＭＳ Ｐゴシック" charset="0"/>
                <a:cs typeface="ＭＳ Ｐゴシック" charset="0"/>
              </a:rPr>
              <a:t>..</a:t>
            </a:r>
            <a:endParaRPr lang="en-US" dirty="0" smtClean="0">
              <a:latin typeface="Calibri" charset="0"/>
              <a:ea typeface="ＭＳ Ｐゴシック" charset="0"/>
              <a:cs typeface="ＭＳ Ｐゴシック" charset="0"/>
            </a:endParaRPr>
          </a:p>
          <a:p>
            <a:r>
              <a:rPr lang="en-US" dirty="0" smtClean="0">
                <a:latin typeface="Calibri" charset="0"/>
                <a:ea typeface="ＭＳ Ｐゴシック" charset="0"/>
                <a:cs typeface="ＭＳ Ｐゴシック" charset="0"/>
              </a:rPr>
              <a:t>Expected</a:t>
            </a:r>
            <a:r>
              <a:rPr lang="en-US" baseline="0" dirty="0" smtClean="0">
                <a:latin typeface="Calibri" charset="0"/>
                <a:ea typeface="ＭＳ Ｐゴシック" charset="0"/>
                <a:cs typeface="ＭＳ Ｐゴシック" charset="0"/>
              </a:rPr>
              <a:t> number of CpG is based on GC content and length of the sequence</a:t>
            </a:r>
          </a:p>
          <a:p>
            <a:r>
              <a:rPr lang="en-US" baseline="0" dirty="0" smtClean="0">
                <a:latin typeface="Calibri" charset="0"/>
                <a:ea typeface="ＭＳ Ｐゴシック" charset="0"/>
                <a:cs typeface="ＭＳ Ｐゴシック" charset="0"/>
              </a:rPr>
              <a:t>The observed number is actual number of </a:t>
            </a:r>
            <a:r>
              <a:rPr lang="en-US" baseline="0" dirty="0" err="1" smtClean="0">
                <a:latin typeface="Calibri" charset="0"/>
                <a:ea typeface="ＭＳ Ｐゴシック" charset="0"/>
                <a:cs typeface="ＭＳ Ｐゴシック" charset="0"/>
              </a:rPr>
              <a:t>CpGs</a:t>
            </a:r>
            <a:r>
              <a:rPr lang="en-US" baseline="0" dirty="0" smtClean="0">
                <a:latin typeface="Calibri" charset="0"/>
                <a:ea typeface="ＭＳ Ｐゴシック" charset="0"/>
                <a:cs typeface="ＭＳ Ｐゴシック" charset="0"/>
              </a:rPr>
              <a:t> in a give sequence</a:t>
            </a:r>
          </a:p>
          <a:p>
            <a:r>
              <a:rPr lang="en-US" baseline="0" dirty="0" smtClean="0">
                <a:latin typeface="Calibri" charset="0"/>
                <a:ea typeface="ＭＳ Ｐゴシック" charset="0"/>
                <a:cs typeface="ＭＳ Ｐゴシック" charset="0"/>
              </a:rPr>
              <a:t>Therefore a low CpG ratio indicates a </a:t>
            </a:r>
            <a:r>
              <a:rPr lang="en-US" baseline="0" dirty="0" err="1" smtClean="0">
                <a:latin typeface="Calibri" charset="0"/>
                <a:ea typeface="ＭＳ Ｐゴシック" charset="0"/>
                <a:cs typeface="ＭＳ Ｐゴシック" charset="0"/>
              </a:rPr>
              <a:t>densly</a:t>
            </a:r>
            <a:r>
              <a:rPr lang="en-US" baseline="0" dirty="0" smtClean="0">
                <a:latin typeface="Calibri" charset="0"/>
                <a:ea typeface="ＭＳ Ｐゴシック" charset="0"/>
                <a:cs typeface="ＭＳ Ｐゴシック" charset="0"/>
              </a:rPr>
              <a:t> methylated gene, that has been depleted of CpG</a:t>
            </a:r>
          </a:p>
          <a:p>
            <a:r>
              <a:rPr lang="en-US" baseline="0" dirty="0" smtClean="0">
                <a:latin typeface="Calibri" charset="0"/>
                <a:ea typeface="ＭＳ Ｐゴシック" charset="0"/>
                <a:cs typeface="ＭＳ Ｐゴシック" charset="0"/>
              </a:rPr>
              <a:t>Whereas a high ratio (approaching 1) indicates a gene with no methylation</a:t>
            </a:r>
          </a:p>
          <a:p>
            <a:r>
              <a:rPr lang="en-US" baseline="0" dirty="0" smtClean="0">
                <a:latin typeface="Calibri" charset="0"/>
                <a:ea typeface="ＭＳ Ｐゴシック" charset="0"/>
                <a:cs typeface="ＭＳ Ｐゴシック" charset="0"/>
              </a:rPr>
              <a:t>Using this approach we </a:t>
            </a:r>
            <a:r>
              <a:rPr lang="en-US" baseline="0" dirty="0" err="1" smtClean="0">
                <a:latin typeface="Calibri" charset="0"/>
                <a:ea typeface="ＭＳ Ｐゴシック" charset="0"/>
                <a:cs typeface="ＭＳ Ｐゴシック" charset="0"/>
              </a:rPr>
              <a:t>calc</a:t>
            </a:r>
            <a:r>
              <a:rPr lang="en-US" baseline="0" dirty="0" smtClean="0">
                <a:latin typeface="Calibri" charset="0"/>
                <a:ea typeface="ＭＳ Ｐゴシック" charset="0"/>
                <a:cs typeface="ＭＳ Ｐゴシック" charset="0"/>
              </a:rPr>
              <a:t> </a:t>
            </a:r>
            <a:r>
              <a:rPr lang="en-US" baseline="0" dirty="0" err="1" smtClean="0">
                <a:latin typeface="Calibri" charset="0"/>
                <a:ea typeface="ＭＳ Ｐゴシック" charset="0"/>
                <a:cs typeface="ＭＳ Ｐゴシック" charset="0"/>
              </a:rPr>
              <a:t>Cpg</a:t>
            </a:r>
            <a:r>
              <a:rPr lang="en-US" baseline="0" dirty="0" smtClean="0">
                <a:latin typeface="Calibri" charset="0"/>
                <a:ea typeface="ＭＳ Ｐゴシック" charset="0"/>
                <a:cs typeface="ＭＳ Ｐゴシック" charset="0"/>
              </a:rPr>
              <a:t> ratio for 10,000 oyster genes in a publicly available expressed sequence tag database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Calibri" charset="0"/>
                <a:ea typeface="ＭＳ Ｐゴシック" charset="0"/>
                <a:cs typeface="ＭＳ Ｐゴシック" charset="0"/>
              </a:rPr>
              <a:t>Because these genes were annotated we were able to cluster them by their biological function according</a:t>
            </a:r>
            <a:r>
              <a:rPr lang="en-US" baseline="0" dirty="0" smtClean="0">
                <a:latin typeface="Calibri" charset="0"/>
                <a:ea typeface="ＭＳ Ｐゴシック" charset="0"/>
                <a:cs typeface="ＭＳ Ｐゴシック" charset="0"/>
              </a:rPr>
              <a:t> to their gene ontology terms.</a:t>
            </a:r>
            <a:endParaRPr lang="en-US" dirty="0" smtClean="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2E57A98-6306-AD45-89AB-28F39D51BE20}" type="slidenum">
              <a:rPr lang="en-US" sz="1200">
                <a:latin typeface="Calibri" charset="0"/>
              </a:rPr>
              <a:pPr eaLnBrk="1" hangingPunct="1"/>
              <a:t>27</a:t>
            </a:fld>
            <a:endParaRPr lang="en-US" sz="1200">
              <a:latin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pitchFamily="32" charset="-128"/>
                <a:cs typeface="ＭＳ Ｐゴシック" pitchFamily="32" charset="-128"/>
              </a:rPr>
              <a:t>And here are the results of this analysis – showing mean CpG plus or minus 1 SE for 14 functionally</a:t>
            </a:r>
            <a:r>
              <a:rPr lang="en-US" baseline="0" dirty="0" smtClean="0">
                <a:ea typeface="ＭＳ Ｐゴシック" pitchFamily="32" charset="-128"/>
                <a:cs typeface="ＭＳ Ｐゴシック" pitchFamily="32" charset="-128"/>
              </a:rPr>
              <a:t> distinct </a:t>
            </a:r>
            <a:r>
              <a:rPr lang="en-US" baseline="0" dirty="0" err="1" smtClean="0">
                <a:ea typeface="ＭＳ Ｐゴシック" pitchFamily="32" charset="-128"/>
                <a:cs typeface="ＭＳ Ｐゴシック" pitchFamily="32" charset="-128"/>
              </a:rPr>
              <a:t>catagories</a:t>
            </a:r>
            <a:r>
              <a:rPr lang="en-US" baseline="0" dirty="0" smtClean="0">
                <a:ea typeface="ＭＳ Ｐゴシック" pitchFamily="32" charset="-128"/>
                <a:cs typeface="ＭＳ Ｐゴシック" pitchFamily="32" charset="-128"/>
              </a:rPr>
              <a:t> of genes</a:t>
            </a:r>
            <a:endParaRPr lang="en-US" dirty="0" smtClean="0">
              <a:ea typeface="ＭＳ Ｐゴシック" pitchFamily="32" charset="-128"/>
              <a:cs typeface="ＭＳ Ｐゴシック" pitchFamily="32" charset="-128"/>
            </a:endParaRPr>
          </a:p>
          <a:p>
            <a:r>
              <a:rPr lang="en-US" dirty="0" smtClean="0">
                <a:ea typeface="ＭＳ Ｐゴシック" pitchFamily="32" charset="-128"/>
                <a:cs typeface="ＭＳ Ｐゴシック" pitchFamily="32" charset="-128"/>
              </a:rPr>
              <a:t> </a:t>
            </a:r>
          </a:p>
        </p:txBody>
      </p:sp>
      <p:sp>
        <p:nvSpPr>
          <p:cNvPr id="45060" name="Slide Number Placeholder 3"/>
          <p:cNvSpPr>
            <a:spLocks noGrp="1"/>
          </p:cNvSpPr>
          <p:nvPr>
            <p:ph type="sldNum" sz="quarter" idx="5"/>
          </p:nvPr>
        </p:nvSpPr>
        <p:spPr bwMode="auto">
          <a:noFill/>
          <a:ln>
            <a:miter lim="800000"/>
            <a:headEnd/>
            <a:tailEnd/>
          </a:ln>
        </p:spPr>
        <p:txBody>
          <a:bodyPr/>
          <a:lstStyle/>
          <a:p>
            <a:fld id="{C54072F1-4948-724C-A85C-E09B77860C88}" type="slidenum">
              <a:rPr lang="en-US" smtClean="0">
                <a:latin typeface="Calibri" pitchFamily="32" charset="0"/>
                <a:ea typeface="ＭＳ Ｐゴシック" pitchFamily="32" charset="-128"/>
                <a:cs typeface="ＭＳ Ｐゴシック" pitchFamily="32" charset="-128"/>
              </a:rPr>
              <a:pPr/>
              <a:t>28</a:t>
            </a:fld>
            <a:endParaRPr lang="en-US" smtClean="0">
              <a:latin typeface="Calibri" pitchFamily="32" charset="0"/>
              <a:ea typeface="ＭＳ Ｐゴシック" pitchFamily="32" charset="-128"/>
              <a:cs typeface="ＭＳ Ｐゴシック" pitchFamily="32"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pitchFamily="32" charset="-128"/>
                <a:cs typeface="ＭＳ Ｐゴシック" pitchFamily="32" charset="-128"/>
              </a:rPr>
              <a:t>and what</a:t>
            </a:r>
            <a:r>
              <a:rPr lang="en-US" baseline="0" dirty="0" smtClean="0">
                <a:ea typeface="ＭＳ Ｐゴシック" pitchFamily="32" charset="-128"/>
                <a:cs typeface="ＭＳ Ｐゴシック" pitchFamily="32" charset="-128"/>
              </a:rPr>
              <a:t> was</a:t>
            </a:r>
            <a:r>
              <a:rPr lang="en-US" dirty="0" smtClean="0">
                <a:ea typeface="ＭＳ Ｐゴシック" pitchFamily="32" charset="-128"/>
                <a:cs typeface="ＭＳ Ｐゴシック" pitchFamily="32" charset="-128"/>
              </a:rPr>
              <a:t> really striking about this are the categories of genes that are at the two</a:t>
            </a:r>
            <a:r>
              <a:rPr lang="en-US" baseline="0" dirty="0" smtClean="0">
                <a:ea typeface="ＭＳ Ｐゴシック" pitchFamily="32" charset="-128"/>
                <a:cs typeface="ＭＳ Ｐゴシック" pitchFamily="32" charset="-128"/>
              </a:rPr>
              <a:t> </a:t>
            </a:r>
            <a:r>
              <a:rPr lang="en-US" baseline="0" dirty="0" err="1" smtClean="0">
                <a:ea typeface="ＭＳ Ｐゴシック" pitchFamily="32" charset="-128"/>
                <a:cs typeface="ＭＳ Ｐゴシック" pitchFamily="32" charset="-128"/>
              </a:rPr>
              <a:t>extemes</a:t>
            </a:r>
            <a:r>
              <a:rPr lang="en-US" baseline="0" dirty="0" smtClean="0">
                <a:ea typeface="ＭＳ Ｐゴシック" pitchFamily="32" charset="-128"/>
                <a:cs typeface="ＭＳ Ｐゴシック" pitchFamily="32" charset="-128"/>
              </a:rPr>
              <a:t> of this range of predicted methylation status</a:t>
            </a:r>
          </a:p>
          <a:p>
            <a:r>
              <a:rPr lang="en-US" baseline="0" dirty="0" smtClean="0">
                <a:ea typeface="ＭＳ Ｐゴシック" pitchFamily="32" charset="-128"/>
                <a:cs typeface="ＭＳ Ｐゴシック" pitchFamily="32" charset="-128"/>
              </a:rPr>
              <a:t>The </a:t>
            </a:r>
            <a:r>
              <a:rPr lang="en-US" baseline="0" dirty="0" err="1" smtClean="0">
                <a:ea typeface="ＭＳ Ｐゴシック" pitchFamily="32" charset="-128"/>
                <a:cs typeface="ＭＳ Ｐゴシック" pitchFamily="32" charset="-128"/>
              </a:rPr>
              <a:t>catagories</a:t>
            </a:r>
            <a:r>
              <a:rPr lang="en-US" baseline="0" dirty="0" smtClean="0">
                <a:ea typeface="ＭＳ Ｐゴシック" pitchFamily="32" charset="-128"/>
                <a:cs typeface="ＭＳ Ｐゴシック" pitchFamily="32" charset="-128"/>
              </a:rPr>
              <a:t> </a:t>
            </a:r>
            <a:r>
              <a:rPr lang="en-US" dirty="0" smtClean="0">
                <a:ea typeface="ＭＳ Ｐゴシック" pitchFamily="32" charset="-128"/>
                <a:cs typeface="ＭＳ Ｐゴシック" pitchFamily="32" charset="-128"/>
              </a:rPr>
              <a:t>predicted to have the highest amount of methylation are all involved in general housekeeping functions – classes such as….</a:t>
            </a:r>
          </a:p>
          <a:p>
            <a:r>
              <a:rPr lang="en-US" dirty="0" smtClean="0">
                <a:ea typeface="ＭＳ Ｐゴシック" pitchFamily="32" charset="-128"/>
                <a:cs typeface="ＭＳ Ｐゴシック" pitchFamily="32" charset="-128"/>
              </a:rPr>
              <a:t>At the other extreme, the </a:t>
            </a:r>
            <a:r>
              <a:rPr lang="en-US" dirty="0" err="1" smtClean="0">
                <a:ea typeface="ＭＳ Ｐゴシック" pitchFamily="32" charset="-128"/>
                <a:cs typeface="ＭＳ Ｐゴシック" pitchFamily="32" charset="-128"/>
              </a:rPr>
              <a:t>catagories</a:t>
            </a:r>
            <a:r>
              <a:rPr lang="en-US" dirty="0" smtClean="0">
                <a:ea typeface="ＭＳ Ｐゴシック" pitchFamily="32" charset="-128"/>
                <a:cs typeface="ＭＳ Ｐゴシック" pitchFamily="32" charset="-128"/>
              </a:rPr>
              <a:t> predicted to be have the least methylation– including</a:t>
            </a:r>
            <a:r>
              <a:rPr lang="en-US" baseline="0" dirty="0" smtClean="0">
                <a:ea typeface="ＭＳ Ｐゴシック" pitchFamily="32" charset="-128"/>
                <a:cs typeface="ＭＳ Ｐゴシック" pitchFamily="32" charset="-128"/>
              </a:rPr>
              <a:t> inducible classes of genes</a:t>
            </a:r>
            <a:r>
              <a:rPr lang="en-US" dirty="0" smtClean="0">
                <a:ea typeface="ＭＳ Ｐゴシック" pitchFamily="32" charset="-128"/>
                <a:cs typeface="ＭＳ Ｐゴシック" pitchFamily="32" charset="-128"/>
              </a:rPr>
              <a:t>, so cell adhesion…., genes we typically associated with environmental response in oysters - for</a:t>
            </a:r>
            <a:r>
              <a:rPr lang="en-US" baseline="0" dirty="0" smtClean="0">
                <a:ea typeface="ＭＳ Ｐゴシック" pitchFamily="32" charset="-128"/>
                <a:cs typeface="ＭＳ Ｐゴシック" pitchFamily="32" charset="-128"/>
              </a:rPr>
              <a:t> example genes in immunity and stress response</a:t>
            </a:r>
          </a:p>
          <a:p>
            <a:r>
              <a:rPr lang="en-US" baseline="0" dirty="0" smtClean="0">
                <a:ea typeface="ＭＳ Ｐゴシック" pitchFamily="32" charset="-128"/>
                <a:cs typeface="ＭＳ Ｐゴシック" pitchFamily="32" charset="-128"/>
              </a:rPr>
              <a:t>Here was our first evidence that DNA methylation played a regulatory role in oysters because functionally distinct classes of genes were showing different levels of DNA methylation – but we wanted to verify these results using an experimental approach..</a:t>
            </a:r>
            <a:endParaRPr lang="en-US" dirty="0" smtClean="0">
              <a:ea typeface="ＭＳ Ｐゴシック" pitchFamily="32" charset="-128"/>
              <a:cs typeface="ＭＳ Ｐゴシック" pitchFamily="32" charset="-128"/>
            </a:endParaRPr>
          </a:p>
        </p:txBody>
      </p:sp>
      <p:sp>
        <p:nvSpPr>
          <p:cNvPr id="45060" name="Slide Number Placeholder 3"/>
          <p:cNvSpPr>
            <a:spLocks noGrp="1"/>
          </p:cNvSpPr>
          <p:nvPr>
            <p:ph type="sldNum" sz="quarter" idx="5"/>
          </p:nvPr>
        </p:nvSpPr>
        <p:spPr bwMode="auto">
          <a:noFill/>
          <a:ln>
            <a:miter lim="800000"/>
            <a:headEnd/>
            <a:tailEnd/>
          </a:ln>
        </p:spPr>
        <p:txBody>
          <a:bodyPr/>
          <a:lstStyle/>
          <a:p>
            <a:fld id="{C54072F1-4948-724C-A85C-E09B77860C88}" type="slidenum">
              <a:rPr lang="en-US" smtClean="0">
                <a:latin typeface="Calibri" pitchFamily="32" charset="0"/>
                <a:ea typeface="ＭＳ Ｐゴシック" pitchFamily="32" charset="-128"/>
                <a:cs typeface="ＭＳ Ｐゴシック" pitchFamily="32" charset="-128"/>
              </a:rPr>
              <a:pPr/>
              <a:t>29</a:t>
            </a:fld>
            <a:endParaRPr lang="en-US" smtClean="0">
              <a:latin typeface="Calibri" pitchFamily="32" charset="0"/>
              <a:ea typeface="ＭＳ Ｐゴシック" pitchFamily="32" charset="-128"/>
              <a:cs typeface="ＭＳ Ｐゴシック" pitchFamily="32"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Oysters are estuarine </a:t>
            </a:r>
            <a:r>
              <a:rPr lang="en-US" dirty="0" err="1" smtClean="0"/>
              <a:t>molluscs</a:t>
            </a:r>
            <a:r>
              <a:rPr lang="en-US" dirty="0" smtClean="0"/>
              <a:t> that live in lower</a:t>
            </a:r>
            <a:r>
              <a:rPr lang="en-US" baseline="0" dirty="0" smtClean="0"/>
              <a:t> intertidal areas, </a:t>
            </a:r>
          </a:p>
          <a:p>
            <a:r>
              <a:rPr lang="en-US" baseline="0" dirty="0" smtClean="0"/>
              <a:t>They are broadcast </a:t>
            </a:r>
            <a:r>
              <a:rPr lang="en-US" baseline="0" dirty="0" err="1" smtClean="0"/>
              <a:t>spawners</a:t>
            </a:r>
            <a:r>
              <a:rPr lang="en-US" baseline="0" dirty="0" smtClean="0"/>
              <a:t> that produce planktonic larvae that settle out to into sessile </a:t>
            </a:r>
            <a:r>
              <a:rPr lang="en-US" baseline="0" dirty="0" err="1" smtClean="0"/>
              <a:t>filterfeeding</a:t>
            </a:r>
            <a:r>
              <a:rPr lang="en-US" baseline="0" dirty="0" smtClean="0"/>
              <a:t> adults</a:t>
            </a:r>
          </a:p>
          <a:p>
            <a:r>
              <a:rPr lang="en-US" baseline="0" dirty="0" smtClean="0"/>
              <a:t>Because of this life cycle – oysters offer </a:t>
            </a:r>
            <a:r>
              <a:rPr lang="en-US" baseline="0" dirty="0" err="1" smtClean="0"/>
              <a:t>numerousecological</a:t>
            </a:r>
            <a:r>
              <a:rPr lang="en-US" baseline="0" dirty="0" smtClean="0"/>
              <a:t> benefits</a:t>
            </a:r>
          </a:p>
          <a:p>
            <a:r>
              <a:rPr lang="en-US" baseline="0" dirty="0" smtClean="0"/>
              <a:t>First, Planktonic larvae are an important food source for other marine species</a:t>
            </a:r>
          </a:p>
          <a:p>
            <a:r>
              <a:rPr lang="en-US" baseline="0" dirty="0" smtClean="0"/>
              <a:t>Second, Oyster reefs provide valuable habitat</a:t>
            </a:r>
          </a:p>
          <a:p>
            <a:r>
              <a:rPr lang="en-US" baseline="0" dirty="0" smtClean="0"/>
              <a:t>Third, Filter feeding improves water quality</a:t>
            </a:r>
          </a:p>
        </p:txBody>
      </p:sp>
      <p:sp>
        <p:nvSpPr>
          <p:cNvPr id="4" name="Slide Number Placeholder 3"/>
          <p:cNvSpPr>
            <a:spLocks noGrp="1"/>
          </p:cNvSpPr>
          <p:nvPr>
            <p:ph type="sldNum" sz="quarter" idx="10"/>
          </p:nvPr>
        </p:nvSpPr>
        <p:spPr/>
        <p:txBody>
          <a:bodyPr/>
          <a:lstStyle/>
          <a:p>
            <a:pPr>
              <a:defRPr/>
            </a:pPr>
            <a:fld id="{BA5B0494-3FE8-824E-A010-1F812F9880C9}" type="slidenum">
              <a:rPr lang="en-US" smtClean="0"/>
              <a:pPr>
                <a:defRPr/>
              </a:pPr>
              <a:t>3</a:t>
            </a:fld>
            <a:endParaRPr lang="en-US"/>
          </a:p>
        </p:txBody>
      </p:sp>
    </p:spTree>
    <p:extLst>
      <p:ext uri="{BB962C8B-B14F-4D97-AF65-F5344CB8AC3E}">
        <p14:creationId xmlns:p14="http://schemas.microsoft.com/office/powerpoint/2010/main" val="4770771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502F0-FD2F-A945-A5DA-E447F921CC23}"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MBD-</a:t>
            </a:r>
            <a:r>
              <a:rPr lang="en-US" baseline="0" dirty="0" err="1" smtClean="0"/>
              <a:t>seq</a:t>
            </a:r>
            <a:r>
              <a:rPr lang="en-US" baseline="0" dirty="0" smtClean="0"/>
              <a:t> –uses the </a:t>
            </a:r>
            <a:r>
              <a:rPr lang="en-US" b="1" baseline="0" dirty="0" smtClean="0"/>
              <a:t>affinity of a methyl binding domain protein separate out the methylated portion of the genome</a:t>
            </a:r>
            <a:r>
              <a:rPr lang="en-US" baseline="0" dirty="0" smtClean="0"/>
              <a:t> –once separated, </a:t>
            </a:r>
            <a:r>
              <a:rPr lang="en-US" dirty="0" smtClean="0"/>
              <a:t>The methylated</a:t>
            </a:r>
            <a:r>
              <a:rPr lang="en-US" baseline="0" dirty="0" smtClean="0"/>
              <a:t> </a:t>
            </a:r>
            <a:r>
              <a:rPr lang="en-US" dirty="0" smtClean="0"/>
              <a:t>fraction of the genome</a:t>
            </a:r>
            <a:r>
              <a:rPr lang="en-US" baseline="0" dirty="0" smtClean="0"/>
              <a:t> can then be analyzed by generating a DNA library and performing high throughput sequencing</a:t>
            </a:r>
          </a:p>
          <a:p>
            <a:r>
              <a:rPr lang="en-US" dirty="0" smtClean="0"/>
              <a:t>Then in order to identify the genes</a:t>
            </a:r>
            <a:r>
              <a:rPr lang="en-US" baseline="0" dirty="0" smtClean="0"/>
              <a:t> present in the methylated fraction the reads must be mapped back to known reference sequences</a:t>
            </a:r>
            <a:endParaRPr lang="en-US" dirty="0" smtClean="0"/>
          </a:p>
          <a:p>
            <a:r>
              <a:rPr lang="en-US" dirty="0" smtClean="0"/>
              <a:t>In this case we mapped the read back to the same ESTs</a:t>
            </a:r>
            <a:r>
              <a:rPr lang="en-US" baseline="0" dirty="0" smtClean="0"/>
              <a:t> used for the in </a:t>
            </a:r>
            <a:r>
              <a:rPr lang="en-US" baseline="0" dirty="0" err="1" smtClean="0"/>
              <a:t>silico</a:t>
            </a:r>
            <a:r>
              <a:rPr lang="en-US" baseline="0" dirty="0" smtClean="0"/>
              <a:t> analysis - so that we could perform a similar functional clustering</a:t>
            </a:r>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86B502F0-FD2F-A945-A5DA-E447F921CC23}"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a:t>
            </a:r>
            <a:r>
              <a:rPr lang="en-US" baseline="0" dirty="0" smtClean="0"/>
              <a:t> </a:t>
            </a:r>
            <a:r>
              <a:rPr lang="en-US" dirty="0" smtClean="0"/>
              <a:t> results showing the relationship between the </a:t>
            </a:r>
            <a:r>
              <a:rPr lang="en-US" dirty="0" err="1" smtClean="0"/>
              <a:t>silico</a:t>
            </a:r>
            <a:r>
              <a:rPr lang="en-US" dirty="0" smtClean="0"/>
              <a:t> analysis and the experimental MBD analysis</a:t>
            </a:r>
          </a:p>
          <a:p>
            <a:r>
              <a:rPr lang="en-US" dirty="0" smtClean="0"/>
              <a:t>For</a:t>
            </a:r>
            <a:r>
              <a:rPr lang="en-US" baseline="0" dirty="0" smtClean="0"/>
              <a:t> orientation, I would first like to direct your attention t</a:t>
            </a:r>
            <a:r>
              <a:rPr lang="en-US" dirty="0" smtClean="0"/>
              <a:t>he</a:t>
            </a:r>
            <a:r>
              <a:rPr lang="en-US" baseline="0" dirty="0" smtClean="0"/>
              <a:t> x-axis which is the </a:t>
            </a:r>
            <a:r>
              <a:rPr lang="en-US" baseline="0" dirty="0" err="1" smtClean="0"/>
              <a:t>CpGO</a:t>
            </a:r>
            <a:r>
              <a:rPr lang="en-US" baseline="0" dirty="0" smtClean="0"/>
              <a:t>/E from the original in </a:t>
            </a:r>
            <a:r>
              <a:rPr lang="en-US" baseline="0" dirty="0" err="1" smtClean="0"/>
              <a:t>silico</a:t>
            </a:r>
            <a:r>
              <a:rPr lang="en-US" baseline="0" dirty="0" smtClean="0"/>
              <a:t> analysis</a:t>
            </a:r>
          </a:p>
          <a:p>
            <a:endParaRPr lang="en-US" baseline="0" dirty="0" smtClean="0"/>
          </a:p>
        </p:txBody>
      </p:sp>
      <p:sp>
        <p:nvSpPr>
          <p:cNvPr id="4" name="Slide Number Placeholder 3"/>
          <p:cNvSpPr>
            <a:spLocks noGrp="1"/>
          </p:cNvSpPr>
          <p:nvPr>
            <p:ph type="sldNum" sz="quarter" idx="10"/>
          </p:nvPr>
        </p:nvSpPr>
        <p:spPr/>
        <p:txBody>
          <a:bodyPr/>
          <a:lstStyle/>
          <a:p>
            <a:pPr>
              <a:defRPr/>
            </a:pPr>
            <a:fld id="{BA5B0494-3FE8-824E-A010-1F812F9880C9}" type="slidenum">
              <a:rPr lang="en-US" smtClean="0"/>
              <a:pPr>
                <a:defRPr/>
              </a:pPr>
              <a:t>32</a:t>
            </a:fld>
            <a:endParaRPr lang="en-US"/>
          </a:p>
        </p:txBody>
      </p:sp>
    </p:spTree>
    <p:extLst>
      <p:ext uri="{BB962C8B-B14F-4D97-AF65-F5344CB8AC3E}">
        <p14:creationId xmlns:p14="http://schemas.microsoft.com/office/powerpoint/2010/main" val="19614912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On the y-axis is a normalized enrichment value based on MBD-</a:t>
            </a:r>
            <a:r>
              <a:rPr lang="en-US" baseline="0" dirty="0" err="1" smtClean="0"/>
              <a:t>seq</a:t>
            </a:r>
            <a:r>
              <a:rPr lang="en-US" baseline="0" dirty="0" smtClean="0"/>
              <a:t> analysis. </a:t>
            </a:r>
          </a:p>
          <a:p>
            <a:r>
              <a:rPr lang="en-US" baseline="0" dirty="0" smtClean="0"/>
              <a:t>here, the highest enrichment value would indicate categories that are the most overrepresented in the methylated fraction of the genome.</a:t>
            </a:r>
          </a:p>
          <a:p>
            <a:r>
              <a:rPr lang="en-US" baseline="0" dirty="0" smtClean="0"/>
              <a:t>These results are consistent with the in </a:t>
            </a:r>
            <a:r>
              <a:rPr lang="en-US" baseline="0" dirty="0" err="1" smtClean="0"/>
              <a:t>silico</a:t>
            </a:r>
            <a:r>
              <a:rPr lang="en-US" baseline="0" dirty="0" smtClean="0"/>
              <a:t> analysis </a:t>
            </a:r>
          </a:p>
          <a:p>
            <a:endParaRPr lang="en-US" baseline="0" dirty="0" smtClean="0"/>
          </a:p>
        </p:txBody>
      </p:sp>
      <p:sp>
        <p:nvSpPr>
          <p:cNvPr id="4" name="Slide Number Placeholder 3"/>
          <p:cNvSpPr>
            <a:spLocks noGrp="1"/>
          </p:cNvSpPr>
          <p:nvPr>
            <p:ph type="sldNum" sz="quarter" idx="10"/>
          </p:nvPr>
        </p:nvSpPr>
        <p:spPr/>
        <p:txBody>
          <a:bodyPr/>
          <a:lstStyle/>
          <a:p>
            <a:pPr>
              <a:defRPr/>
            </a:pPr>
            <a:fld id="{BA5B0494-3FE8-824E-A010-1F812F9880C9}" type="slidenum">
              <a:rPr lang="en-US" smtClean="0"/>
              <a:pPr>
                <a:defRPr/>
              </a:pPr>
              <a:t>33</a:t>
            </a:fld>
            <a:endParaRPr lang="en-US"/>
          </a:p>
        </p:txBody>
      </p:sp>
    </p:spTree>
    <p:extLst>
      <p:ext uri="{BB962C8B-B14F-4D97-AF65-F5344CB8AC3E}">
        <p14:creationId xmlns:p14="http://schemas.microsoft.com/office/powerpoint/2010/main" val="19614912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Where the categories of genes most overrepresented in the </a:t>
            </a:r>
            <a:r>
              <a:rPr lang="en-US" baseline="0" dirty="0" err="1" smtClean="0"/>
              <a:t>methyated</a:t>
            </a:r>
            <a:r>
              <a:rPr lang="en-US" baseline="0" dirty="0" smtClean="0"/>
              <a:t> fraction were ubiquitously expressed core genes – consistent with in </a:t>
            </a:r>
            <a:r>
              <a:rPr lang="en-US" baseline="0" dirty="0" err="1" smtClean="0"/>
              <a:t>silico</a:t>
            </a:r>
            <a:r>
              <a:rPr lang="en-US" baseline="0" dirty="0" smtClean="0"/>
              <a:t> analysis</a:t>
            </a:r>
          </a:p>
          <a:p>
            <a:endParaRPr lang="en-US" baseline="0" dirty="0" smtClean="0"/>
          </a:p>
        </p:txBody>
      </p:sp>
      <p:sp>
        <p:nvSpPr>
          <p:cNvPr id="4" name="Slide Number Placeholder 3"/>
          <p:cNvSpPr>
            <a:spLocks noGrp="1"/>
          </p:cNvSpPr>
          <p:nvPr>
            <p:ph type="sldNum" sz="quarter" idx="10"/>
          </p:nvPr>
        </p:nvSpPr>
        <p:spPr/>
        <p:txBody>
          <a:bodyPr/>
          <a:lstStyle/>
          <a:p>
            <a:pPr>
              <a:defRPr/>
            </a:pPr>
            <a:fld id="{BA5B0494-3FE8-824E-A010-1F812F9880C9}" type="slidenum">
              <a:rPr lang="en-US" smtClean="0"/>
              <a:pPr>
                <a:defRPr/>
              </a:pPr>
              <a:t>34</a:t>
            </a:fld>
            <a:endParaRPr lang="en-US"/>
          </a:p>
        </p:txBody>
      </p:sp>
    </p:spTree>
    <p:extLst>
      <p:ext uri="{BB962C8B-B14F-4D97-AF65-F5344CB8AC3E}">
        <p14:creationId xmlns:p14="http://schemas.microsoft.com/office/powerpoint/2010/main" val="19614912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also consistent with in </a:t>
            </a:r>
            <a:r>
              <a:rPr lang="en-US" baseline="0" dirty="0" err="1" smtClean="0"/>
              <a:t>silico</a:t>
            </a:r>
            <a:r>
              <a:rPr lang="en-US" baseline="0" dirty="0" smtClean="0"/>
              <a:t>,  genes involved in …were the least represented in the methylated fraction of the genome.</a:t>
            </a:r>
          </a:p>
          <a:p>
            <a:endParaRPr lang="en-US" baseline="0" dirty="0" smtClean="0"/>
          </a:p>
        </p:txBody>
      </p:sp>
      <p:sp>
        <p:nvSpPr>
          <p:cNvPr id="4" name="Slide Number Placeholder 3"/>
          <p:cNvSpPr>
            <a:spLocks noGrp="1"/>
          </p:cNvSpPr>
          <p:nvPr>
            <p:ph type="sldNum" sz="quarter" idx="10"/>
          </p:nvPr>
        </p:nvSpPr>
        <p:spPr/>
        <p:txBody>
          <a:bodyPr/>
          <a:lstStyle/>
          <a:p>
            <a:pPr>
              <a:defRPr/>
            </a:pPr>
            <a:fld id="{BA5B0494-3FE8-824E-A010-1F812F9880C9}" type="slidenum">
              <a:rPr lang="en-US" smtClean="0"/>
              <a:pPr>
                <a:defRPr/>
              </a:pPr>
              <a:t>35</a:t>
            </a:fld>
            <a:endParaRPr lang="en-US"/>
          </a:p>
        </p:txBody>
      </p:sp>
    </p:spTree>
    <p:extLst>
      <p:ext uri="{BB962C8B-B14F-4D97-AF65-F5344CB8AC3E}">
        <p14:creationId xmlns:p14="http://schemas.microsoft.com/office/powerpoint/2010/main" val="19614912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ea typeface="ＭＳ Ｐゴシック" pitchFamily="32" charset="-128"/>
                <a:cs typeface="ＭＳ Ｐゴシック" pitchFamily="32" charset="-128"/>
              </a:rPr>
              <a:t>And what we’ve been able to show, through both</a:t>
            </a:r>
            <a:r>
              <a:rPr lang="en-US" baseline="0" dirty="0" smtClean="0">
                <a:ea typeface="ＭＳ Ｐゴシック" pitchFamily="32" charset="-128"/>
                <a:cs typeface="ＭＳ Ｐゴシック" pitchFamily="32" charset="-128"/>
              </a:rPr>
              <a:t> in </a:t>
            </a:r>
            <a:r>
              <a:rPr lang="en-US" baseline="0" dirty="0" err="1" smtClean="0">
                <a:ea typeface="ＭＳ Ｐゴシック" pitchFamily="32" charset="-128"/>
                <a:cs typeface="ＭＳ Ｐゴシック" pitchFamily="32" charset="-128"/>
              </a:rPr>
              <a:t>silico</a:t>
            </a:r>
            <a:r>
              <a:rPr lang="en-US" baseline="0" dirty="0" smtClean="0">
                <a:ea typeface="ＭＳ Ｐゴシック" pitchFamily="32" charset="-128"/>
                <a:cs typeface="ＭＳ Ｐゴシック" pitchFamily="32" charset="-128"/>
              </a:rPr>
              <a:t> and experimental analysis is </a:t>
            </a:r>
            <a:r>
              <a:rPr lang="en-US" baseline="0" dirty="0" smtClean="0">
                <a:ea typeface="ＭＳ Ｐゴシック" pitchFamily="32" charset="-128"/>
                <a:cs typeface="ＭＳ Ｐゴシック" pitchFamily="32" charset="-128"/>
              </a:rPr>
              <a:t>– </a:t>
            </a:r>
            <a:r>
              <a:rPr lang="en-US" baseline="0" dirty="0" smtClean="0">
                <a:ea typeface="ＭＳ Ｐゴシック" pitchFamily="32" charset="-128"/>
                <a:cs typeface="ＭＳ Ｐゴシック" pitchFamily="32" charset="-128"/>
              </a:rPr>
              <a:t>that </a:t>
            </a:r>
            <a:r>
              <a:rPr lang="en-US" baseline="0" dirty="0" smtClean="0">
                <a:ea typeface="ＭＳ Ｐゴシック" pitchFamily="32" charset="-128"/>
                <a:cs typeface="ＭＳ Ｐゴシック" pitchFamily="32" charset="-128"/>
              </a:rPr>
              <a:t>genes with differing regulatory requirements have diff levels</a:t>
            </a:r>
            <a:endParaRPr lang="en-US" baseline="0" dirty="0" smtClean="0"/>
          </a:p>
        </p:txBody>
      </p:sp>
      <p:sp>
        <p:nvSpPr>
          <p:cNvPr id="4" name="Slide Number Placeholder 3"/>
          <p:cNvSpPr>
            <a:spLocks noGrp="1"/>
          </p:cNvSpPr>
          <p:nvPr>
            <p:ph type="sldNum" sz="quarter" idx="10"/>
          </p:nvPr>
        </p:nvSpPr>
        <p:spPr/>
        <p:txBody>
          <a:bodyPr/>
          <a:lstStyle/>
          <a:p>
            <a:pPr>
              <a:defRPr/>
            </a:pPr>
            <a:fld id="{BA5B0494-3FE8-824E-A010-1F812F9880C9}" type="slidenum">
              <a:rPr lang="en-US" smtClean="0"/>
              <a:pPr>
                <a:defRPr/>
              </a:pPr>
              <a:t>36</a:t>
            </a:fld>
            <a:endParaRPr lang="en-US"/>
          </a:p>
        </p:txBody>
      </p:sp>
    </p:spTree>
    <p:extLst>
      <p:ext uri="{BB962C8B-B14F-4D97-AF65-F5344CB8AC3E}">
        <p14:creationId xmlns:p14="http://schemas.microsoft.com/office/powerpoint/2010/main" val="19614912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ea typeface="ＭＳ Ｐゴシック" pitchFamily="32" charset="-128"/>
                <a:cs typeface="ＭＳ Ｐゴシック" pitchFamily="32" charset="-128"/>
              </a:rPr>
              <a:t>…</a:t>
            </a:r>
          </a:p>
          <a:p>
            <a:pPr eaLnBrk="1" hangingPunct="1">
              <a:spcBef>
                <a:spcPct val="0"/>
              </a:spcBef>
            </a:pPr>
            <a:r>
              <a:rPr lang="en-US" dirty="0" smtClean="0">
                <a:ea typeface="ＭＳ Ｐゴシック" pitchFamily="32" charset="-128"/>
                <a:cs typeface="ＭＳ Ｐゴシック" pitchFamily="32" charset="-128"/>
              </a:rPr>
              <a:t>And we have the first evidence that DNA methylation plays a regulatory role in oysters because we see that gene with …..</a:t>
            </a:r>
          </a:p>
          <a:p>
            <a:pPr eaLnBrk="1" hangingPunct="1">
              <a:spcBef>
                <a:spcPct val="0"/>
              </a:spcBef>
            </a:pPr>
            <a:endParaRPr lang="en-US" dirty="0" smtClean="0">
              <a:ea typeface="ＭＳ Ｐゴシック" pitchFamily="32" charset="-128"/>
              <a:cs typeface="ＭＳ Ｐゴシック" pitchFamily="32" charset="-128"/>
            </a:endParaRPr>
          </a:p>
          <a:p>
            <a:pPr eaLnBrk="1" hangingPunct="1">
              <a:spcBef>
                <a:spcPct val="0"/>
              </a:spcBef>
            </a:pPr>
            <a:r>
              <a:rPr lang="en-US" dirty="0" smtClean="0">
                <a:ea typeface="ＭＳ Ｐゴシック" pitchFamily="32" charset="-128"/>
                <a:cs typeface="ＭＳ Ｐゴシック" pitchFamily="32" charset="-128"/>
              </a:rPr>
              <a:t>But there</a:t>
            </a:r>
            <a:r>
              <a:rPr lang="en-US" baseline="0" dirty="0" smtClean="0">
                <a:ea typeface="ＭＳ Ｐゴシック" pitchFamily="32" charset="-128"/>
                <a:cs typeface="ＭＳ Ｐゴシック" pitchFamily="32" charset="-128"/>
              </a:rPr>
              <a:t> is still a major question here – and that is we are talking about methylation within gene bodies and it’s not clear how this type of methylation regulates gene expression</a:t>
            </a:r>
            <a:endParaRPr lang="en-US" dirty="0">
              <a:ea typeface="ＭＳ Ｐゴシック" pitchFamily="32" charset="-128"/>
              <a:cs typeface="ＭＳ Ｐゴシック" pitchFamily="32" charset="-128"/>
            </a:endParaRPr>
          </a:p>
        </p:txBody>
      </p:sp>
      <p:sp>
        <p:nvSpPr>
          <p:cNvPr id="49156" name="Slide Number Placeholder 3"/>
          <p:cNvSpPr>
            <a:spLocks noGrp="1"/>
          </p:cNvSpPr>
          <p:nvPr>
            <p:ph type="sldNum" sz="quarter" idx="5"/>
          </p:nvPr>
        </p:nvSpPr>
        <p:spPr bwMode="auto">
          <a:noFill/>
          <a:ln>
            <a:miter lim="800000"/>
            <a:headEnd/>
            <a:tailEnd/>
          </a:ln>
        </p:spPr>
        <p:txBody>
          <a:bodyPr/>
          <a:lstStyle/>
          <a:p>
            <a:fld id="{01F222C8-B61A-1C44-B70E-84C029293CD1}" type="slidenum">
              <a:rPr lang="en-US">
                <a:latin typeface="Calibri" pitchFamily="32" charset="0"/>
                <a:ea typeface="ＭＳ Ｐゴシック" pitchFamily="32" charset="-128"/>
                <a:cs typeface="ＭＳ Ｐゴシック" pitchFamily="32" charset="-128"/>
              </a:rPr>
              <a:pPr/>
              <a:t>37</a:t>
            </a:fld>
            <a:endParaRPr lang="en-US">
              <a:latin typeface="Calibri" pitchFamily="32" charset="0"/>
              <a:ea typeface="ＭＳ Ｐゴシック" pitchFamily="32" charset="-128"/>
              <a:cs typeface="ＭＳ Ｐゴシック" pitchFamily="32"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If </a:t>
            </a:r>
            <a:r>
              <a:rPr lang="en-US" baseline="0" dirty="0" smtClean="0"/>
              <a:t>you remember from </a:t>
            </a:r>
            <a:r>
              <a:rPr lang="en-US" baseline="0" dirty="0" smtClean="0"/>
              <a:t>the introductory </a:t>
            </a:r>
            <a:r>
              <a:rPr lang="en-US" baseline="0" dirty="0" err="1" smtClean="0"/>
              <a:t>stlide</a:t>
            </a:r>
            <a:r>
              <a:rPr lang="en-US" baseline="0" dirty="0" smtClean="0"/>
              <a:t> r </a:t>
            </a:r>
            <a:r>
              <a:rPr lang="en-US" baseline="0" dirty="0" smtClean="0"/>
              <a:t>I mentioned that methylation is typically associated with gene silencing – if the promoter of a gene is methylated, it can prevent gene expression</a:t>
            </a:r>
          </a:p>
        </p:txBody>
      </p:sp>
      <p:sp>
        <p:nvSpPr>
          <p:cNvPr id="4" name="Slide Number Placeholder 3"/>
          <p:cNvSpPr>
            <a:spLocks noGrp="1"/>
          </p:cNvSpPr>
          <p:nvPr>
            <p:ph type="sldNum" sz="quarter" idx="10"/>
          </p:nvPr>
        </p:nvSpPr>
        <p:spPr/>
        <p:txBody>
          <a:bodyPr/>
          <a:lstStyle/>
          <a:p>
            <a:fld id="{F7889ED1-3F39-8E4B-9AEE-94207FA9EE40}" type="slidenum">
              <a:rPr lang="en-US" smtClean="0"/>
              <a:t>38</a:t>
            </a:fld>
            <a:endParaRPr lang="en-US"/>
          </a:p>
        </p:txBody>
      </p:sp>
    </p:spTree>
    <p:extLst>
      <p:ext uri="{BB962C8B-B14F-4D97-AF65-F5344CB8AC3E}">
        <p14:creationId xmlns:p14="http://schemas.microsoft.com/office/powerpoint/2010/main" val="5016337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But again, when we talk about this we’re really talking about the vertebrate model..</a:t>
            </a:r>
          </a:p>
        </p:txBody>
      </p:sp>
      <p:sp>
        <p:nvSpPr>
          <p:cNvPr id="4" name="Slide Number Placeholder 3"/>
          <p:cNvSpPr>
            <a:spLocks noGrp="1"/>
          </p:cNvSpPr>
          <p:nvPr>
            <p:ph type="sldNum" sz="quarter" idx="10"/>
          </p:nvPr>
        </p:nvSpPr>
        <p:spPr/>
        <p:txBody>
          <a:bodyPr/>
          <a:lstStyle/>
          <a:p>
            <a:fld id="{F7889ED1-3F39-8E4B-9AEE-94207FA9EE40}" type="slidenum">
              <a:rPr lang="en-US" smtClean="0"/>
              <a:t>39</a:t>
            </a:fld>
            <a:endParaRPr lang="en-US"/>
          </a:p>
        </p:txBody>
      </p:sp>
    </p:spTree>
    <p:extLst>
      <p:ext uri="{BB962C8B-B14F-4D97-AF65-F5344CB8AC3E}">
        <p14:creationId xmlns:p14="http://schemas.microsoft.com/office/powerpoint/2010/main" val="501633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solidFill>
                <a:schemeClr val="tx1">
                  <a:lumMod val="85000"/>
                  <a:lumOff val="15000"/>
                </a:schemeClr>
              </a:solidFill>
            </a:endParaRPr>
          </a:p>
          <a:p>
            <a:r>
              <a:rPr lang="en-US" baseline="0" dirty="0" smtClean="0">
                <a:solidFill>
                  <a:schemeClr val="tx1">
                    <a:lumMod val="85000"/>
                    <a:lumOff val="15000"/>
                  </a:schemeClr>
                </a:solidFill>
              </a:rPr>
              <a:t>Estuarine intertidal zones can be very challenging environments with daily changes in tides and seasonal changes in salinity and temperature.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chemeClr val="tx1">
                    <a:lumMod val="85000"/>
                    <a:lumOff val="15000"/>
                  </a:schemeClr>
                </a:solidFill>
              </a:rPr>
              <a:t>Larval oysters are planktonic and can move with currents, but once the larvae settle in a particular environment they becomes immobile.  </a:t>
            </a:r>
          </a:p>
          <a:p>
            <a:endParaRPr lang="en-US" baseline="0" dirty="0" smtClean="0">
              <a:solidFill>
                <a:schemeClr val="tx1">
                  <a:lumMod val="85000"/>
                  <a:lumOff val="15000"/>
                </a:schemeClr>
              </a:solidFill>
            </a:endParaRPr>
          </a:p>
          <a:p>
            <a:endParaRPr lang="en-US" baseline="0" dirty="0" smtClean="0">
              <a:solidFill>
                <a:schemeClr val="tx1">
                  <a:lumMod val="85000"/>
                  <a:lumOff val="15000"/>
                </a:schemeClr>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chemeClr val="tx1">
                    <a:lumMod val="85000"/>
                    <a:lumOff val="15000"/>
                  </a:schemeClr>
                </a:solidFill>
              </a:rPr>
              <a:t>What this means from a biological perspective is that oysters need to be able to identify and </a:t>
            </a:r>
            <a:r>
              <a:rPr lang="en-US" dirty="0" smtClean="0">
                <a:solidFill>
                  <a:schemeClr val="tx1">
                    <a:lumMod val="85000"/>
                    <a:lumOff val="15000"/>
                  </a:schemeClr>
                </a:solidFill>
              </a:rPr>
              <a:t>respond quickly to environmental changes</a:t>
            </a:r>
          </a:p>
          <a:p>
            <a:endParaRPr lang="en-US" dirty="0" smtClean="0">
              <a:solidFill>
                <a:schemeClr val="tx1">
                  <a:lumMod val="85000"/>
                  <a:lumOff val="15000"/>
                </a:schemeClr>
              </a:solidFill>
            </a:endParaRPr>
          </a:p>
        </p:txBody>
      </p:sp>
      <p:sp>
        <p:nvSpPr>
          <p:cNvPr id="4" name="Slide Number Placeholder 3"/>
          <p:cNvSpPr>
            <a:spLocks noGrp="1"/>
          </p:cNvSpPr>
          <p:nvPr>
            <p:ph type="sldNum" sz="quarter" idx="10"/>
          </p:nvPr>
        </p:nvSpPr>
        <p:spPr/>
        <p:txBody>
          <a:bodyPr/>
          <a:lstStyle/>
          <a:p>
            <a:fld id="{CE02E921-D96E-F345-B6C8-A8F7CD59B5D3}" type="slidenum">
              <a:rPr lang="en-US" smtClean="0"/>
              <a:t>4</a:t>
            </a:fld>
            <a:endParaRPr lang="en-US"/>
          </a:p>
        </p:txBody>
      </p:sp>
    </p:spTree>
    <p:extLst>
      <p:ext uri="{BB962C8B-B14F-4D97-AF65-F5344CB8AC3E}">
        <p14:creationId xmlns:p14="http://schemas.microsoft.com/office/powerpoint/2010/main" val="10290899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what we are seeing with this first investigation in oysters, and also from other invertebrates such as honey bees is that…</a:t>
            </a:r>
          </a:p>
          <a:p>
            <a:endParaRPr lang="en-US" baseline="0" dirty="0" smtClean="0"/>
          </a:p>
        </p:txBody>
      </p:sp>
      <p:sp>
        <p:nvSpPr>
          <p:cNvPr id="4" name="Slide Number Placeholder 3"/>
          <p:cNvSpPr>
            <a:spLocks noGrp="1"/>
          </p:cNvSpPr>
          <p:nvPr>
            <p:ph type="sldNum" sz="quarter" idx="10"/>
          </p:nvPr>
        </p:nvSpPr>
        <p:spPr/>
        <p:txBody>
          <a:bodyPr/>
          <a:lstStyle/>
          <a:p>
            <a:fld id="{F7889ED1-3F39-8E4B-9AEE-94207FA9EE40}" type="slidenum">
              <a:rPr lang="en-US" smtClean="0"/>
              <a:t>40</a:t>
            </a:fld>
            <a:endParaRPr lang="en-US"/>
          </a:p>
        </p:txBody>
      </p:sp>
    </p:spTree>
    <p:extLst>
      <p:ext uri="{BB962C8B-B14F-4D97-AF65-F5344CB8AC3E}">
        <p14:creationId xmlns:p14="http://schemas.microsoft.com/office/powerpoint/2010/main" val="5016337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majority of DNA methylation is located within gene bodies, </a:t>
            </a:r>
          </a:p>
        </p:txBody>
      </p:sp>
      <p:sp>
        <p:nvSpPr>
          <p:cNvPr id="4" name="Slide Number Placeholder 3"/>
          <p:cNvSpPr>
            <a:spLocks noGrp="1"/>
          </p:cNvSpPr>
          <p:nvPr>
            <p:ph type="sldNum" sz="quarter" idx="10"/>
          </p:nvPr>
        </p:nvSpPr>
        <p:spPr/>
        <p:txBody>
          <a:bodyPr/>
          <a:lstStyle/>
          <a:p>
            <a:fld id="{F7889ED1-3F39-8E4B-9AEE-94207FA9EE40}" type="slidenum">
              <a:rPr lang="en-US" smtClean="0"/>
              <a:t>41</a:t>
            </a:fld>
            <a:endParaRPr lang="en-US"/>
          </a:p>
        </p:txBody>
      </p:sp>
    </p:spTree>
    <p:extLst>
      <p:ext uri="{BB962C8B-B14F-4D97-AF65-F5344CB8AC3E}">
        <p14:creationId xmlns:p14="http://schemas.microsoft.com/office/powerpoint/2010/main" val="5016337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it’s less clear how this type of methylation can regulate genes..</a:t>
            </a:r>
          </a:p>
          <a:p>
            <a:endParaRPr lang="en-US" baseline="0" dirty="0" smtClean="0"/>
          </a:p>
        </p:txBody>
      </p:sp>
      <p:sp>
        <p:nvSpPr>
          <p:cNvPr id="4" name="Slide Number Placeholder 3"/>
          <p:cNvSpPr>
            <a:spLocks noGrp="1"/>
          </p:cNvSpPr>
          <p:nvPr>
            <p:ph type="sldNum" sz="quarter" idx="10"/>
          </p:nvPr>
        </p:nvSpPr>
        <p:spPr/>
        <p:txBody>
          <a:bodyPr/>
          <a:lstStyle/>
          <a:p>
            <a:fld id="{F7889ED1-3F39-8E4B-9AEE-94207FA9EE40}" type="slidenum">
              <a:rPr lang="en-US" smtClean="0"/>
              <a:t>42</a:t>
            </a:fld>
            <a:endParaRPr lang="en-US"/>
          </a:p>
        </p:txBody>
      </p:sp>
    </p:spTree>
    <p:extLst>
      <p:ext uri="{BB962C8B-B14F-4D97-AF65-F5344CB8AC3E}">
        <p14:creationId xmlns:p14="http://schemas.microsoft.com/office/powerpoint/2010/main" val="5016337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What we do know is that if we</a:t>
            </a:r>
          </a:p>
          <a:p>
            <a:r>
              <a:rPr lang="en-US" baseline="0" dirty="0" smtClean="0"/>
              <a:t>To paint the whole picture, Vertebrates have a lot of gene body methylation too.</a:t>
            </a:r>
          </a:p>
        </p:txBody>
      </p:sp>
      <p:sp>
        <p:nvSpPr>
          <p:cNvPr id="4" name="Slide Number Placeholder 3"/>
          <p:cNvSpPr>
            <a:spLocks noGrp="1"/>
          </p:cNvSpPr>
          <p:nvPr>
            <p:ph type="sldNum" sz="quarter" idx="10"/>
          </p:nvPr>
        </p:nvSpPr>
        <p:spPr/>
        <p:txBody>
          <a:bodyPr/>
          <a:lstStyle/>
          <a:p>
            <a:fld id="{F7889ED1-3F39-8E4B-9AEE-94207FA9EE40}" type="slidenum">
              <a:rPr lang="en-US" smtClean="0"/>
              <a:t>43</a:t>
            </a:fld>
            <a:endParaRPr lang="en-US"/>
          </a:p>
        </p:txBody>
      </p:sp>
    </p:spTree>
    <p:extLst>
      <p:ext uri="{BB962C8B-B14F-4D97-AF65-F5344CB8AC3E}">
        <p14:creationId xmlns:p14="http://schemas.microsoft.com/office/powerpoint/2010/main" val="5016337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What is emerging is that gene body methylation is the ancestral pattern</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the invertebrate pattern can serve as a simplified model to understand what gene body methylation may be doing in all taxa</a:t>
            </a:r>
          </a:p>
          <a:p>
            <a:endParaRPr lang="en-US" baseline="0" dirty="0" smtClean="0"/>
          </a:p>
        </p:txBody>
      </p:sp>
      <p:sp>
        <p:nvSpPr>
          <p:cNvPr id="4" name="Slide Number Placeholder 3"/>
          <p:cNvSpPr>
            <a:spLocks noGrp="1"/>
          </p:cNvSpPr>
          <p:nvPr>
            <p:ph type="sldNum" sz="quarter" idx="10"/>
          </p:nvPr>
        </p:nvSpPr>
        <p:spPr/>
        <p:txBody>
          <a:bodyPr/>
          <a:lstStyle/>
          <a:p>
            <a:fld id="{F7889ED1-3F39-8E4B-9AEE-94207FA9EE40}" type="slidenum">
              <a:rPr lang="en-US" smtClean="0"/>
              <a:t>44</a:t>
            </a:fld>
            <a:endParaRPr lang="en-US"/>
          </a:p>
        </p:txBody>
      </p:sp>
    </p:spTree>
    <p:extLst>
      <p:ext uri="{BB962C8B-B14F-4D97-AF65-F5344CB8AC3E}">
        <p14:creationId xmlns:p14="http://schemas.microsoft.com/office/powerpoint/2010/main" val="5016337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from what we’ve seen in oysters so far is that this type of methylation likely has regulatory function, but we need more information in order to understand it better.</a:t>
            </a:r>
          </a:p>
          <a:p>
            <a:r>
              <a:rPr lang="en-US" baseline="0" dirty="0" smtClean="0"/>
              <a:t>This leads to the second major question of my research is is</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F7889ED1-3F39-8E4B-9AEE-94207FA9EE40}" type="slidenum">
              <a:rPr lang="en-US" smtClean="0"/>
              <a:t>45</a:t>
            </a:fld>
            <a:endParaRPr lang="en-US"/>
          </a:p>
        </p:txBody>
      </p:sp>
    </p:spTree>
    <p:extLst>
      <p:ext uri="{BB962C8B-B14F-4D97-AF65-F5344CB8AC3E}">
        <p14:creationId xmlns:p14="http://schemas.microsoft.com/office/powerpoint/2010/main" val="5016337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262626"/>
                </a:solidFill>
              </a:rPr>
              <a:t>Which is how do…</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262626"/>
                </a:solidFill>
              </a:rPr>
              <a:t>More specifically I</a:t>
            </a:r>
            <a:r>
              <a:rPr lang="en-US" baseline="0" dirty="0" smtClean="0">
                <a:solidFill>
                  <a:srgbClr val="262626"/>
                </a:solidFill>
              </a:rPr>
              <a:t> wanted to know how methylation was distributed was it only found in genes? If so was it in exons or introns or if it was also found in other regions?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rgbClr val="262626"/>
                </a:solidFill>
              </a:rPr>
              <a:t>I also wanted to look more closely at the relationships between DNA methylation and gene expression patterns to try to understand this..</a:t>
            </a:r>
            <a:endParaRPr lang="en-US" dirty="0" smtClean="0">
              <a:solidFill>
                <a:srgbClr val="262626"/>
              </a:solidFill>
            </a:endParaRPr>
          </a:p>
          <a:p>
            <a:endParaRPr lang="en-US" dirty="0" smtClean="0"/>
          </a:p>
        </p:txBody>
      </p:sp>
      <p:sp>
        <p:nvSpPr>
          <p:cNvPr id="4" name="Slide Number Placeholder 3"/>
          <p:cNvSpPr>
            <a:spLocks noGrp="1"/>
          </p:cNvSpPr>
          <p:nvPr>
            <p:ph type="sldNum" sz="quarter" idx="10"/>
          </p:nvPr>
        </p:nvSpPr>
        <p:spPr/>
        <p:txBody>
          <a:bodyPr/>
          <a:lstStyle/>
          <a:p>
            <a:fld id="{CE02E921-D96E-F345-B6C8-A8F7CD59B5D3}" type="slidenum">
              <a:rPr lang="en-US" smtClean="0"/>
              <a:t>46</a:t>
            </a:fld>
            <a:endParaRPr lang="en-US"/>
          </a:p>
        </p:txBody>
      </p:sp>
    </p:spTree>
    <p:extLst>
      <p:ext uri="{BB962C8B-B14F-4D97-AF65-F5344CB8AC3E}">
        <p14:creationId xmlns:p14="http://schemas.microsoft.com/office/powerpoint/2010/main" val="32440825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200" marR="0" lvl="1" indent="0" algn="l" defTabSz="457200" rtl="0" eaLnBrk="1" fontAlgn="auto" latinLnBrk="0" hangingPunct="1">
              <a:lnSpc>
                <a:spcPct val="100000"/>
              </a:lnSpc>
              <a:spcBef>
                <a:spcPts val="0"/>
              </a:spcBef>
              <a:spcAft>
                <a:spcPts val="1200"/>
              </a:spcAft>
              <a:buClrTx/>
              <a:buSzTx/>
              <a:buFontTx/>
              <a:buNone/>
              <a:tabLst/>
              <a:defRPr/>
            </a:pPr>
            <a:r>
              <a:rPr lang="en-US" sz="2100" dirty="0" smtClean="0">
                <a:solidFill>
                  <a:schemeClr val="tx1">
                    <a:lumMod val="85000"/>
                    <a:lumOff val="15000"/>
                  </a:schemeClr>
                </a:solidFill>
                <a:ea typeface="ＭＳ Ｐゴシック" pitchFamily="32" charset="-128"/>
                <a:cs typeface="ＭＳ Ｐゴシック" pitchFamily="32" charset="-128"/>
              </a:rPr>
              <a:t>To answer these questions We used </a:t>
            </a:r>
            <a:r>
              <a:rPr lang="en-US" sz="2100" dirty="0" err="1" smtClean="0">
                <a:solidFill>
                  <a:schemeClr val="tx1">
                    <a:lumMod val="85000"/>
                    <a:lumOff val="15000"/>
                  </a:schemeClr>
                </a:solidFill>
                <a:ea typeface="ＭＳ Ｐゴシック" pitchFamily="32" charset="-128"/>
                <a:cs typeface="ＭＳ Ｐゴシック" pitchFamily="32" charset="-128"/>
              </a:rPr>
              <a:t>htbs</a:t>
            </a:r>
            <a:r>
              <a:rPr lang="en-US" sz="2100" dirty="0" smtClean="0">
                <a:solidFill>
                  <a:schemeClr val="tx1">
                    <a:lumMod val="85000"/>
                    <a:lumOff val="15000"/>
                  </a:schemeClr>
                </a:solidFill>
                <a:ea typeface="ＭＳ Ｐゴシック" pitchFamily="32" charset="-128"/>
                <a:cs typeface="ＭＳ Ｐゴシック" pitchFamily="32" charset="-128"/>
              </a:rPr>
              <a:t> to analyze </a:t>
            </a:r>
            <a:r>
              <a:rPr lang="en-US" sz="2100" dirty="0" err="1" smtClean="0">
                <a:solidFill>
                  <a:schemeClr val="tx1">
                    <a:lumMod val="85000"/>
                    <a:lumOff val="15000"/>
                  </a:schemeClr>
                </a:solidFill>
                <a:ea typeface="ＭＳ Ｐゴシック" pitchFamily="32" charset="-128"/>
                <a:cs typeface="ＭＳ Ｐゴシック" pitchFamily="32" charset="-128"/>
              </a:rPr>
              <a:t>dna</a:t>
            </a:r>
            <a:r>
              <a:rPr lang="en-US" sz="2100" dirty="0" smtClean="0">
                <a:solidFill>
                  <a:schemeClr val="tx1">
                    <a:lumMod val="85000"/>
                    <a:lumOff val="15000"/>
                  </a:schemeClr>
                </a:solidFill>
                <a:ea typeface="ＭＳ Ｐゴシック" pitchFamily="32" charset="-128"/>
                <a:cs typeface="ＭＳ Ｐゴシック" pitchFamily="32" charset="-128"/>
              </a:rPr>
              <a:t> methylation in pooled gill tissue.. </a:t>
            </a:r>
          </a:p>
          <a:p>
            <a:pPr marL="457200" marR="0" lvl="1" indent="0" algn="l" defTabSz="457200" rtl="0" eaLnBrk="1" fontAlgn="auto" latinLnBrk="0" hangingPunct="1">
              <a:lnSpc>
                <a:spcPct val="100000"/>
              </a:lnSpc>
              <a:spcBef>
                <a:spcPts val="0"/>
              </a:spcBef>
              <a:spcAft>
                <a:spcPts val="1200"/>
              </a:spcAft>
              <a:buClrTx/>
              <a:buSzTx/>
              <a:buFontTx/>
              <a:buNone/>
              <a:tabLst/>
              <a:defRPr/>
            </a:pPr>
            <a:r>
              <a:rPr lang="en-US" sz="2100" baseline="0" dirty="0" smtClean="0">
                <a:solidFill>
                  <a:schemeClr val="tx1">
                    <a:lumMod val="85000"/>
                    <a:lumOff val="15000"/>
                  </a:schemeClr>
                </a:solidFill>
                <a:ea typeface="ＭＳ Ｐゴシック" pitchFamily="32" charset="-128"/>
                <a:cs typeface="ＭＳ Ｐゴシック" pitchFamily="32" charset="-128"/>
              </a:rPr>
              <a:t>For this method, we prepare a genomic </a:t>
            </a:r>
            <a:r>
              <a:rPr lang="en-US" sz="2100" baseline="0" dirty="0" err="1" smtClean="0">
                <a:solidFill>
                  <a:schemeClr val="tx1">
                    <a:lumMod val="85000"/>
                    <a:lumOff val="15000"/>
                  </a:schemeClr>
                </a:solidFill>
                <a:ea typeface="ＭＳ Ｐゴシック" pitchFamily="32" charset="-128"/>
                <a:cs typeface="ＭＳ Ｐゴシック" pitchFamily="32" charset="-128"/>
              </a:rPr>
              <a:t>dna</a:t>
            </a:r>
            <a:r>
              <a:rPr lang="en-US" sz="2100" baseline="0" dirty="0" smtClean="0">
                <a:solidFill>
                  <a:schemeClr val="tx1">
                    <a:lumMod val="85000"/>
                    <a:lumOff val="15000"/>
                  </a:schemeClr>
                </a:solidFill>
                <a:ea typeface="ＭＳ Ｐゴシック" pitchFamily="32" charset="-128"/>
                <a:cs typeface="ＭＳ Ｐゴシック" pitchFamily="32" charset="-128"/>
              </a:rPr>
              <a:t> library for gill tissue, but prior to sequencing we treat the </a:t>
            </a:r>
            <a:r>
              <a:rPr lang="en-US" sz="2100" baseline="0" dirty="0" err="1" smtClean="0">
                <a:solidFill>
                  <a:schemeClr val="tx1">
                    <a:lumMod val="85000"/>
                    <a:lumOff val="15000"/>
                  </a:schemeClr>
                </a:solidFill>
                <a:ea typeface="ＭＳ Ｐゴシック" pitchFamily="32" charset="-128"/>
                <a:cs typeface="ＭＳ Ｐゴシック" pitchFamily="32" charset="-128"/>
              </a:rPr>
              <a:t>dna</a:t>
            </a:r>
            <a:r>
              <a:rPr lang="en-US" sz="2100" baseline="0" dirty="0" smtClean="0">
                <a:solidFill>
                  <a:schemeClr val="tx1">
                    <a:lumMod val="85000"/>
                    <a:lumOff val="15000"/>
                  </a:schemeClr>
                </a:solidFill>
                <a:ea typeface="ＭＳ Ｐゴシック" pitchFamily="32" charset="-128"/>
                <a:cs typeface="ＭＳ Ｐゴシック" pitchFamily="32" charset="-128"/>
              </a:rPr>
              <a:t> with sodium bisulfite as I described earlier and this allows us</a:t>
            </a:r>
          </a:p>
        </p:txBody>
      </p:sp>
      <p:sp>
        <p:nvSpPr>
          <p:cNvPr id="4" name="Slide Number Placeholder 3"/>
          <p:cNvSpPr>
            <a:spLocks noGrp="1"/>
          </p:cNvSpPr>
          <p:nvPr>
            <p:ph type="sldNum" sz="quarter" idx="10"/>
          </p:nvPr>
        </p:nvSpPr>
        <p:spPr/>
        <p:txBody>
          <a:bodyPr/>
          <a:lstStyle/>
          <a:p>
            <a:pPr>
              <a:defRPr/>
            </a:pPr>
            <a:fld id="{BA5B0494-3FE8-824E-A010-1F812F9880C9}" type="slidenum">
              <a:rPr lang="en-US" smtClean="0"/>
              <a:pPr>
                <a:defRPr/>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200" marR="0" lvl="1" indent="0" algn="l" defTabSz="457200" rtl="0" eaLnBrk="1" fontAlgn="auto" latinLnBrk="0" hangingPunct="1">
              <a:lnSpc>
                <a:spcPct val="100000"/>
              </a:lnSpc>
              <a:spcBef>
                <a:spcPts val="0"/>
              </a:spcBef>
              <a:spcAft>
                <a:spcPts val="1200"/>
              </a:spcAft>
              <a:buClrTx/>
              <a:buSzTx/>
              <a:buFontTx/>
              <a:buNone/>
              <a:tabLst/>
              <a:defRPr/>
            </a:pPr>
            <a:r>
              <a:rPr lang="en-US" sz="2100" baseline="0" dirty="0" smtClean="0">
                <a:solidFill>
                  <a:schemeClr val="tx1">
                    <a:lumMod val="85000"/>
                    <a:lumOff val="15000"/>
                  </a:schemeClr>
                </a:solidFill>
                <a:ea typeface="ＭＳ Ｐゴシック" pitchFamily="32" charset="-128"/>
                <a:cs typeface="ＭＳ Ｐゴシック" pitchFamily="32" charset="-128"/>
              </a:rPr>
              <a:t>To quantitatively “see” where the </a:t>
            </a:r>
            <a:r>
              <a:rPr lang="en-US" sz="2100" baseline="0" dirty="0" err="1" smtClean="0">
                <a:solidFill>
                  <a:schemeClr val="tx1">
                    <a:lumMod val="85000"/>
                    <a:lumOff val="15000"/>
                  </a:schemeClr>
                </a:solidFill>
                <a:ea typeface="ＭＳ Ｐゴシック" pitchFamily="32" charset="-128"/>
                <a:cs typeface="ＭＳ Ｐゴシック" pitchFamily="32" charset="-128"/>
              </a:rPr>
              <a:t>metylation</a:t>
            </a:r>
            <a:r>
              <a:rPr lang="en-US" sz="2100" baseline="0" dirty="0" smtClean="0">
                <a:solidFill>
                  <a:schemeClr val="tx1">
                    <a:lumMod val="85000"/>
                    <a:lumOff val="15000"/>
                  </a:schemeClr>
                </a:solidFill>
                <a:ea typeface="ＭＳ Ｐゴシック" pitchFamily="32" charset="-128"/>
                <a:cs typeface="ＭＳ Ｐゴシック" pitchFamily="32" charset="-128"/>
              </a:rPr>
              <a:t> is when the reads are mapped back to the genome</a:t>
            </a:r>
          </a:p>
          <a:p>
            <a:pPr marL="457200" marR="0" lvl="1" indent="0" algn="l" defTabSz="457200" rtl="0" eaLnBrk="1" fontAlgn="auto" latinLnBrk="0" hangingPunct="1">
              <a:lnSpc>
                <a:spcPct val="100000"/>
              </a:lnSpc>
              <a:spcBef>
                <a:spcPts val="0"/>
              </a:spcBef>
              <a:spcAft>
                <a:spcPts val="1200"/>
              </a:spcAft>
              <a:buClrTx/>
              <a:buSzTx/>
              <a:buFontTx/>
              <a:buNone/>
              <a:tabLst/>
              <a:defRPr/>
            </a:pPr>
            <a:endParaRPr lang="en-US" sz="2100" baseline="0" dirty="0" smtClean="0">
              <a:solidFill>
                <a:schemeClr val="tx1">
                  <a:lumMod val="85000"/>
                  <a:lumOff val="15000"/>
                </a:schemeClr>
              </a:solidFill>
              <a:ea typeface="ＭＳ Ｐゴシック" pitchFamily="32" charset="-128"/>
              <a:cs typeface="ＭＳ Ｐゴシック" pitchFamily="32" charset="-128"/>
            </a:endParaRPr>
          </a:p>
        </p:txBody>
      </p:sp>
      <p:sp>
        <p:nvSpPr>
          <p:cNvPr id="4" name="Slide Number Placeholder 3"/>
          <p:cNvSpPr>
            <a:spLocks noGrp="1"/>
          </p:cNvSpPr>
          <p:nvPr>
            <p:ph type="sldNum" sz="quarter" idx="10"/>
          </p:nvPr>
        </p:nvSpPr>
        <p:spPr/>
        <p:txBody>
          <a:bodyPr/>
          <a:lstStyle/>
          <a:p>
            <a:pPr>
              <a:defRPr/>
            </a:pPr>
            <a:fld id="{BA5B0494-3FE8-824E-A010-1F812F9880C9}" type="slidenum">
              <a:rPr lang="en-US" smtClean="0"/>
              <a:pPr>
                <a:defRPr/>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200" marR="0" lvl="1" indent="0" algn="l" defTabSz="457200" rtl="0" eaLnBrk="1" fontAlgn="auto" latinLnBrk="0" hangingPunct="1">
              <a:lnSpc>
                <a:spcPct val="100000"/>
              </a:lnSpc>
              <a:spcBef>
                <a:spcPts val="0"/>
              </a:spcBef>
              <a:spcAft>
                <a:spcPts val="1200"/>
              </a:spcAft>
              <a:buClrTx/>
              <a:buSzTx/>
              <a:buFontTx/>
              <a:buNone/>
              <a:tabLst/>
              <a:defRPr/>
            </a:pPr>
            <a:r>
              <a:rPr lang="en-US" sz="2100" baseline="0" dirty="0" smtClean="0">
                <a:solidFill>
                  <a:schemeClr val="tx1">
                    <a:lumMod val="85000"/>
                    <a:lumOff val="15000"/>
                  </a:schemeClr>
                </a:solidFill>
                <a:ea typeface="ＭＳ Ｐゴシック" pitchFamily="32" charset="-128"/>
                <a:cs typeface="ＭＳ Ｐゴシック" pitchFamily="32" charset="-128"/>
              </a:rPr>
              <a:t>In addition to generating full </a:t>
            </a:r>
            <a:r>
              <a:rPr lang="en-US" sz="2100" baseline="0" dirty="0" err="1" smtClean="0">
                <a:solidFill>
                  <a:schemeClr val="tx1">
                    <a:lumMod val="85000"/>
                    <a:lumOff val="15000"/>
                  </a:schemeClr>
                </a:solidFill>
                <a:ea typeface="ＭＳ Ｐゴシック" pitchFamily="32" charset="-128"/>
                <a:cs typeface="ＭＳ Ｐゴシック" pitchFamily="32" charset="-128"/>
              </a:rPr>
              <a:t>methylome</a:t>
            </a:r>
            <a:r>
              <a:rPr lang="en-US" sz="2100" baseline="0" dirty="0" smtClean="0">
                <a:solidFill>
                  <a:schemeClr val="tx1">
                    <a:lumMod val="85000"/>
                    <a:lumOff val="15000"/>
                  </a:schemeClr>
                </a:solidFill>
                <a:ea typeface="ＭＳ Ｐゴシック" pitchFamily="32" charset="-128"/>
                <a:cs typeface="ＭＳ Ｐゴシック" pitchFamily="32" charset="-128"/>
              </a:rPr>
              <a:t>, </a:t>
            </a:r>
          </a:p>
          <a:p>
            <a:pPr marL="457200" marR="0" lvl="1" indent="0" algn="l" defTabSz="457200" rtl="0" eaLnBrk="1" fontAlgn="auto" latinLnBrk="0" hangingPunct="1">
              <a:lnSpc>
                <a:spcPct val="100000"/>
              </a:lnSpc>
              <a:spcBef>
                <a:spcPts val="0"/>
              </a:spcBef>
              <a:spcAft>
                <a:spcPts val="1200"/>
              </a:spcAft>
              <a:buClrTx/>
              <a:buSzTx/>
              <a:buFontTx/>
              <a:buNone/>
              <a:tabLst/>
              <a:defRPr/>
            </a:pPr>
            <a:r>
              <a:rPr lang="en-US" sz="2100" baseline="0" dirty="0" smtClean="0">
                <a:solidFill>
                  <a:schemeClr val="tx1">
                    <a:lumMod val="85000"/>
                    <a:lumOff val="15000"/>
                  </a:schemeClr>
                </a:solidFill>
                <a:ea typeface="ＭＳ Ｐゴシック" pitchFamily="32" charset="-128"/>
                <a:cs typeface="ＭＳ Ｐゴシック" pitchFamily="32" charset="-128"/>
              </a:rPr>
              <a:t>Also performed RNA-</a:t>
            </a:r>
            <a:r>
              <a:rPr lang="en-US" sz="2100" baseline="0" dirty="0" err="1" smtClean="0">
                <a:solidFill>
                  <a:schemeClr val="tx1">
                    <a:lumMod val="85000"/>
                    <a:lumOff val="15000"/>
                  </a:schemeClr>
                </a:solidFill>
                <a:ea typeface="ＭＳ Ｐゴシック" pitchFamily="32" charset="-128"/>
                <a:cs typeface="ＭＳ Ｐゴシック" pitchFamily="32" charset="-128"/>
              </a:rPr>
              <a:t>Seq</a:t>
            </a:r>
            <a:r>
              <a:rPr lang="en-US" sz="2100" baseline="0" dirty="0" smtClean="0">
                <a:solidFill>
                  <a:schemeClr val="tx1">
                    <a:lumMod val="85000"/>
                    <a:lumOff val="15000"/>
                  </a:schemeClr>
                </a:solidFill>
                <a:ea typeface="ＭＳ Ｐゴシック" pitchFamily="32" charset="-128"/>
                <a:cs typeface="ＭＳ Ｐゴシック" pitchFamily="32" charset="-128"/>
              </a:rPr>
              <a:t> analysis of the same tissue – to look at relationships between DNA methylation and gene expression</a:t>
            </a:r>
          </a:p>
          <a:p>
            <a:pPr marL="457200" marR="0" lvl="1" indent="0" algn="l" defTabSz="457200" rtl="0" eaLnBrk="1" fontAlgn="auto" latinLnBrk="0" hangingPunct="1">
              <a:lnSpc>
                <a:spcPct val="100000"/>
              </a:lnSpc>
              <a:spcBef>
                <a:spcPts val="0"/>
              </a:spcBef>
              <a:spcAft>
                <a:spcPts val="1200"/>
              </a:spcAft>
              <a:buClrTx/>
              <a:buSzTx/>
              <a:buFontTx/>
              <a:buNone/>
              <a:tabLst/>
              <a:defRPr/>
            </a:pPr>
            <a:endParaRPr lang="en-US" sz="2100" baseline="0" dirty="0" smtClean="0">
              <a:solidFill>
                <a:schemeClr val="tx1">
                  <a:lumMod val="85000"/>
                  <a:lumOff val="15000"/>
                </a:schemeClr>
              </a:solidFill>
              <a:ea typeface="ＭＳ Ｐゴシック" pitchFamily="32" charset="-128"/>
              <a:cs typeface="ＭＳ Ｐゴシック" pitchFamily="32" charset="-128"/>
            </a:endParaRPr>
          </a:p>
          <a:p>
            <a:pPr marL="457200" marR="0" lvl="1" indent="0" algn="l" defTabSz="457200" rtl="0" eaLnBrk="1" fontAlgn="auto" latinLnBrk="0" hangingPunct="1">
              <a:lnSpc>
                <a:spcPct val="100000"/>
              </a:lnSpc>
              <a:spcBef>
                <a:spcPts val="0"/>
              </a:spcBef>
              <a:spcAft>
                <a:spcPts val="1200"/>
              </a:spcAft>
              <a:buClrTx/>
              <a:buSzTx/>
              <a:buFontTx/>
              <a:buNone/>
              <a:tabLst/>
              <a:defRPr/>
            </a:pPr>
            <a:r>
              <a:rPr lang="en-US" sz="2100" baseline="0" dirty="0" smtClean="0">
                <a:solidFill>
                  <a:schemeClr val="tx1">
                    <a:lumMod val="85000"/>
                    <a:lumOff val="15000"/>
                  </a:schemeClr>
                </a:solidFill>
                <a:ea typeface="ＭＳ Ｐゴシック" pitchFamily="32" charset="-128"/>
                <a:cs typeface="ＭＳ Ｐゴシック" pitchFamily="32" charset="-128"/>
              </a:rPr>
              <a:t>One tool that also great facilitated this research was the release of the draft oyster genome in 2012</a:t>
            </a:r>
          </a:p>
        </p:txBody>
      </p:sp>
      <p:sp>
        <p:nvSpPr>
          <p:cNvPr id="4" name="Slide Number Placeholder 3"/>
          <p:cNvSpPr>
            <a:spLocks noGrp="1"/>
          </p:cNvSpPr>
          <p:nvPr>
            <p:ph type="sldNum" sz="quarter" idx="10"/>
          </p:nvPr>
        </p:nvSpPr>
        <p:spPr/>
        <p:txBody>
          <a:bodyPr/>
          <a:lstStyle/>
          <a:p>
            <a:pPr>
              <a:defRPr/>
            </a:pPr>
            <a:fld id="{BA5B0494-3FE8-824E-A010-1F812F9880C9}"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It’s also important to note that oysters are delicious</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Provide a</a:t>
            </a:r>
            <a:r>
              <a:rPr lang="en-US" baseline="0" dirty="0" smtClean="0"/>
              <a:t> sustainable </a:t>
            </a:r>
            <a:r>
              <a:rPr lang="en-US" dirty="0" smtClean="0"/>
              <a:t>source of protein and other nutrients</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The species of oyster I study – </a:t>
            </a:r>
            <a:r>
              <a:rPr lang="en-US" dirty="0" err="1" smtClean="0"/>
              <a:t>crassostrea</a:t>
            </a:r>
            <a:r>
              <a:rPr lang="en-US" dirty="0" smtClean="0"/>
              <a:t> </a:t>
            </a:r>
            <a:r>
              <a:rPr lang="en-US" dirty="0" err="1" smtClean="0"/>
              <a:t>gigas</a:t>
            </a:r>
            <a:r>
              <a:rPr lang="en-US" dirty="0" smtClean="0"/>
              <a:t> – is</a:t>
            </a:r>
            <a:r>
              <a:rPr lang="en-US" baseline="0" dirty="0" smtClean="0"/>
              <a:t> </a:t>
            </a:r>
            <a:r>
              <a:rPr lang="en-US" baseline="0" dirty="0" err="1" smtClean="0"/>
              <a:t>cutlured</a:t>
            </a:r>
            <a:r>
              <a:rPr lang="en-US" baseline="0" dirty="0" smtClean="0"/>
              <a:t> worldwide</a:t>
            </a:r>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Because of this oyster</a:t>
            </a:r>
            <a:r>
              <a:rPr lang="en-US" baseline="0" dirty="0" smtClean="0"/>
              <a:t> production</a:t>
            </a:r>
            <a:r>
              <a:rPr lang="en-US" dirty="0" smtClean="0"/>
              <a:t> contributes</a:t>
            </a:r>
            <a:r>
              <a:rPr lang="en-US" baseline="0" dirty="0" smtClean="0"/>
              <a:t> to the economies of many countries – including the US. </a:t>
            </a:r>
          </a:p>
        </p:txBody>
      </p:sp>
      <p:sp>
        <p:nvSpPr>
          <p:cNvPr id="4" name="Slide Number Placeholder 3"/>
          <p:cNvSpPr>
            <a:spLocks noGrp="1"/>
          </p:cNvSpPr>
          <p:nvPr>
            <p:ph type="sldNum" sz="quarter" idx="10"/>
          </p:nvPr>
        </p:nvSpPr>
        <p:spPr/>
        <p:txBody>
          <a:bodyPr/>
          <a:lstStyle/>
          <a:p>
            <a:pPr>
              <a:defRPr/>
            </a:pPr>
            <a:fld id="{BA5B0494-3FE8-824E-A010-1F812F9880C9}" type="slidenum">
              <a:rPr lang="en-US" smtClean="0"/>
              <a:pPr>
                <a:defRPr/>
              </a:pPr>
              <a:t>5</a:t>
            </a:fld>
            <a:endParaRPr lang="en-US"/>
          </a:p>
        </p:txBody>
      </p:sp>
    </p:spTree>
    <p:extLst>
      <p:ext uri="{BB962C8B-B14F-4D97-AF65-F5344CB8AC3E}">
        <p14:creationId xmlns:p14="http://schemas.microsoft.com/office/powerpoint/2010/main" val="5441927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Doing this analysis we have </a:t>
            </a:r>
            <a:r>
              <a:rPr lang="en-US" baseline="0" dirty="0" err="1" smtClean="0"/>
              <a:t>quanitative</a:t>
            </a:r>
            <a:r>
              <a:rPr lang="en-US" baseline="0" dirty="0" smtClean="0"/>
              <a:t> methylation data for over 2.5k CG sites throughout the genome </a:t>
            </a:r>
          </a:p>
          <a:p>
            <a:r>
              <a:rPr lang="en-US" baseline="0" dirty="0" smtClean="0"/>
              <a:t>..and one way we could look at how the methylation was distributed is by using genome visualization tools</a:t>
            </a:r>
          </a:p>
        </p:txBody>
      </p:sp>
      <p:sp>
        <p:nvSpPr>
          <p:cNvPr id="4" name="Slide Number Placeholder 3"/>
          <p:cNvSpPr>
            <a:spLocks noGrp="1"/>
          </p:cNvSpPr>
          <p:nvPr>
            <p:ph type="sldNum" sz="quarter" idx="10"/>
          </p:nvPr>
        </p:nvSpPr>
        <p:spPr/>
        <p:txBody>
          <a:bodyPr/>
          <a:lstStyle/>
          <a:p>
            <a:fld id="{F7889ED1-3F39-8E4B-9AEE-94207FA9EE40}" type="slidenum">
              <a:rPr lang="en-US" smtClean="0"/>
              <a:t>50</a:t>
            </a:fld>
            <a:endParaRPr lang="en-US"/>
          </a:p>
        </p:txBody>
      </p:sp>
    </p:spTree>
    <p:extLst>
      <p:ext uri="{BB962C8B-B14F-4D97-AF65-F5344CB8AC3E}">
        <p14:creationId xmlns:p14="http://schemas.microsoft.com/office/powerpoint/2010/main" val="30925268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is an snapshot of a </a:t>
            </a:r>
            <a:r>
              <a:rPr lang="en-US" baseline="0" dirty="0" err="1" smtClean="0"/>
              <a:t>visualizion</a:t>
            </a:r>
            <a:r>
              <a:rPr lang="en-US" baseline="0" dirty="0" smtClean="0"/>
              <a:t> done on the Galaxy showing a 200kb region of the oyster genome</a:t>
            </a:r>
          </a:p>
          <a:p>
            <a:r>
              <a:rPr lang="en-US" baseline="0" dirty="0" smtClean="0"/>
              <a:t>The first track shows all the CG loci, these are all the potentially </a:t>
            </a:r>
            <a:r>
              <a:rPr lang="en-US" baseline="0" dirty="0" err="1" smtClean="0"/>
              <a:t>methylatedable</a:t>
            </a:r>
            <a:r>
              <a:rPr lang="en-US" baseline="0" dirty="0" smtClean="0"/>
              <a:t> sites</a:t>
            </a:r>
          </a:p>
          <a:p>
            <a:r>
              <a:rPr lang="en-US" baseline="0" dirty="0" smtClean="0"/>
              <a:t>The next track shows location of genes, and below that the exons</a:t>
            </a:r>
          </a:p>
          <a:p>
            <a:r>
              <a:rPr lang="en-US" baseline="0" dirty="0" smtClean="0"/>
              <a:t>The final track is showing </a:t>
            </a:r>
            <a:r>
              <a:rPr lang="en-US" baseline="0" dirty="0" err="1" smtClean="0"/>
              <a:t>Quantitive</a:t>
            </a:r>
            <a:r>
              <a:rPr lang="en-US" baseline="0" dirty="0" smtClean="0"/>
              <a:t> </a:t>
            </a:r>
            <a:r>
              <a:rPr lang="en-US" baseline="0" dirty="0" err="1" smtClean="0"/>
              <a:t>methylatio</a:t>
            </a:r>
            <a:r>
              <a:rPr lang="en-US" baseline="0" dirty="0" smtClean="0"/>
              <a:t> data:</a:t>
            </a:r>
          </a:p>
          <a:p>
            <a:pPr marL="171450" indent="-171450">
              <a:buFontTx/>
              <a:buChar char="-"/>
            </a:pPr>
            <a:r>
              <a:rPr lang="en-US" baseline="0" dirty="0" smtClean="0"/>
              <a:t>Where each bar represents % methylation (between 0 -100%) of a particular CG locus</a:t>
            </a:r>
          </a:p>
          <a:p>
            <a:pPr marL="171450" indent="-171450">
              <a:buFontTx/>
              <a:buChar char="-"/>
            </a:pPr>
            <a:r>
              <a:rPr lang="en-US" baseline="0" dirty="0" smtClean="0"/>
              <a:t>Now by scrolling through these different scaffolds we begin to see certain patterns..</a:t>
            </a:r>
          </a:p>
        </p:txBody>
      </p:sp>
      <p:sp>
        <p:nvSpPr>
          <p:cNvPr id="4" name="Slide Number Placeholder 3"/>
          <p:cNvSpPr>
            <a:spLocks noGrp="1"/>
          </p:cNvSpPr>
          <p:nvPr>
            <p:ph type="sldNum" sz="quarter" idx="10"/>
          </p:nvPr>
        </p:nvSpPr>
        <p:spPr/>
        <p:txBody>
          <a:bodyPr/>
          <a:lstStyle/>
          <a:p>
            <a:fld id="{F7889ED1-3F39-8E4B-9AEE-94207FA9EE40}" type="slidenum">
              <a:rPr lang="en-US" smtClean="0"/>
              <a:t>51</a:t>
            </a:fld>
            <a:endParaRPr lang="en-US"/>
          </a:p>
        </p:txBody>
      </p:sp>
    </p:spTree>
    <p:extLst>
      <p:ext uri="{BB962C8B-B14F-4D97-AF65-F5344CB8AC3E}">
        <p14:creationId xmlns:p14="http://schemas.microsoft.com/office/powerpoint/2010/main" val="30925268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Some genes are heavily methylated</a:t>
            </a:r>
          </a:p>
        </p:txBody>
      </p:sp>
      <p:sp>
        <p:nvSpPr>
          <p:cNvPr id="4" name="Slide Number Placeholder 3"/>
          <p:cNvSpPr>
            <a:spLocks noGrp="1"/>
          </p:cNvSpPr>
          <p:nvPr>
            <p:ph type="sldNum" sz="quarter" idx="10"/>
          </p:nvPr>
        </p:nvSpPr>
        <p:spPr/>
        <p:txBody>
          <a:bodyPr/>
          <a:lstStyle/>
          <a:p>
            <a:fld id="{F7889ED1-3F39-8E4B-9AEE-94207FA9EE40}" type="slidenum">
              <a:rPr lang="en-US" smtClean="0"/>
              <a:t>52</a:t>
            </a:fld>
            <a:endParaRPr lang="en-US"/>
          </a:p>
        </p:txBody>
      </p:sp>
    </p:spTree>
    <p:extLst>
      <p:ext uri="{BB962C8B-B14F-4D97-AF65-F5344CB8AC3E}">
        <p14:creationId xmlns:p14="http://schemas.microsoft.com/office/powerpoint/2010/main" val="30925268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adjacent genes that show little to no methylation</a:t>
            </a:r>
          </a:p>
        </p:txBody>
      </p:sp>
      <p:sp>
        <p:nvSpPr>
          <p:cNvPr id="4" name="Slide Number Placeholder 3"/>
          <p:cNvSpPr>
            <a:spLocks noGrp="1"/>
          </p:cNvSpPr>
          <p:nvPr>
            <p:ph type="sldNum" sz="quarter" idx="10"/>
          </p:nvPr>
        </p:nvSpPr>
        <p:spPr/>
        <p:txBody>
          <a:bodyPr/>
          <a:lstStyle/>
          <a:p>
            <a:fld id="{F7889ED1-3F39-8E4B-9AEE-94207FA9EE40}" type="slidenum">
              <a:rPr lang="en-US" smtClean="0"/>
              <a:t>53</a:t>
            </a:fld>
            <a:endParaRPr lang="en-US"/>
          </a:p>
        </p:txBody>
      </p:sp>
    </p:spTree>
    <p:extLst>
      <p:ext uri="{BB962C8B-B14F-4D97-AF65-F5344CB8AC3E}">
        <p14:creationId xmlns:p14="http://schemas.microsoft.com/office/powerpoint/2010/main" val="30925268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now, with the release of the genome – we can see for the first time that DNA methylation is present in </a:t>
            </a:r>
            <a:r>
              <a:rPr lang="en-US" baseline="0" dirty="0" err="1" smtClean="0"/>
              <a:t>intergenic</a:t>
            </a:r>
            <a:r>
              <a:rPr lang="en-US" baseline="0" dirty="0" smtClean="0"/>
              <a:t> regions.</a:t>
            </a:r>
          </a:p>
        </p:txBody>
      </p:sp>
      <p:sp>
        <p:nvSpPr>
          <p:cNvPr id="4" name="Slide Number Placeholder 3"/>
          <p:cNvSpPr>
            <a:spLocks noGrp="1"/>
          </p:cNvSpPr>
          <p:nvPr>
            <p:ph type="sldNum" sz="quarter" idx="10"/>
          </p:nvPr>
        </p:nvSpPr>
        <p:spPr/>
        <p:txBody>
          <a:bodyPr/>
          <a:lstStyle/>
          <a:p>
            <a:fld id="{F7889ED1-3F39-8E4B-9AEE-94207FA9EE40}" type="slidenum">
              <a:rPr lang="en-US" smtClean="0"/>
              <a:t>54</a:t>
            </a:fld>
            <a:endParaRPr lang="en-US"/>
          </a:p>
        </p:txBody>
      </p:sp>
    </p:spTree>
    <p:extLst>
      <p:ext uri="{BB962C8B-B14F-4D97-AF65-F5344CB8AC3E}">
        <p14:creationId xmlns:p14="http://schemas.microsoft.com/office/powerpoint/2010/main" val="30925268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to summarize</a:t>
            </a:r>
            <a:r>
              <a:rPr lang="en-US" baseline="0" dirty="0" smtClean="0"/>
              <a:t> </a:t>
            </a:r>
            <a:r>
              <a:rPr lang="en-US" dirty="0" smtClean="0"/>
              <a:t>where the methylated </a:t>
            </a:r>
            <a:r>
              <a:rPr lang="en-US" dirty="0" err="1" smtClean="0"/>
              <a:t>cytosines</a:t>
            </a:r>
            <a:r>
              <a:rPr lang="en-US" dirty="0" smtClean="0"/>
              <a:t> were</a:t>
            </a:r>
            <a:r>
              <a:rPr lang="en-US" baseline="0" dirty="0" smtClean="0"/>
              <a:t> distributed in the gill tissue</a:t>
            </a:r>
            <a:endParaRPr lang="en-US" dirty="0"/>
          </a:p>
        </p:txBody>
      </p:sp>
      <p:sp>
        <p:nvSpPr>
          <p:cNvPr id="4" name="Slide Number Placeholder 3"/>
          <p:cNvSpPr>
            <a:spLocks noGrp="1"/>
          </p:cNvSpPr>
          <p:nvPr>
            <p:ph type="sldNum" sz="quarter" idx="10"/>
          </p:nvPr>
        </p:nvSpPr>
        <p:spPr/>
        <p:txBody>
          <a:bodyPr/>
          <a:lstStyle/>
          <a:p>
            <a:fld id="{F7889ED1-3F39-8E4B-9AEE-94207FA9EE40}" type="slidenum">
              <a:rPr lang="en-US" smtClean="0"/>
              <a:t>55</a:t>
            </a:fld>
            <a:endParaRPr lang="en-US"/>
          </a:p>
        </p:txBody>
      </p:sp>
    </p:spTree>
    <p:extLst>
      <p:ext uri="{BB962C8B-B14F-4D97-AF65-F5344CB8AC3E}">
        <p14:creationId xmlns:p14="http://schemas.microsoft.com/office/powerpoint/2010/main" val="30925268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70% of the methylation was in regions in gene bodies, </a:t>
            </a:r>
          </a:p>
          <a:p>
            <a:r>
              <a:rPr lang="en-US" baseline="0" dirty="0" smtClean="0"/>
              <a:t>24% in exons, another 45% in introns (one interesting thing here is that oysters have a comparatively high amount of </a:t>
            </a:r>
            <a:r>
              <a:rPr lang="en-US" baseline="0" dirty="0" err="1" smtClean="0"/>
              <a:t>methylaiton</a:t>
            </a:r>
            <a:r>
              <a:rPr lang="en-US" baseline="0" dirty="0" smtClean="0"/>
              <a:t> in introns compared to other invertebrates)</a:t>
            </a:r>
          </a:p>
          <a:p>
            <a:r>
              <a:rPr lang="en-US" baseline="0" dirty="0" smtClean="0"/>
              <a:t>4% in putative promoters</a:t>
            </a:r>
          </a:p>
          <a:p>
            <a:r>
              <a:rPr lang="en-US" baseline="0" dirty="0" smtClean="0"/>
              <a:t>5% in TE – but as a whole, TEs are not methylated in the gill tissue and this is in contrast to vertebrates and plants DNA meth used to silence </a:t>
            </a:r>
            <a:r>
              <a:rPr lang="en-US" baseline="0" dirty="0" err="1" smtClean="0"/>
              <a:t>Tes</a:t>
            </a:r>
            <a:endParaRPr lang="en-US" baseline="0" dirty="0" smtClean="0"/>
          </a:p>
          <a:p>
            <a:r>
              <a:rPr lang="en-US" baseline="0" dirty="0" smtClean="0"/>
              <a:t>22% he rest of the methylation was found in </a:t>
            </a:r>
            <a:r>
              <a:rPr lang="en-US" baseline="0" dirty="0" err="1" smtClean="0"/>
              <a:t>unannotated</a:t>
            </a:r>
            <a:r>
              <a:rPr lang="en-US" baseline="0" dirty="0" smtClean="0"/>
              <a:t> regions outside of genes. </a:t>
            </a:r>
          </a:p>
          <a:p>
            <a:endParaRPr lang="en-US" baseline="0" dirty="0" smtClean="0"/>
          </a:p>
        </p:txBody>
      </p:sp>
      <p:sp>
        <p:nvSpPr>
          <p:cNvPr id="4" name="Slide Number Placeholder 3"/>
          <p:cNvSpPr>
            <a:spLocks noGrp="1"/>
          </p:cNvSpPr>
          <p:nvPr>
            <p:ph type="sldNum" sz="quarter" idx="10"/>
          </p:nvPr>
        </p:nvSpPr>
        <p:spPr/>
        <p:txBody>
          <a:bodyPr/>
          <a:lstStyle/>
          <a:p>
            <a:fld id="{F7889ED1-3F39-8E4B-9AEE-94207FA9EE40}" type="slidenum">
              <a:rPr lang="en-US" smtClean="0"/>
              <a:t>56</a:t>
            </a:fld>
            <a:endParaRPr lang="en-US"/>
          </a:p>
        </p:txBody>
      </p:sp>
    </p:spTree>
    <p:extLst>
      <p:ext uri="{BB962C8B-B14F-4D97-AF65-F5344CB8AC3E}">
        <p14:creationId xmlns:p14="http://schemas.microsoft.com/office/powerpoint/2010/main" val="30925268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were also Interested in using this data to identify relationship between gene body methylation and gene expression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following on our previous findings,  if methylation in gene bodies is important for regulation we would expect to see a relationship between methylation and expression</a:t>
            </a:r>
          </a:p>
          <a:p>
            <a:endParaRPr lang="en-US" baseline="0" dirty="0" smtClean="0"/>
          </a:p>
        </p:txBody>
      </p:sp>
      <p:sp>
        <p:nvSpPr>
          <p:cNvPr id="4" name="Slide Number Placeholder 3"/>
          <p:cNvSpPr>
            <a:spLocks noGrp="1"/>
          </p:cNvSpPr>
          <p:nvPr>
            <p:ph type="sldNum" sz="quarter" idx="10"/>
          </p:nvPr>
        </p:nvSpPr>
        <p:spPr/>
        <p:txBody>
          <a:bodyPr/>
          <a:lstStyle/>
          <a:p>
            <a:fld id="{F7889ED1-3F39-8E4B-9AEE-94207FA9EE40}" type="slidenum">
              <a:rPr lang="en-US" smtClean="0"/>
              <a:t>57</a:t>
            </a:fld>
            <a:endParaRPr lang="en-US"/>
          </a:p>
        </p:txBody>
      </p:sp>
    </p:spTree>
    <p:extLst>
      <p:ext uri="{BB962C8B-B14F-4D97-AF65-F5344CB8AC3E}">
        <p14:creationId xmlns:p14="http://schemas.microsoft.com/office/powerpoint/2010/main" val="30925268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 this analysis, we used our corresponding RNA </a:t>
            </a:r>
            <a:r>
              <a:rPr lang="en-US" baseline="0" dirty="0" err="1" smtClean="0"/>
              <a:t>seq</a:t>
            </a:r>
            <a:r>
              <a:rPr lang="en-US" baseline="0" dirty="0" smtClean="0"/>
              <a:t> data and gene expression values were </a:t>
            </a:r>
            <a:r>
              <a:rPr lang="en-US" baseline="0" dirty="0" err="1" smtClean="0"/>
              <a:t>dividied</a:t>
            </a:r>
            <a:r>
              <a:rPr lang="en-US" baseline="0" dirty="0" smtClean="0"/>
              <a:t> 10 groups - those genes showing lowest expression in gill are in </a:t>
            </a:r>
            <a:r>
              <a:rPr lang="en-US" baseline="0" dirty="0" err="1" smtClean="0"/>
              <a:t>decile</a:t>
            </a:r>
            <a:r>
              <a:rPr lang="en-US" baseline="0" dirty="0" smtClean="0"/>
              <a:t> 1 and those with the highest expression are in </a:t>
            </a:r>
            <a:r>
              <a:rPr lang="en-US" baseline="0" dirty="0" err="1" smtClean="0"/>
              <a:t>decile</a:t>
            </a:r>
            <a:r>
              <a:rPr lang="en-US" baseline="0" dirty="0" smtClean="0"/>
              <a:t> 10.  </a:t>
            </a:r>
          </a:p>
          <a:p>
            <a:r>
              <a:rPr lang="en-US" baseline="0" dirty="0" smtClean="0"/>
              <a:t>Then we calculated and average % methylation for genes within each </a:t>
            </a:r>
            <a:r>
              <a:rPr lang="en-US" baseline="0" dirty="0" err="1" smtClean="0"/>
              <a:t>decile</a:t>
            </a:r>
            <a:endParaRPr lang="en-US" baseline="0" dirty="0" smtClean="0"/>
          </a:p>
          <a:p>
            <a:r>
              <a:rPr lang="en-US" baseline="0" dirty="0" smtClean="0"/>
              <a:t>We found that genes with the lowest expression in the gill tissue have significantly less DNA methylation than genes that are  more abundantly expressed </a:t>
            </a:r>
          </a:p>
          <a:p>
            <a:r>
              <a:rPr lang="en-US" baseline="0" dirty="0" smtClean="0"/>
              <a:t>What’s interesting, is that DNA </a:t>
            </a:r>
            <a:r>
              <a:rPr lang="en-US" baseline="0" dirty="0" err="1" smtClean="0"/>
              <a:t>methylaiton</a:t>
            </a:r>
            <a:r>
              <a:rPr lang="en-US" baseline="0" dirty="0" smtClean="0"/>
              <a:t> is typically associated with transcriptional silencing</a:t>
            </a:r>
          </a:p>
          <a:p>
            <a:r>
              <a:rPr lang="en-US" baseline="0" dirty="0" smtClean="0"/>
              <a:t> – and what we are seeing with this analysis is that methylation within gene bodies is associated with transcriptional activity </a:t>
            </a:r>
          </a:p>
          <a:p>
            <a:r>
              <a:rPr lang="en-US" baseline="0" dirty="0" smtClean="0"/>
              <a:t>--and this pattern is consistent with what is being reported in vertebrates.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these data </a:t>
            </a:r>
            <a:r>
              <a:rPr lang="en-US" baseline="0" dirty="0" err="1" smtClean="0"/>
              <a:t>agaree</a:t>
            </a:r>
            <a:r>
              <a:rPr lang="en-US" baseline="0" dirty="0" smtClean="0"/>
              <a:t> our previous findings that gene body methylation is important in </a:t>
            </a:r>
            <a:r>
              <a:rPr lang="en-US" baseline="0" dirty="0" err="1" smtClean="0"/>
              <a:t>C.gigas</a:t>
            </a:r>
            <a:endParaRPr lang="en-US" baseline="0" dirty="0" smtClean="0"/>
          </a:p>
        </p:txBody>
      </p:sp>
      <p:sp>
        <p:nvSpPr>
          <p:cNvPr id="4" name="Slide Number Placeholder 3"/>
          <p:cNvSpPr>
            <a:spLocks noGrp="1"/>
          </p:cNvSpPr>
          <p:nvPr>
            <p:ph type="sldNum" sz="quarter" idx="10"/>
          </p:nvPr>
        </p:nvSpPr>
        <p:spPr/>
        <p:txBody>
          <a:bodyPr/>
          <a:lstStyle/>
          <a:p>
            <a:fld id="{F7889ED1-3F39-8E4B-9AEE-94207FA9EE40}" type="slidenum">
              <a:rPr lang="en-US" smtClean="0"/>
              <a:t>58</a:t>
            </a:fld>
            <a:endParaRPr lang="en-US"/>
          </a:p>
        </p:txBody>
      </p:sp>
    </p:spTree>
    <p:extLst>
      <p:ext uri="{BB962C8B-B14F-4D97-AF65-F5344CB8AC3E}">
        <p14:creationId xmlns:p14="http://schemas.microsoft.com/office/powerpoint/2010/main" val="30925268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200" marR="0" lvl="1" indent="0" algn="l" defTabSz="457200" rtl="0" eaLnBrk="1" fontAlgn="auto" latinLnBrk="0" hangingPunct="1">
              <a:lnSpc>
                <a:spcPct val="100000"/>
              </a:lnSpc>
              <a:spcBef>
                <a:spcPts val="0"/>
              </a:spcBef>
              <a:spcAft>
                <a:spcPts val="1200"/>
              </a:spcAft>
              <a:buClrTx/>
              <a:buSzTx/>
              <a:buFontTx/>
              <a:buNone/>
              <a:tabLst/>
              <a:defRPr/>
            </a:pPr>
            <a:r>
              <a:rPr lang="en-US" sz="2100" baseline="0" dirty="0" smtClean="0">
                <a:solidFill>
                  <a:schemeClr val="tx1">
                    <a:lumMod val="85000"/>
                    <a:lumOff val="15000"/>
                  </a:schemeClr>
                </a:solidFill>
                <a:ea typeface="ＭＳ Ｐゴシック" pitchFamily="32" charset="-128"/>
                <a:cs typeface="ＭＳ Ｐゴシック" pitchFamily="32" charset="-128"/>
              </a:rPr>
              <a:t>Another way infer function of gene body methylation, was to explore how methylation co-varied with other gene-specific attributes</a:t>
            </a:r>
            <a:endParaRPr lang="en-US" baseline="0" dirty="0" smtClean="0"/>
          </a:p>
        </p:txBody>
      </p:sp>
      <p:sp>
        <p:nvSpPr>
          <p:cNvPr id="4" name="Slide Number Placeholder 3"/>
          <p:cNvSpPr>
            <a:spLocks noGrp="1"/>
          </p:cNvSpPr>
          <p:nvPr>
            <p:ph type="sldNum" sz="quarter" idx="10"/>
          </p:nvPr>
        </p:nvSpPr>
        <p:spPr/>
        <p:txBody>
          <a:bodyPr/>
          <a:lstStyle/>
          <a:p>
            <a:pPr>
              <a:defRPr/>
            </a:pPr>
            <a:fld id="{BA5B0494-3FE8-824E-A010-1F812F9880C9}" type="slidenum">
              <a:rPr lang="en-US" smtClean="0"/>
              <a:pPr>
                <a:defRPr/>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Oyster Also face a number of threats  </a:t>
            </a:r>
          </a:p>
          <a:p>
            <a:r>
              <a:rPr lang="en-US" dirty="0" smtClean="0"/>
              <a:t>from global climate change and it’s associated </a:t>
            </a:r>
            <a:r>
              <a:rPr lang="en-US" baseline="0" dirty="0" smtClean="0"/>
              <a:t>ocean acidification </a:t>
            </a:r>
          </a:p>
          <a:p>
            <a:r>
              <a:rPr lang="en-US" dirty="0" smtClean="0"/>
              <a:t>To </a:t>
            </a:r>
            <a:r>
              <a:rPr lang="en-US" baseline="0" dirty="0" smtClean="0"/>
              <a:t>events such as oil spills and increased runoff which can contain numerous toxic compounds</a:t>
            </a:r>
          </a:p>
          <a:p>
            <a:endParaRPr lang="en-US" baseline="0" dirty="0" smtClean="0"/>
          </a:p>
        </p:txBody>
      </p:sp>
      <p:sp>
        <p:nvSpPr>
          <p:cNvPr id="4" name="Slide Number Placeholder 3"/>
          <p:cNvSpPr>
            <a:spLocks noGrp="1"/>
          </p:cNvSpPr>
          <p:nvPr>
            <p:ph type="sldNum" sz="quarter" idx="10"/>
          </p:nvPr>
        </p:nvSpPr>
        <p:spPr/>
        <p:txBody>
          <a:bodyPr/>
          <a:lstStyle/>
          <a:p>
            <a:pPr>
              <a:defRPr/>
            </a:pPr>
            <a:fld id="{BA5B0494-3FE8-824E-A010-1F812F9880C9}" type="slidenum">
              <a:rPr lang="en-US" smtClean="0"/>
              <a:pPr>
                <a:defRPr/>
              </a:pPr>
              <a:t>6</a:t>
            </a:fld>
            <a:endParaRPr lang="en-US"/>
          </a:p>
        </p:txBody>
      </p:sp>
    </p:spTree>
    <p:extLst>
      <p:ext uri="{BB962C8B-B14F-4D97-AF65-F5344CB8AC3E}">
        <p14:creationId xmlns:p14="http://schemas.microsoft.com/office/powerpoint/2010/main" val="25506841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200" marR="0" lvl="1" indent="0" algn="l" defTabSz="457200" rtl="0" eaLnBrk="1" fontAlgn="auto" latinLnBrk="0" hangingPunct="1">
              <a:lnSpc>
                <a:spcPct val="100000"/>
              </a:lnSpc>
              <a:spcBef>
                <a:spcPts val="0"/>
              </a:spcBef>
              <a:spcAft>
                <a:spcPts val="1200"/>
              </a:spcAft>
              <a:buClrTx/>
              <a:buSzTx/>
              <a:buFontTx/>
              <a:buNone/>
              <a:tabLst/>
              <a:defRPr/>
            </a:pPr>
            <a:r>
              <a:rPr lang="en-US" sz="2100" baseline="0" dirty="0" smtClean="0">
                <a:solidFill>
                  <a:schemeClr val="tx1">
                    <a:lumMod val="85000"/>
                    <a:lumOff val="15000"/>
                  </a:schemeClr>
                </a:solidFill>
                <a:ea typeface="ＭＳ Ｐゴシック" pitchFamily="32" charset="-128"/>
                <a:cs typeface="ＭＳ Ｐゴシック" pitchFamily="32" charset="-128"/>
              </a:rPr>
              <a:t>The attributes we looked at included spatial  variables, such as number of exons and gene length</a:t>
            </a:r>
          </a:p>
          <a:p>
            <a:pPr marL="457200" marR="0" lvl="1" indent="0" algn="l" defTabSz="457200" rtl="0" eaLnBrk="1" fontAlgn="auto" latinLnBrk="0" hangingPunct="1">
              <a:lnSpc>
                <a:spcPct val="100000"/>
              </a:lnSpc>
              <a:spcBef>
                <a:spcPts val="0"/>
              </a:spcBef>
              <a:spcAft>
                <a:spcPts val="1200"/>
              </a:spcAft>
              <a:buClrTx/>
              <a:buSzTx/>
              <a:buFontTx/>
              <a:buNone/>
              <a:tabLst/>
              <a:defRPr/>
            </a:pPr>
            <a:r>
              <a:rPr lang="en-US" sz="2100" baseline="0" dirty="0" smtClean="0">
                <a:solidFill>
                  <a:schemeClr val="tx1">
                    <a:lumMod val="85000"/>
                    <a:lumOff val="15000"/>
                  </a:schemeClr>
                </a:solidFill>
                <a:ea typeface="ＭＳ Ｐゴシック" pitchFamily="32" charset="-128"/>
                <a:cs typeface="ＭＳ Ｐゴシック" pitchFamily="32" charset="-128"/>
              </a:rPr>
              <a:t>We also looked at additional variables related to gene expression.  For this analysis we used RNA-</a:t>
            </a:r>
            <a:r>
              <a:rPr lang="en-US" sz="2100" baseline="0" dirty="0" err="1" smtClean="0">
                <a:solidFill>
                  <a:schemeClr val="tx1">
                    <a:lumMod val="85000"/>
                    <a:lumOff val="15000"/>
                  </a:schemeClr>
                </a:solidFill>
                <a:ea typeface="ＭＳ Ｐゴシック" pitchFamily="32" charset="-128"/>
                <a:cs typeface="ＭＳ Ｐゴシック" pitchFamily="32" charset="-128"/>
              </a:rPr>
              <a:t>Seq</a:t>
            </a:r>
            <a:r>
              <a:rPr lang="en-US" sz="2100" baseline="0" dirty="0" smtClean="0">
                <a:solidFill>
                  <a:schemeClr val="tx1">
                    <a:lumMod val="85000"/>
                    <a:lumOff val="15000"/>
                  </a:schemeClr>
                </a:solidFill>
                <a:ea typeface="ＭＳ Ｐゴシック" pitchFamily="32" charset="-128"/>
                <a:cs typeface="ＭＳ Ｐゴシック" pitchFamily="32" charset="-128"/>
              </a:rPr>
              <a:t> dataset from Zhang et al where they reported gene expression for 9 different oyster tissues – we looked at the mean expression level across all tissues and also the variation in expression between tissues as a coefficient of variation or %CV</a:t>
            </a:r>
          </a:p>
          <a:p>
            <a:pPr marL="457200" marR="0" lvl="1" indent="0" algn="l" defTabSz="457200" rtl="0" eaLnBrk="1" fontAlgn="auto" latinLnBrk="0" hangingPunct="1">
              <a:lnSpc>
                <a:spcPct val="100000"/>
              </a:lnSpc>
              <a:spcBef>
                <a:spcPts val="0"/>
              </a:spcBef>
              <a:spcAft>
                <a:spcPts val="1200"/>
              </a:spcAft>
              <a:buClrTx/>
              <a:buSzTx/>
              <a:buFontTx/>
              <a:buNone/>
              <a:tabLst/>
              <a:defRPr/>
            </a:pPr>
            <a:endParaRPr lang="en-US" sz="2100" baseline="0" dirty="0" smtClean="0">
              <a:solidFill>
                <a:schemeClr val="tx1">
                  <a:lumMod val="85000"/>
                  <a:lumOff val="15000"/>
                </a:schemeClr>
              </a:solidFill>
              <a:ea typeface="ＭＳ Ｐゴシック" pitchFamily="32" charset="-128"/>
              <a:cs typeface="ＭＳ Ｐゴシック" pitchFamily="32" charset="-128"/>
            </a:endParaRPr>
          </a:p>
          <a:p>
            <a:pPr marL="457200" marR="0" lvl="1" indent="0" algn="l" defTabSz="457200" rtl="0" eaLnBrk="1" fontAlgn="auto" latinLnBrk="0" hangingPunct="1">
              <a:lnSpc>
                <a:spcPct val="100000"/>
              </a:lnSpc>
              <a:spcBef>
                <a:spcPts val="0"/>
              </a:spcBef>
              <a:spcAft>
                <a:spcPts val="1200"/>
              </a:spcAft>
              <a:buClrTx/>
              <a:buSzTx/>
              <a:buFontTx/>
              <a:buNone/>
              <a:tabLst/>
              <a:defRPr/>
            </a:pPr>
            <a:r>
              <a:rPr lang="en-US" sz="2100" baseline="0" dirty="0" smtClean="0">
                <a:solidFill>
                  <a:schemeClr val="tx1">
                    <a:lumMod val="85000"/>
                    <a:lumOff val="15000"/>
                  </a:schemeClr>
                </a:solidFill>
                <a:ea typeface="ＭＳ Ｐゴシック" pitchFamily="32" charset="-128"/>
                <a:cs typeface="ＭＳ Ｐゴシック" pitchFamily="32" charset="-128"/>
              </a:rPr>
              <a:t>Because we wanted to look at how these variables related to methylation as well as each other, we used a multivariate approach called principal component analysis or PCA</a:t>
            </a:r>
            <a:endParaRPr lang="en-US" baseline="0" dirty="0" smtClean="0"/>
          </a:p>
          <a:p>
            <a:pPr marL="457200" marR="0" lvl="1" indent="0" algn="l" defTabSz="457200" rtl="0" eaLnBrk="1" fontAlgn="auto" latinLnBrk="0" hangingPunct="1">
              <a:lnSpc>
                <a:spcPct val="100000"/>
              </a:lnSpc>
              <a:spcBef>
                <a:spcPts val="0"/>
              </a:spcBef>
              <a:spcAft>
                <a:spcPts val="1200"/>
              </a:spcAft>
              <a:buClrTx/>
              <a:buSzTx/>
              <a:buFontTx/>
              <a:buNone/>
              <a:tabLst/>
              <a:defRPr/>
            </a:pPr>
            <a:endParaRPr lang="en-US" sz="2100" baseline="0" dirty="0" smtClean="0">
              <a:solidFill>
                <a:schemeClr val="tx1">
                  <a:lumMod val="85000"/>
                  <a:lumOff val="15000"/>
                </a:schemeClr>
              </a:solidFill>
              <a:ea typeface="ＭＳ Ｐゴシック" pitchFamily="32" charset="-128"/>
              <a:cs typeface="ＭＳ Ｐゴシック" pitchFamily="32" charset="-128"/>
            </a:endParaRPr>
          </a:p>
        </p:txBody>
      </p:sp>
      <p:sp>
        <p:nvSpPr>
          <p:cNvPr id="4" name="Slide Number Placeholder 3"/>
          <p:cNvSpPr>
            <a:spLocks noGrp="1"/>
          </p:cNvSpPr>
          <p:nvPr>
            <p:ph type="sldNum" sz="quarter" idx="10"/>
          </p:nvPr>
        </p:nvSpPr>
        <p:spPr/>
        <p:txBody>
          <a:bodyPr/>
          <a:lstStyle/>
          <a:p>
            <a:pPr>
              <a:defRPr/>
            </a:pPr>
            <a:fld id="{BA5B0494-3FE8-824E-A010-1F812F9880C9}" type="slidenum">
              <a:rPr lang="en-US" smtClean="0"/>
              <a:pPr>
                <a:defRPr/>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200" marR="0" lvl="1" indent="0" algn="l" defTabSz="457200" rtl="0" eaLnBrk="1" fontAlgn="auto" latinLnBrk="0" hangingPunct="1">
              <a:lnSpc>
                <a:spcPct val="100000"/>
              </a:lnSpc>
              <a:spcBef>
                <a:spcPts val="0"/>
              </a:spcBef>
              <a:spcAft>
                <a:spcPts val="1200"/>
              </a:spcAft>
              <a:buClrTx/>
              <a:buSzTx/>
              <a:buFontTx/>
              <a:buNone/>
              <a:tabLst/>
              <a:defRPr/>
            </a:pPr>
            <a:r>
              <a:rPr lang="en-US" sz="2100" baseline="0" dirty="0" smtClean="0">
                <a:solidFill>
                  <a:schemeClr val="tx1">
                    <a:lumMod val="85000"/>
                    <a:lumOff val="15000"/>
                  </a:schemeClr>
                </a:solidFill>
                <a:ea typeface="ＭＳ Ｐゴシック" pitchFamily="32" charset="-128"/>
                <a:cs typeface="ＭＳ Ｐゴシック" pitchFamily="32" charset="-128"/>
              </a:rPr>
              <a:t>For this analysis we’re not really interested in the actual location of the 28k oyster genes which are shown in the inset, but instead we trying to identify those most important gradients driving the variation among the genes –  and these are indicated by the direction and magnitude of the purple arrows</a:t>
            </a:r>
          </a:p>
          <a:p>
            <a:pPr marL="457200" marR="0" lvl="1" indent="0" algn="l" defTabSz="457200" rtl="0" eaLnBrk="1" fontAlgn="auto" latinLnBrk="0" hangingPunct="1">
              <a:lnSpc>
                <a:spcPct val="100000"/>
              </a:lnSpc>
              <a:spcBef>
                <a:spcPts val="0"/>
              </a:spcBef>
              <a:spcAft>
                <a:spcPts val="1200"/>
              </a:spcAft>
              <a:buClrTx/>
              <a:buSzTx/>
              <a:buFontTx/>
              <a:buNone/>
              <a:tabLst/>
              <a:defRPr/>
            </a:pPr>
            <a:endParaRPr lang="en-US" sz="2100" baseline="0" dirty="0" smtClean="0">
              <a:solidFill>
                <a:schemeClr val="tx1">
                  <a:lumMod val="85000"/>
                  <a:lumOff val="15000"/>
                </a:schemeClr>
              </a:solidFill>
              <a:ea typeface="ＭＳ Ｐゴシック" pitchFamily="32" charset="-128"/>
              <a:cs typeface="ＭＳ Ｐゴシック" pitchFamily="32" charset="-128"/>
            </a:endParaRPr>
          </a:p>
          <a:p>
            <a:pPr marL="457200" marR="0" lvl="1" indent="0" algn="l" defTabSz="457200" rtl="0" eaLnBrk="1" fontAlgn="auto" latinLnBrk="0" hangingPunct="1">
              <a:lnSpc>
                <a:spcPct val="100000"/>
              </a:lnSpc>
              <a:spcBef>
                <a:spcPts val="0"/>
              </a:spcBef>
              <a:spcAft>
                <a:spcPts val="1200"/>
              </a:spcAft>
              <a:buClrTx/>
              <a:buSzTx/>
              <a:buFontTx/>
              <a:buNone/>
              <a:tabLst/>
              <a:defRPr/>
            </a:pPr>
            <a:r>
              <a:rPr lang="en-US" sz="2100" baseline="0" dirty="0" smtClean="0">
                <a:solidFill>
                  <a:schemeClr val="tx1">
                    <a:lumMod val="85000"/>
                    <a:lumOff val="15000"/>
                  </a:schemeClr>
                </a:solidFill>
                <a:ea typeface="ＭＳ Ｐゴシック" pitchFamily="32" charset="-128"/>
                <a:cs typeface="ＭＳ Ｐゴシック" pitchFamily="32" charset="-128"/>
              </a:rPr>
              <a:t>For example we see that the spatial variables, such as number of exons and gene length and number of CG are primarily driving the variation along the first principal </a:t>
            </a:r>
            <a:r>
              <a:rPr lang="en-US" sz="2100" baseline="0" dirty="0" err="1" smtClean="0">
                <a:solidFill>
                  <a:schemeClr val="tx1">
                    <a:lumMod val="85000"/>
                    <a:lumOff val="15000"/>
                  </a:schemeClr>
                </a:solidFill>
                <a:ea typeface="ＭＳ Ｐゴシック" pitchFamily="32" charset="-128"/>
                <a:cs typeface="ＭＳ Ｐゴシック" pitchFamily="32" charset="-128"/>
              </a:rPr>
              <a:t>compenent</a:t>
            </a:r>
            <a:endParaRPr lang="en-US" sz="2100" baseline="0" dirty="0" smtClean="0">
              <a:solidFill>
                <a:schemeClr val="tx1">
                  <a:lumMod val="85000"/>
                  <a:lumOff val="15000"/>
                </a:schemeClr>
              </a:solidFill>
              <a:ea typeface="ＭＳ Ｐゴシック" pitchFamily="32" charset="-128"/>
              <a:cs typeface="ＭＳ Ｐゴシック" pitchFamily="32" charset="-128"/>
            </a:endParaRPr>
          </a:p>
          <a:p>
            <a:pPr marL="457200" marR="0" lvl="1" indent="0" algn="l" defTabSz="457200" rtl="0" eaLnBrk="1" fontAlgn="auto" latinLnBrk="0" hangingPunct="1">
              <a:lnSpc>
                <a:spcPct val="100000"/>
              </a:lnSpc>
              <a:spcBef>
                <a:spcPts val="0"/>
              </a:spcBef>
              <a:spcAft>
                <a:spcPts val="1200"/>
              </a:spcAft>
              <a:buClrTx/>
              <a:buSzTx/>
              <a:buFontTx/>
              <a:buNone/>
              <a:tabLst/>
              <a:defRPr/>
            </a:pPr>
            <a:endParaRPr lang="en-US" sz="2100" baseline="0" dirty="0" smtClean="0">
              <a:solidFill>
                <a:schemeClr val="tx1">
                  <a:lumMod val="85000"/>
                  <a:lumOff val="15000"/>
                </a:schemeClr>
              </a:solidFill>
              <a:ea typeface="ＭＳ Ｐゴシック" pitchFamily="32" charset="-128"/>
              <a:cs typeface="ＭＳ Ｐゴシック" pitchFamily="32" charset="-128"/>
            </a:endParaRPr>
          </a:p>
        </p:txBody>
      </p:sp>
      <p:sp>
        <p:nvSpPr>
          <p:cNvPr id="4" name="Slide Number Placeholder 3"/>
          <p:cNvSpPr>
            <a:spLocks noGrp="1"/>
          </p:cNvSpPr>
          <p:nvPr>
            <p:ph type="sldNum" sz="quarter" idx="10"/>
          </p:nvPr>
        </p:nvSpPr>
        <p:spPr/>
        <p:txBody>
          <a:bodyPr/>
          <a:lstStyle/>
          <a:p>
            <a:pPr>
              <a:defRPr/>
            </a:pPr>
            <a:fld id="{BA5B0494-3FE8-824E-A010-1F812F9880C9}" type="slidenum">
              <a:rPr lang="en-US" smtClean="0"/>
              <a:pPr>
                <a:defRPr/>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200" marR="0" lvl="1" indent="0" algn="l" defTabSz="457200" rtl="0" eaLnBrk="1" fontAlgn="auto" latinLnBrk="0" hangingPunct="1">
              <a:lnSpc>
                <a:spcPct val="100000"/>
              </a:lnSpc>
              <a:spcBef>
                <a:spcPts val="0"/>
              </a:spcBef>
              <a:spcAft>
                <a:spcPts val="1200"/>
              </a:spcAft>
              <a:buClrTx/>
              <a:buSzTx/>
              <a:buFontTx/>
              <a:buNone/>
              <a:tabLst/>
              <a:defRPr/>
            </a:pPr>
            <a:r>
              <a:rPr lang="en-US" sz="2100" baseline="0" dirty="0" smtClean="0">
                <a:solidFill>
                  <a:schemeClr val="tx1">
                    <a:lumMod val="85000"/>
                    <a:lumOff val="15000"/>
                  </a:schemeClr>
                </a:solidFill>
                <a:ea typeface="ＭＳ Ｐゴシック" pitchFamily="32" charset="-128"/>
                <a:cs typeface="ＭＳ Ｐゴシック" pitchFamily="32" charset="-128"/>
              </a:rPr>
              <a:t>We see DNA methylation driving the variation along the second principle component - additionally, we see gene expression describing the variation along the exact same direction – so genes in this area show high methylation and also show highly expressed–this is agreement with the data I just showed you from gill tissue</a:t>
            </a:r>
          </a:p>
          <a:p>
            <a:pPr marL="457200" marR="0" lvl="1" indent="0" algn="l" defTabSz="457200" rtl="0" eaLnBrk="1" fontAlgn="auto" latinLnBrk="0" hangingPunct="1">
              <a:lnSpc>
                <a:spcPct val="100000"/>
              </a:lnSpc>
              <a:spcBef>
                <a:spcPts val="0"/>
              </a:spcBef>
              <a:spcAft>
                <a:spcPts val="1200"/>
              </a:spcAft>
              <a:buClrTx/>
              <a:buSzTx/>
              <a:buFontTx/>
              <a:buNone/>
              <a:tabLst/>
              <a:defRPr/>
            </a:pPr>
            <a:endParaRPr lang="en-US" sz="2100" baseline="0" dirty="0" smtClean="0">
              <a:solidFill>
                <a:schemeClr val="tx1">
                  <a:lumMod val="85000"/>
                  <a:lumOff val="15000"/>
                </a:schemeClr>
              </a:solidFill>
              <a:ea typeface="ＭＳ Ｐゴシック" pitchFamily="32" charset="-128"/>
              <a:cs typeface="ＭＳ Ｐゴシック" pitchFamily="32" charset="-128"/>
            </a:endParaRPr>
          </a:p>
          <a:p>
            <a:pPr marL="457200" marR="0" lvl="1" indent="0" algn="l" defTabSz="457200" rtl="0" eaLnBrk="1" fontAlgn="auto" latinLnBrk="0" hangingPunct="1">
              <a:lnSpc>
                <a:spcPct val="100000"/>
              </a:lnSpc>
              <a:spcBef>
                <a:spcPts val="0"/>
              </a:spcBef>
              <a:spcAft>
                <a:spcPts val="1200"/>
              </a:spcAft>
              <a:buClrTx/>
              <a:buSzTx/>
              <a:buFontTx/>
              <a:buNone/>
              <a:tabLst/>
              <a:defRPr/>
            </a:pPr>
            <a:r>
              <a:rPr lang="en-US" sz="2100" baseline="0" dirty="0" smtClean="0">
                <a:solidFill>
                  <a:schemeClr val="tx1">
                    <a:lumMod val="85000"/>
                    <a:lumOff val="15000"/>
                  </a:schemeClr>
                </a:solidFill>
                <a:ea typeface="ＭＳ Ｐゴシック" pitchFamily="32" charset="-128"/>
                <a:cs typeface="ＭＳ Ｐゴシック" pitchFamily="32" charset="-128"/>
              </a:rPr>
              <a:t>What I think is really interesting is that %CV between tissues describes the variation along the same gradient but in the opposite direction.  Indicating that genes with low methylation also show tissue specific expression patterns</a:t>
            </a:r>
          </a:p>
        </p:txBody>
      </p:sp>
      <p:sp>
        <p:nvSpPr>
          <p:cNvPr id="4" name="Slide Number Placeholder 3"/>
          <p:cNvSpPr>
            <a:spLocks noGrp="1"/>
          </p:cNvSpPr>
          <p:nvPr>
            <p:ph type="sldNum" sz="quarter" idx="10"/>
          </p:nvPr>
        </p:nvSpPr>
        <p:spPr/>
        <p:txBody>
          <a:bodyPr/>
          <a:lstStyle/>
          <a:p>
            <a:pPr>
              <a:defRPr/>
            </a:pPr>
            <a:fld id="{BA5B0494-3FE8-824E-A010-1F812F9880C9}" type="slidenum">
              <a:rPr lang="en-US" smtClean="0"/>
              <a:pPr>
                <a:defRPr/>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aseline="0" dirty="0" smtClean="0">
                <a:ea typeface="ＭＳ Ｐゴシック" pitchFamily="32" charset="-128"/>
                <a:cs typeface="ＭＳ Ｐゴシック" pitchFamily="32" charset="-128"/>
              </a:rPr>
              <a:t>So to summarize  these data from the first two parts..</a:t>
            </a:r>
            <a:endParaRPr lang="en-US" dirty="0" smtClean="0"/>
          </a:p>
          <a:p>
            <a:endParaRPr lang="en-US" baseline="0" dirty="0" smtClean="0">
              <a:ea typeface="ＭＳ Ｐゴシック" pitchFamily="32" charset="-128"/>
              <a:cs typeface="ＭＳ Ｐゴシック" pitchFamily="32" charset="-128"/>
            </a:endParaRPr>
          </a:p>
        </p:txBody>
      </p:sp>
      <p:sp>
        <p:nvSpPr>
          <p:cNvPr id="45060" name="Slide Number Placeholder 3"/>
          <p:cNvSpPr>
            <a:spLocks noGrp="1"/>
          </p:cNvSpPr>
          <p:nvPr>
            <p:ph type="sldNum" sz="quarter" idx="5"/>
          </p:nvPr>
        </p:nvSpPr>
        <p:spPr bwMode="auto">
          <a:noFill/>
          <a:ln>
            <a:miter lim="800000"/>
            <a:headEnd/>
            <a:tailEnd/>
          </a:ln>
        </p:spPr>
        <p:txBody>
          <a:bodyPr/>
          <a:lstStyle/>
          <a:p>
            <a:fld id="{C54072F1-4948-724C-A85C-E09B77860C88}" type="slidenum">
              <a:rPr lang="en-US" smtClean="0">
                <a:latin typeface="Calibri" pitchFamily="32" charset="0"/>
                <a:ea typeface="ＭＳ Ｐゴシック" pitchFamily="32" charset="-128"/>
                <a:cs typeface="ＭＳ Ｐゴシック" pitchFamily="32" charset="-128"/>
              </a:rPr>
              <a:pPr/>
              <a:t>63</a:t>
            </a:fld>
            <a:endParaRPr lang="en-US" smtClean="0">
              <a:latin typeface="Calibri" pitchFamily="32" charset="0"/>
              <a:ea typeface="ＭＳ Ｐゴシック" pitchFamily="32" charset="-128"/>
              <a:cs typeface="ＭＳ Ｐゴシック" pitchFamily="32"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ea typeface="ＭＳ Ｐゴシック" pitchFamily="32" charset="-128"/>
                <a:cs typeface="ＭＳ Ｐゴシック" pitchFamily="32" charset="-128"/>
              </a:rPr>
              <a:t>We find that gene body methylation is important in oysters – and we’ve shown that there are differences between methylated and </a:t>
            </a:r>
            <a:r>
              <a:rPr lang="en-US" baseline="0" dirty="0" err="1" smtClean="0">
                <a:ea typeface="ＭＳ Ｐゴシック" pitchFamily="32" charset="-128"/>
                <a:cs typeface="ＭＳ Ｐゴシック" pitchFamily="32" charset="-128"/>
              </a:rPr>
              <a:t>unmethylated</a:t>
            </a:r>
            <a:r>
              <a:rPr lang="en-US" baseline="0" dirty="0" smtClean="0">
                <a:ea typeface="ＭＳ Ｐゴシック" pitchFamily="32" charset="-128"/>
                <a:cs typeface="ＭＳ Ｐゴシック" pitchFamily="32" charset="-128"/>
              </a:rPr>
              <a:t> genes and </a:t>
            </a:r>
          </a:p>
          <a:p>
            <a:endParaRPr lang="en-US" baseline="0" dirty="0" smtClean="0">
              <a:ea typeface="ＭＳ Ｐゴシック" pitchFamily="32" charset="-128"/>
              <a:cs typeface="ＭＳ Ｐゴシック" pitchFamily="32" charset="-128"/>
            </a:endParaRPr>
          </a:p>
        </p:txBody>
      </p:sp>
      <p:sp>
        <p:nvSpPr>
          <p:cNvPr id="45060" name="Slide Number Placeholder 3"/>
          <p:cNvSpPr>
            <a:spLocks noGrp="1"/>
          </p:cNvSpPr>
          <p:nvPr>
            <p:ph type="sldNum" sz="quarter" idx="5"/>
          </p:nvPr>
        </p:nvSpPr>
        <p:spPr bwMode="auto">
          <a:noFill/>
          <a:ln>
            <a:miter lim="800000"/>
            <a:headEnd/>
            <a:tailEnd/>
          </a:ln>
        </p:spPr>
        <p:txBody>
          <a:bodyPr/>
          <a:lstStyle/>
          <a:p>
            <a:fld id="{C54072F1-4948-724C-A85C-E09B77860C88}" type="slidenum">
              <a:rPr lang="en-US" smtClean="0">
                <a:latin typeface="Calibri" pitchFamily="32" charset="0"/>
                <a:ea typeface="ＭＳ Ｐゴシック" pitchFamily="32" charset="-128"/>
                <a:cs typeface="ＭＳ Ｐゴシック" pitchFamily="32" charset="-128"/>
              </a:rPr>
              <a:pPr/>
              <a:t>64</a:t>
            </a:fld>
            <a:endParaRPr lang="en-US" smtClean="0">
              <a:latin typeface="Calibri" pitchFamily="32" charset="0"/>
              <a:ea typeface="ＭＳ Ｐゴシック" pitchFamily="32" charset="-128"/>
              <a:cs typeface="ＭＳ Ｐゴシック" pitchFamily="32"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aseline="0" dirty="0" smtClean="0">
                <a:ea typeface="ＭＳ Ｐゴシック" pitchFamily="32" charset="-128"/>
                <a:cs typeface="ＭＳ Ｐゴシック" pitchFamily="32" charset="-128"/>
              </a:rPr>
              <a:t>The first difference we were able to show  is that genes with differing regulatory requirements had different amounts of </a:t>
            </a:r>
            <a:r>
              <a:rPr lang="en-US" baseline="0" dirty="0" err="1" smtClean="0">
                <a:ea typeface="ＭＳ Ｐゴシック" pitchFamily="32" charset="-128"/>
                <a:cs typeface="ＭＳ Ｐゴシック" pitchFamily="32" charset="-128"/>
              </a:rPr>
              <a:t>dna</a:t>
            </a:r>
            <a:r>
              <a:rPr lang="en-US" baseline="0" dirty="0" smtClean="0">
                <a:ea typeface="ＭＳ Ｐゴシック" pitchFamily="32" charset="-128"/>
                <a:cs typeface="ＭＳ Ｐゴシック" pitchFamily="32" charset="-128"/>
              </a:rPr>
              <a:t> methylation</a:t>
            </a:r>
          </a:p>
        </p:txBody>
      </p:sp>
      <p:sp>
        <p:nvSpPr>
          <p:cNvPr id="45060" name="Slide Number Placeholder 3"/>
          <p:cNvSpPr>
            <a:spLocks noGrp="1"/>
          </p:cNvSpPr>
          <p:nvPr>
            <p:ph type="sldNum" sz="quarter" idx="5"/>
          </p:nvPr>
        </p:nvSpPr>
        <p:spPr bwMode="auto">
          <a:noFill/>
          <a:ln>
            <a:miter lim="800000"/>
            <a:headEnd/>
            <a:tailEnd/>
          </a:ln>
        </p:spPr>
        <p:txBody>
          <a:bodyPr/>
          <a:lstStyle/>
          <a:p>
            <a:fld id="{C54072F1-4948-724C-A85C-E09B77860C88}" type="slidenum">
              <a:rPr lang="en-US" smtClean="0">
                <a:latin typeface="Calibri" pitchFamily="32" charset="0"/>
                <a:ea typeface="ＭＳ Ｐゴシック" pitchFamily="32" charset="-128"/>
                <a:cs typeface="ＭＳ Ｐゴシック" pitchFamily="32" charset="-128"/>
              </a:rPr>
              <a:pPr/>
              <a:t>65</a:t>
            </a:fld>
            <a:endParaRPr lang="en-US" smtClean="0">
              <a:latin typeface="Calibri" pitchFamily="32" charset="0"/>
              <a:ea typeface="ＭＳ Ｐゴシック" pitchFamily="32" charset="-128"/>
              <a:cs typeface="ＭＳ Ｐゴシック" pitchFamily="32"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aseline="0" dirty="0" smtClean="0">
                <a:ea typeface="ＭＳ Ｐゴシック" pitchFamily="32" charset="-128"/>
                <a:cs typeface="ＭＳ Ｐゴシック" pitchFamily="32" charset="-128"/>
              </a:rPr>
              <a:t>Specifically that methylated genes tended to be involved in housekeeping functions, whereas genes with inducible functions showed less methylation</a:t>
            </a:r>
          </a:p>
        </p:txBody>
      </p:sp>
      <p:sp>
        <p:nvSpPr>
          <p:cNvPr id="45060" name="Slide Number Placeholder 3"/>
          <p:cNvSpPr>
            <a:spLocks noGrp="1"/>
          </p:cNvSpPr>
          <p:nvPr>
            <p:ph type="sldNum" sz="quarter" idx="5"/>
          </p:nvPr>
        </p:nvSpPr>
        <p:spPr bwMode="auto">
          <a:noFill/>
          <a:ln>
            <a:miter lim="800000"/>
            <a:headEnd/>
            <a:tailEnd/>
          </a:ln>
        </p:spPr>
        <p:txBody>
          <a:bodyPr/>
          <a:lstStyle/>
          <a:p>
            <a:fld id="{C54072F1-4948-724C-A85C-E09B77860C88}" type="slidenum">
              <a:rPr lang="en-US" smtClean="0">
                <a:latin typeface="Calibri" pitchFamily="32" charset="0"/>
                <a:ea typeface="ＭＳ Ｐゴシック" pitchFamily="32" charset="-128"/>
                <a:cs typeface="ＭＳ Ｐゴシック" pitchFamily="32" charset="-128"/>
              </a:rPr>
              <a:pPr/>
              <a:t>66</a:t>
            </a:fld>
            <a:endParaRPr lang="en-US" smtClean="0">
              <a:latin typeface="Calibri" pitchFamily="32" charset="0"/>
              <a:ea typeface="ＭＳ Ｐゴシック" pitchFamily="32" charset="-128"/>
              <a:cs typeface="ＭＳ Ｐゴシック" pitchFamily="32"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aseline="0" dirty="0" smtClean="0">
                <a:ea typeface="ＭＳ Ｐゴシック" pitchFamily="32" charset="-128"/>
                <a:cs typeface="ＭＳ Ｐゴシック" pitchFamily="32" charset="-128"/>
              </a:rPr>
              <a:t>Next we examined relationships between gene body methylation and expression where…</a:t>
            </a:r>
          </a:p>
        </p:txBody>
      </p:sp>
      <p:sp>
        <p:nvSpPr>
          <p:cNvPr id="45060" name="Slide Number Placeholder 3"/>
          <p:cNvSpPr>
            <a:spLocks noGrp="1"/>
          </p:cNvSpPr>
          <p:nvPr>
            <p:ph type="sldNum" sz="quarter" idx="5"/>
          </p:nvPr>
        </p:nvSpPr>
        <p:spPr bwMode="auto">
          <a:noFill/>
          <a:ln>
            <a:miter lim="800000"/>
            <a:headEnd/>
            <a:tailEnd/>
          </a:ln>
        </p:spPr>
        <p:txBody>
          <a:bodyPr/>
          <a:lstStyle/>
          <a:p>
            <a:fld id="{C54072F1-4948-724C-A85C-E09B77860C88}" type="slidenum">
              <a:rPr lang="en-US" smtClean="0">
                <a:latin typeface="Calibri" pitchFamily="32" charset="0"/>
                <a:ea typeface="ＭＳ Ｐゴシック" pitchFamily="32" charset="-128"/>
                <a:cs typeface="ＭＳ Ｐゴシック" pitchFamily="32" charset="-128"/>
              </a:rPr>
              <a:pPr/>
              <a:t>67</a:t>
            </a:fld>
            <a:endParaRPr lang="en-US" smtClean="0">
              <a:latin typeface="Calibri" pitchFamily="32" charset="0"/>
              <a:ea typeface="ＭＳ Ｐゴシック" pitchFamily="32" charset="-128"/>
              <a:cs typeface="ＭＳ Ｐゴシック" pitchFamily="32"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aseline="0" dirty="0" smtClean="0"/>
              <a:t>We saw that Genes with the highest expression were heavily </a:t>
            </a:r>
            <a:r>
              <a:rPr lang="en-US" baseline="0" dirty="0" err="1" smtClean="0"/>
              <a:t>methyalted</a:t>
            </a:r>
            <a:r>
              <a:rPr lang="en-US" baseline="0" dirty="0" smtClean="0"/>
              <a:t> where genes that were expressed less had lower methylation</a:t>
            </a:r>
          </a:p>
        </p:txBody>
      </p:sp>
      <p:sp>
        <p:nvSpPr>
          <p:cNvPr id="45060" name="Slide Number Placeholder 3"/>
          <p:cNvSpPr>
            <a:spLocks noGrp="1"/>
          </p:cNvSpPr>
          <p:nvPr>
            <p:ph type="sldNum" sz="quarter" idx="5"/>
          </p:nvPr>
        </p:nvSpPr>
        <p:spPr bwMode="auto">
          <a:noFill/>
          <a:ln>
            <a:miter lim="800000"/>
            <a:headEnd/>
            <a:tailEnd/>
          </a:ln>
        </p:spPr>
        <p:txBody>
          <a:bodyPr/>
          <a:lstStyle/>
          <a:p>
            <a:fld id="{C54072F1-4948-724C-A85C-E09B77860C88}" type="slidenum">
              <a:rPr lang="en-US" smtClean="0">
                <a:latin typeface="Calibri" pitchFamily="32" charset="0"/>
                <a:ea typeface="ＭＳ Ｐゴシック" pitchFamily="32" charset="-128"/>
                <a:cs typeface="ＭＳ Ｐゴシック" pitchFamily="32" charset="-128"/>
              </a:rPr>
              <a:pPr/>
              <a:t>68</a:t>
            </a:fld>
            <a:endParaRPr lang="en-US" smtClean="0">
              <a:latin typeface="Calibri" pitchFamily="32" charset="0"/>
              <a:ea typeface="ＭＳ Ｐゴシック" pitchFamily="32" charset="-128"/>
              <a:cs typeface="ＭＳ Ｐゴシック" pitchFamily="32"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aseline="0" dirty="0" smtClean="0">
                <a:ea typeface="ＭＳ Ｐゴシック" pitchFamily="32" charset="-128"/>
                <a:cs typeface="ＭＳ Ｐゴシック" pitchFamily="32" charset="-128"/>
              </a:rPr>
              <a:t>Finally we uncovered and interesting relationship between DNA methylation and the tissue-specific expression of genes</a:t>
            </a:r>
          </a:p>
        </p:txBody>
      </p:sp>
      <p:sp>
        <p:nvSpPr>
          <p:cNvPr id="45060" name="Slide Number Placeholder 3"/>
          <p:cNvSpPr>
            <a:spLocks noGrp="1"/>
          </p:cNvSpPr>
          <p:nvPr>
            <p:ph type="sldNum" sz="quarter" idx="5"/>
          </p:nvPr>
        </p:nvSpPr>
        <p:spPr bwMode="auto">
          <a:noFill/>
          <a:ln>
            <a:miter lim="800000"/>
            <a:headEnd/>
            <a:tailEnd/>
          </a:ln>
        </p:spPr>
        <p:txBody>
          <a:bodyPr/>
          <a:lstStyle/>
          <a:p>
            <a:fld id="{C54072F1-4948-724C-A85C-E09B77860C88}" type="slidenum">
              <a:rPr lang="en-US" smtClean="0">
                <a:latin typeface="Calibri" pitchFamily="32" charset="0"/>
                <a:ea typeface="ＭＳ Ｐゴシック" pitchFamily="32" charset="-128"/>
                <a:cs typeface="ＭＳ Ｐゴシック" pitchFamily="32" charset="-128"/>
              </a:rPr>
              <a:pPr/>
              <a:t>69</a:t>
            </a:fld>
            <a:endParaRPr lang="en-US" smtClean="0">
              <a:latin typeface="Calibri" pitchFamily="32" charset="0"/>
              <a:ea typeface="ＭＳ Ｐゴシック" pitchFamily="32" charset="-128"/>
              <a:cs typeface="ＭＳ Ｐゴシック" pitchFamily="32"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indent="-228600" algn="l" defTabSz="457200" rtl="0" eaLnBrk="0" fontAlgn="base" latinLnBrk="0" hangingPunct="0">
              <a:lnSpc>
                <a:spcPct val="100000"/>
              </a:lnSpc>
              <a:spcBef>
                <a:spcPct val="30000"/>
              </a:spcBef>
              <a:spcAft>
                <a:spcPct val="0"/>
              </a:spcAft>
              <a:buClrTx/>
              <a:buSzTx/>
              <a:buFontTx/>
              <a:buNone/>
              <a:tabLst/>
              <a:defRPr/>
            </a:pPr>
            <a:r>
              <a:rPr lang="en-US" dirty="0" smtClean="0"/>
              <a:t>And so it’s because</a:t>
            </a:r>
            <a:r>
              <a:rPr lang="en-US" baseline="0" dirty="0" smtClean="0"/>
              <a:t> they are so ecologically and economically valuable </a:t>
            </a:r>
            <a:r>
              <a:rPr lang="en-US" dirty="0" smtClean="0"/>
              <a:t>I think it’s important to understand the role of epigenetics in oysters… </a:t>
            </a:r>
          </a:p>
          <a:p>
            <a:pPr marL="228600" marR="0" indent="-228600" algn="l" defTabSz="457200" rtl="0" eaLnBrk="0" fontAlgn="base" latinLnBrk="0" hangingPunct="0">
              <a:lnSpc>
                <a:spcPct val="100000"/>
              </a:lnSpc>
              <a:spcBef>
                <a:spcPct val="30000"/>
              </a:spcBef>
              <a:spcAft>
                <a:spcPct val="0"/>
              </a:spcAft>
              <a:buClrTx/>
              <a:buSzTx/>
              <a:buFontTx/>
              <a:buNone/>
              <a:tabLst/>
              <a:defRPr/>
            </a:pPr>
            <a:endParaRPr lang="en-US" dirty="0" smtClean="0"/>
          </a:p>
          <a:p>
            <a:pPr marL="228600" marR="0" indent="-228600" algn="l" defTabSz="457200" rtl="0" eaLnBrk="0" fontAlgn="base" latinLnBrk="0" hangingPunct="0">
              <a:lnSpc>
                <a:spcPct val="100000"/>
              </a:lnSpc>
              <a:spcBef>
                <a:spcPct val="30000"/>
              </a:spcBef>
              <a:spcAft>
                <a:spcPct val="0"/>
              </a:spcAft>
              <a:buClrTx/>
              <a:buSzTx/>
              <a:buFontTx/>
              <a:buNone/>
              <a:tabLst/>
              <a:defRPr/>
            </a:pPr>
            <a:r>
              <a:rPr lang="en-US" dirty="0" smtClean="0"/>
              <a:t>in</a:t>
            </a:r>
            <a:r>
              <a:rPr lang="en-US" baseline="0" dirty="0" smtClean="0"/>
              <a:t> the past, we’ve</a:t>
            </a:r>
            <a:r>
              <a:rPr lang="en-US" dirty="0" smtClean="0"/>
              <a:t> typically considered 2 things influencing an organisms traits,</a:t>
            </a:r>
            <a:r>
              <a:rPr lang="en-US" baseline="0" dirty="0" smtClean="0"/>
              <a:t> genes and the environment..</a:t>
            </a:r>
            <a:endParaRPr lang="en-US" dirty="0" smtClean="0"/>
          </a:p>
          <a:p>
            <a:pPr marL="228600" marR="0" indent="-228600" algn="l" defTabSz="457200" rtl="0" eaLnBrk="0" fontAlgn="base" latinLnBrk="0" hangingPunct="0">
              <a:lnSpc>
                <a:spcPct val="100000"/>
              </a:lnSpc>
              <a:spcBef>
                <a:spcPct val="30000"/>
              </a:spcBef>
              <a:spcAft>
                <a:spcPct val="0"/>
              </a:spcAft>
              <a:buClrTx/>
              <a:buSzTx/>
              <a:buFontTx/>
              <a:buNone/>
              <a:tabLst/>
              <a:defRPr/>
            </a:pPr>
            <a:endParaRPr lang="en-US" dirty="0" smtClean="0"/>
          </a:p>
          <a:p>
            <a:pPr marL="228600" marR="0" indent="-228600" algn="l" defTabSz="4572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pPr>
              <a:defRPr/>
            </a:pPr>
            <a:fld id="{BA5B0494-3FE8-824E-A010-1F812F9880C9}" type="slidenum">
              <a:rPr lang="en-US" smtClean="0"/>
              <a:pPr>
                <a:defRPr/>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aseline="0" dirty="0" smtClean="0">
                <a:ea typeface="ＭＳ Ｐゴシック" pitchFamily="32" charset="-128"/>
                <a:cs typeface="ＭＳ Ｐゴシック" pitchFamily="32" charset="-128"/>
              </a:rPr>
              <a:t>What we found was the genes with conserved expression across all tissue types tended to be more methylated than those with a tissue specific expression pattern</a:t>
            </a:r>
          </a:p>
          <a:p>
            <a:r>
              <a:rPr lang="en-US" baseline="0" dirty="0" smtClean="0">
                <a:ea typeface="ＭＳ Ｐゴシック" pitchFamily="32" charset="-128"/>
                <a:cs typeface="ＭＳ Ｐゴシック" pitchFamily="32" charset="-128"/>
              </a:rPr>
              <a:t>So by Summarizing this data, we can start to explore possible mechanisms of regulation</a:t>
            </a:r>
          </a:p>
          <a:p>
            <a:r>
              <a:rPr lang="en-US" baseline="0" dirty="0" smtClean="0">
                <a:ea typeface="ＭＳ Ｐゴシック" pitchFamily="32" charset="-128"/>
                <a:cs typeface="ＭＳ Ｐゴシック" pitchFamily="32" charset="-128"/>
              </a:rPr>
              <a:t>For example it’s possible that the reason highly expressed, housekeeping genes are heavily methylated is that it allows for efficient transcription of these core genes- and reduces transcriptional noise, by preventing initiation of transcription outside of traditional start sites.</a:t>
            </a:r>
          </a:p>
          <a:p>
            <a:r>
              <a:rPr lang="en-US" baseline="0" dirty="0" smtClean="0">
                <a:ea typeface="ＭＳ Ｐゴシック" pitchFamily="32" charset="-128"/>
                <a:cs typeface="ＭＳ Ｐゴシック" pitchFamily="32" charset="-128"/>
              </a:rPr>
              <a:t>While the lack of methylation in the inducible genes may promote variation in expression</a:t>
            </a:r>
          </a:p>
          <a:p>
            <a:r>
              <a:rPr lang="en-US" baseline="0" dirty="0" smtClean="0">
                <a:ea typeface="ＭＳ Ｐゴシック" pitchFamily="32" charset="-128"/>
                <a:cs typeface="ＭＳ Ｐゴシック" pitchFamily="32" charset="-128"/>
              </a:rPr>
              <a:t>..and this type of transcriptional variation could be beneficial in organisms like the oyster that live in highly fluctuating environments</a:t>
            </a:r>
          </a:p>
        </p:txBody>
      </p:sp>
      <p:sp>
        <p:nvSpPr>
          <p:cNvPr id="45060" name="Slide Number Placeholder 3"/>
          <p:cNvSpPr>
            <a:spLocks noGrp="1"/>
          </p:cNvSpPr>
          <p:nvPr>
            <p:ph type="sldNum" sz="quarter" idx="5"/>
          </p:nvPr>
        </p:nvSpPr>
        <p:spPr bwMode="auto">
          <a:noFill/>
          <a:ln>
            <a:miter lim="800000"/>
            <a:headEnd/>
            <a:tailEnd/>
          </a:ln>
        </p:spPr>
        <p:txBody>
          <a:bodyPr/>
          <a:lstStyle/>
          <a:p>
            <a:fld id="{C54072F1-4948-724C-A85C-E09B77860C88}" type="slidenum">
              <a:rPr lang="en-US" smtClean="0">
                <a:latin typeface="Calibri" pitchFamily="32" charset="0"/>
                <a:ea typeface="ＭＳ Ｐゴシック" pitchFamily="32" charset="-128"/>
                <a:cs typeface="ＭＳ Ｐゴシック" pitchFamily="32" charset="-128"/>
              </a:rPr>
              <a:pPr/>
              <a:t>70</a:t>
            </a:fld>
            <a:endParaRPr lang="en-US" smtClean="0">
              <a:latin typeface="Calibri" pitchFamily="32" charset="0"/>
              <a:ea typeface="ＭＳ Ｐゴシック" pitchFamily="32" charset="-128"/>
              <a:cs typeface="ＭＳ Ｐゴシック" pitchFamily="32"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leads me to the final question, which is…</a:t>
            </a:r>
          </a:p>
          <a:p>
            <a:r>
              <a:rPr lang="en-US" baseline="0" dirty="0" smtClean="0"/>
              <a:t>To answer this I’d like to first summarize what we’ve learned so far about DNA methylation in oysters</a:t>
            </a:r>
          </a:p>
          <a:p>
            <a:r>
              <a:rPr lang="en-US" baseline="0" dirty="0" smtClean="0"/>
              <a:t>B</a:t>
            </a:r>
            <a:r>
              <a:rPr lang="en-US" dirty="0" smtClean="0"/>
              <a:t>ased on our findings</a:t>
            </a:r>
            <a:r>
              <a:rPr lang="en-US" baseline="0" dirty="0" smtClean="0"/>
              <a:t> and the findings of others</a:t>
            </a:r>
            <a:endParaRPr lang="en-US" dirty="0"/>
          </a:p>
        </p:txBody>
      </p:sp>
      <p:sp>
        <p:nvSpPr>
          <p:cNvPr id="4" name="Slide Number Placeholder 3"/>
          <p:cNvSpPr>
            <a:spLocks noGrp="1"/>
          </p:cNvSpPr>
          <p:nvPr>
            <p:ph type="sldNum" sz="quarter" idx="10"/>
          </p:nvPr>
        </p:nvSpPr>
        <p:spPr/>
        <p:txBody>
          <a:bodyPr/>
          <a:lstStyle/>
          <a:p>
            <a:pPr>
              <a:defRPr/>
            </a:pPr>
            <a:fld id="{BA5B0494-3FE8-824E-A010-1F812F9880C9}" type="slidenum">
              <a:rPr lang="en-US" smtClean="0"/>
              <a:pPr>
                <a:defRPr/>
              </a:pPr>
              <a:t>71</a:t>
            </a:fld>
            <a:endParaRPr lang="en-US"/>
          </a:p>
        </p:txBody>
      </p:sp>
    </p:spTree>
    <p:extLst>
      <p:ext uri="{BB962C8B-B14F-4D97-AF65-F5344CB8AC3E}">
        <p14:creationId xmlns:p14="http://schemas.microsoft.com/office/powerpoint/2010/main" val="101910589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If</a:t>
            </a:r>
            <a:r>
              <a:rPr lang="en-US" baseline="0" dirty="0" smtClean="0"/>
              <a:t> we go back to the introductory slide about the functions of DNA methylation we can see how far we’ve come in understanding how this mechanism may be working in oysters</a:t>
            </a:r>
          </a:p>
          <a:p>
            <a:endParaRPr lang="en-US" baseline="0" dirty="0" smtClean="0"/>
          </a:p>
        </p:txBody>
      </p:sp>
      <p:sp>
        <p:nvSpPr>
          <p:cNvPr id="4" name="Slide Number Placeholder 3"/>
          <p:cNvSpPr>
            <a:spLocks noGrp="1"/>
          </p:cNvSpPr>
          <p:nvPr>
            <p:ph type="sldNum" sz="quarter" idx="10"/>
          </p:nvPr>
        </p:nvSpPr>
        <p:spPr/>
        <p:txBody>
          <a:bodyPr/>
          <a:lstStyle/>
          <a:p>
            <a:fld id="{F7889ED1-3F39-8E4B-9AEE-94207FA9EE40}" type="slidenum">
              <a:rPr lang="en-US" smtClean="0"/>
              <a:t>72</a:t>
            </a:fld>
            <a:endParaRPr lang="en-US"/>
          </a:p>
        </p:txBody>
      </p:sp>
    </p:spTree>
    <p:extLst>
      <p:ext uri="{BB962C8B-B14F-4D97-AF65-F5344CB8AC3E}">
        <p14:creationId xmlns:p14="http://schemas.microsoft.com/office/powerpoint/2010/main" val="50163374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For example, using high-throughput</a:t>
            </a:r>
            <a:r>
              <a:rPr lang="en-US" baseline="0" dirty="0" smtClean="0"/>
              <a:t> bisulfite sequencing we were able to show that about 16% of the </a:t>
            </a:r>
            <a:r>
              <a:rPr lang="en-US" baseline="0" dirty="0" err="1" smtClean="0"/>
              <a:t>CpG</a:t>
            </a:r>
            <a:r>
              <a:rPr lang="en-US" baseline="0" dirty="0" smtClean="0"/>
              <a:t> </a:t>
            </a:r>
            <a:r>
              <a:rPr lang="en-US" baseline="0" dirty="0" err="1" smtClean="0"/>
              <a:t>dinucleotides</a:t>
            </a:r>
            <a:r>
              <a:rPr lang="en-US" baseline="0" dirty="0" smtClean="0"/>
              <a:t> are methylated in oyster gill tissue.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is much lower than what we see for vertebrates where 70-80% of the CGs are </a:t>
            </a:r>
            <a:r>
              <a:rPr lang="en-US" baseline="0" dirty="0" err="1" smtClean="0"/>
              <a:t>mehtylated</a:t>
            </a:r>
            <a:r>
              <a:rPr lang="en-US" baseline="0" dirty="0" smtClean="0"/>
              <a:t>, but it is consistent with what is being reported in other invertebrates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vertebrates, DNA methylation is known to be associated with gene silencing when it’s found in the promoters of genes..</a:t>
            </a:r>
          </a:p>
          <a:p>
            <a:endParaRPr lang="en-US" baseline="0" dirty="0" smtClean="0"/>
          </a:p>
        </p:txBody>
      </p:sp>
      <p:sp>
        <p:nvSpPr>
          <p:cNvPr id="4" name="Slide Number Placeholder 3"/>
          <p:cNvSpPr>
            <a:spLocks noGrp="1"/>
          </p:cNvSpPr>
          <p:nvPr>
            <p:ph type="sldNum" sz="quarter" idx="10"/>
          </p:nvPr>
        </p:nvSpPr>
        <p:spPr/>
        <p:txBody>
          <a:bodyPr/>
          <a:lstStyle/>
          <a:p>
            <a:fld id="{F7889ED1-3F39-8E4B-9AEE-94207FA9EE40}" type="slidenum">
              <a:rPr lang="en-US" smtClean="0"/>
              <a:t>73</a:t>
            </a:fld>
            <a:endParaRPr lang="en-US"/>
          </a:p>
        </p:txBody>
      </p:sp>
    </p:spTree>
    <p:extLst>
      <p:ext uri="{BB962C8B-B14F-4D97-AF65-F5344CB8AC3E}">
        <p14:creationId xmlns:p14="http://schemas.microsoft.com/office/powerpoint/2010/main" val="5016337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Unlike vertebrates, </a:t>
            </a:r>
          </a:p>
        </p:txBody>
      </p:sp>
      <p:sp>
        <p:nvSpPr>
          <p:cNvPr id="4" name="Slide Number Placeholder 3"/>
          <p:cNvSpPr>
            <a:spLocks noGrp="1"/>
          </p:cNvSpPr>
          <p:nvPr>
            <p:ph type="sldNum" sz="quarter" idx="10"/>
          </p:nvPr>
        </p:nvSpPr>
        <p:spPr/>
        <p:txBody>
          <a:bodyPr/>
          <a:lstStyle/>
          <a:p>
            <a:fld id="{F7889ED1-3F39-8E4B-9AEE-94207FA9EE40}" type="slidenum">
              <a:rPr lang="en-US" smtClean="0"/>
              <a:t>74</a:t>
            </a:fld>
            <a:endParaRPr lang="en-US"/>
          </a:p>
        </p:txBody>
      </p:sp>
    </p:spTree>
    <p:extLst>
      <p:ext uri="{BB962C8B-B14F-4D97-AF65-F5344CB8AC3E}">
        <p14:creationId xmlns:p14="http://schemas.microsoft.com/office/powerpoint/2010/main" val="50163374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We’ve shown that DNA methylation is much more</a:t>
            </a:r>
            <a:r>
              <a:rPr lang="en-US" baseline="0" dirty="0" smtClean="0"/>
              <a:t> </a:t>
            </a:r>
            <a:r>
              <a:rPr lang="en-US" baseline="0" dirty="0" err="1" smtClean="0"/>
              <a:t>promintent</a:t>
            </a:r>
            <a:r>
              <a:rPr lang="en-US" baseline="0" dirty="0" smtClean="0"/>
              <a:t> in gene bodies, where it’s associated with gene activity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vertebrates, DNA </a:t>
            </a:r>
            <a:r>
              <a:rPr lang="en-US" baseline="0" dirty="0" err="1" smtClean="0"/>
              <a:t>mehtylation</a:t>
            </a:r>
            <a:r>
              <a:rPr lang="en-US" baseline="0" dirty="0" smtClean="0"/>
              <a:t> is associated with tissue-specific gene expression and developmental processes.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It’s still unclear if DNA methylation is associated with maintaining tissue specificity in invertebrates, but recent research efforts have investigated the role of DNA methylation in oysters during development</a:t>
            </a:r>
          </a:p>
          <a:p>
            <a:endParaRPr lang="en-US" baseline="0" dirty="0" smtClean="0"/>
          </a:p>
        </p:txBody>
      </p:sp>
      <p:sp>
        <p:nvSpPr>
          <p:cNvPr id="4" name="Slide Number Placeholder 3"/>
          <p:cNvSpPr>
            <a:spLocks noGrp="1"/>
          </p:cNvSpPr>
          <p:nvPr>
            <p:ph type="sldNum" sz="quarter" idx="10"/>
          </p:nvPr>
        </p:nvSpPr>
        <p:spPr/>
        <p:txBody>
          <a:bodyPr/>
          <a:lstStyle/>
          <a:p>
            <a:fld id="{F7889ED1-3F39-8E4B-9AEE-94207FA9EE40}" type="slidenum">
              <a:rPr lang="en-US" smtClean="0"/>
              <a:t>75</a:t>
            </a:fld>
            <a:endParaRPr lang="en-US"/>
          </a:p>
        </p:txBody>
      </p:sp>
    </p:spTree>
    <p:extLst>
      <p:ext uri="{BB962C8B-B14F-4D97-AF65-F5344CB8AC3E}">
        <p14:creationId xmlns:p14="http://schemas.microsoft.com/office/powerpoint/2010/main" val="50163374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Last year, </a:t>
            </a:r>
            <a:r>
              <a:rPr lang="en-US" baseline="0" dirty="0" err="1" smtClean="0"/>
              <a:t>Riviere</a:t>
            </a:r>
            <a:r>
              <a:rPr lang="en-US" baseline="0" dirty="0" smtClean="0"/>
              <a:t> et al published a study showing that total DNA methylation changes during oyster larval development.  With increasing DNA methylation during the 2-4 cell stage, </a:t>
            </a:r>
            <a:r>
              <a:rPr lang="en-US" baseline="0" dirty="0" err="1" smtClean="0"/>
              <a:t>morula</a:t>
            </a:r>
            <a:r>
              <a:rPr lang="en-US" baseline="0" dirty="0" smtClean="0"/>
              <a:t> and </a:t>
            </a:r>
            <a:r>
              <a:rPr lang="en-US" baseline="0" dirty="0" err="1" smtClean="0"/>
              <a:t>bastula</a:t>
            </a:r>
            <a:r>
              <a:rPr lang="en-US" baseline="0" dirty="0" smtClean="0"/>
              <a:t> and decreasing in later larval stages.  Using this data as well as other supporting evidence – they suggest that proper </a:t>
            </a:r>
            <a:r>
              <a:rPr lang="en-US" baseline="0" dirty="0" err="1" smtClean="0"/>
              <a:t>dna</a:t>
            </a:r>
            <a:r>
              <a:rPr lang="en-US" baseline="0" dirty="0" smtClean="0"/>
              <a:t> </a:t>
            </a:r>
            <a:r>
              <a:rPr lang="en-US" baseline="0" dirty="0" err="1" smtClean="0"/>
              <a:t>mehtylation</a:t>
            </a:r>
            <a:r>
              <a:rPr lang="en-US" baseline="0" dirty="0" smtClean="0"/>
              <a:t> is crucial for larval development </a:t>
            </a:r>
            <a:r>
              <a:rPr lang="en-US" baseline="0" smtClean="0"/>
              <a:t>in oysters.</a:t>
            </a:r>
            <a:endParaRPr lang="en-US" baseline="0" dirty="0" smtClean="0"/>
          </a:p>
          <a:p>
            <a:r>
              <a:rPr lang="en-US" baseline="0" dirty="0" smtClean="0"/>
              <a:t>Finally I mentioned that both plants and vertebrates use DNA methylation to silence transposable elements</a:t>
            </a:r>
          </a:p>
        </p:txBody>
      </p:sp>
      <p:sp>
        <p:nvSpPr>
          <p:cNvPr id="4" name="Slide Number Placeholder 3"/>
          <p:cNvSpPr>
            <a:spLocks noGrp="1"/>
          </p:cNvSpPr>
          <p:nvPr>
            <p:ph type="sldNum" sz="quarter" idx="10"/>
          </p:nvPr>
        </p:nvSpPr>
        <p:spPr/>
        <p:txBody>
          <a:bodyPr/>
          <a:lstStyle/>
          <a:p>
            <a:fld id="{F7889ED1-3F39-8E4B-9AEE-94207FA9EE40}" type="slidenum">
              <a:rPr lang="en-US" smtClean="0"/>
              <a:t>76</a:t>
            </a:fld>
            <a:endParaRPr lang="en-US"/>
          </a:p>
        </p:txBody>
      </p:sp>
    </p:spTree>
    <p:extLst>
      <p:ext uri="{BB962C8B-B14F-4D97-AF65-F5344CB8AC3E}">
        <p14:creationId xmlns:p14="http://schemas.microsoft.com/office/powerpoint/2010/main" val="5016337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When we look at oysters however, the</a:t>
            </a:r>
            <a:r>
              <a:rPr lang="en-US" baseline="0" dirty="0" smtClean="0"/>
              <a:t> TEs are not </a:t>
            </a:r>
            <a:r>
              <a:rPr lang="en-US" baseline="0" dirty="0" err="1" smtClean="0"/>
              <a:t>heavilyt</a:t>
            </a:r>
            <a:r>
              <a:rPr lang="en-US" baseline="0" dirty="0" smtClean="0"/>
              <a:t> methylated.  This finding is consistent with what has been reported in other invertebrates such as honey </a:t>
            </a:r>
            <a:r>
              <a:rPr lang="en-US" baseline="0" dirty="0" err="1" smtClean="0"/>
              <a:t>bees..and</a:t>
            </a:r>
            <a:r>
              <a:rPr lang="en-US" baseline="0" dirty="0" smtClean="0"/>
              <a:t> ants??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could indicate that </a:t>
            </a:r>
            <a:r>
              <a:rPr lang="en-US" baseline="0" dirty="0" err="1" smtClean="0"/>
              <a:t>Tes</a:t>
            </a:r>
            <a:r>
              <a:rPr lang="en-US" baseline="0" dirty="0" smtClean="0"/>
              <a:t> are being silenced by another epigenetic mechanism</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or that oysters exercise less regulatory control of </a:t>
            </a:r>
            <a:r>
              <a:rPr lang="en-US" baseline="0" dirty="0" err="1" smtClean="0"/>
              <a:t>Tes</a:t>
            </a:r>
            <a:r>
              <a:rPr lang="en-US" baseline="0" dirty="0" smtClean="0"/>
              <a:t> - In fact, oyster genome was released by Zhang et al in 2012, the authors noted that </a:t>
            </a:r>
            <a:r>
              <a:rPr lang="en-US" baseline="0" dirty="0" err="1" smtClean="0"/>
              <a:t>Tes</a:t>
            </a:r>
            <a:r>
              <a:rPr lang="en-US" baseline="0" dirty="0" smtClean="0"/>
              <a:t> were in fact transcriptionally active in the oyster genome..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to summarize what we’ve learned, it appears that oysters ARE using DNA methylation to regulate portions of their genome.  They show some </a:t>
            </a:r>
            <a:r>
              <a:rPr lang="en-US" baseline="0" dirty="0" err="1" smtClean="0"/>
              <a:t>similarieis</a:t>
            </a:r>
            <a:r>
              <a:rPr lang="en-US" baseline="0" dirty="0" smtClean="0"/>
              <a:t> in patterns to higher vertebrates, such as the presence of gene body methylation and changes over development, but they also show some unique </a:t>
            </a:r>
            <a:r>
              <a:rPr lang="en-US" baseline="0" dirty="0" err="1" smtClean="0"/>
              <a:t>proporties</a:t>
            </a:r>
            <a:r>
              <a:rPr lang="en-US" baseline="0" dirty="0" smtClean="0"/>
              <a:t> – including  and lack of TE methylation…</a:t>
            </a:r>
          </a:p>
          <a:p>
            <a:endParaRPr lang="en-US" baseline="0" dirty="0" smtClean="0"/>
          </a:p>
        </p:txBody>
      </p:sp>
      <p:sp>
        <p:nvSpPr>
          <p:cNvPr id="4" name="Slide Number Placeholder 3"/>
          <p:cNvSpPr>
            <a:spLocks noGrp="1"/>
          </p:cNvSpPr>
          <p:nvPr>
            <p:ph type="sldNum" sz="quarter" idx="10"/>
          </p:nvPr>
        </p:nvSpPr>
        <p:spPr/>
        <p:txBody>
          <a:bodyPr/>
          <a:lstStyle/>
          <a:p>
            <a:fld id="{F7889ED1-3F39-8E4B-9AEE-94207FA9EE40}" type="slidenum">
              <a:rPr lang="en-US" smtClean="0"/>
              <a:t>77</a:t>
            </a:fld>
            <a:endParaRPr lang="en-US"/>
          </a:p>
        </p:txBody>
      </p:sp>
    </p:spTree>
    <p:extLst>
      <p:ext uri="{BB962C8B-B14F-4D97-AF65-F5344CB8AC3E}">
        <p14:creationId xmlns:p14="http://schemas.microsoft.com/office/powerpoint/2010/main" val="50163374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0" fontAlgn="base" latinLnBrk="0" hangingPunct="0">
              <a:lnSpc>
                <a:spcPct val="100000"/>
              </a:lnSpc>
              <a:spcBef>
                <a:spcPct val="30000"/>
              </a:spcBef>
              <a:spcAft>
                <a:spcPct val="0"/>
              </a:spcAft>
              <a:buClrTx/>
              <a:buSzTx/>
              <a:buFontTx/>
              <a:buNone/>
              <a:tabLst/>
              <a:defRPr/>
            </a:pPr>
            <a:r>
              <a:rPr lang="en-US" sz="2400" dirty="0" smtClean="0"/>
              <a:t>So now I would like to present a model to illustrate how</a:t>
            </a:r>
            <a:r>
              <a:rPr lang="en-US" sz="2400" baseline="0" dirty="0" smtClean="0"/>
              <a:t> </a:t>
            </a:r>
            <a:r>
              <a:rPr lang="en-US" sz="2400" dirty="0" smtClean="0"/>
              <a:t>the patterns of DNA methylation that</a:t>
            </a:r>
            <a:r>
              <a:rPr lang="en-US" sz="2400" baseline="0" dirty="0" smtClean="0"/>
              <a:t> we’re observing</a:t>
            </a:r>
            <a:r>
              <a:rPr lang="en-US" sz="2400" dirty="0" smtClean="0"/>
              <a:t> in oysters may be beneficial to this species…</a:t>
            </a:r>
          </a:p>
        </p:txBody>
      </p:sp>
      <p:sp>
        <p:nvSpPr>
          <p:cNvPr id="4" name="Slide Number Placeholder 3"/>
          <p:cNvSpPr>
            <a:spLocks noGrp="1"/>
          </p:cNvSpPr>
          <p:nvPr>
            <p:ph type="sldNum" sz="quarter" idx="10"/>
          </p:nvPr>
        </p:nvSpPr>
        <p:spPr/>
        <p:txBody>
          <a:bodyPr/>
          <a:lstStyle/>
          <a:p>
            <a:pPr>
              <a:defRPr/>
            </a:pPr>
            <a:fld id="{BA5B0494-3FE8-824E-A010-1F812F9880C9}" type="slidenum">
              <a:rPr lang="en-US" smtClean="0"/>
              <a:pPr>
                <a:defRPr/>
              </a:pPr>
              <a:t>78</a:t>
            </a:fld>
            <a:endParaRPr lang="en-US"/>
          </a:p>
        </p:txBody>
      </p:sp>
    </p:spTree>
    <p:extLst>
      <p:ext uri="{BB962C8B-B14F-4D97-AF65-F5344CB8AC3E}">
        <p14:creationId xmlns:p14="http://schemas.microsoft.com/office/powerpoint/2010/main" val="101910589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0" fontAlgn="base" latinLnBrk="0" hangingPunct="0">
              <a:lnSpc>
                <a:spcPct val="100000"/>
              </a:lnSpc>
              <a:spcBef>
                <a:spcPct val="30000"/>
              </a:spcBef>
              <a:spcAft>
                <a:spcPct val="0"/>
              </a:spcAft>
              <a:buClrTx/>
              <a:buSzTx/>
              <a:buFontTx/>
              <a:buNone/>
              <a:tabLst/>
              <a:defRPr/>
            </a:pPr>
            <a:r>
              <a:rPr lang="en-US" sz="2400" baseline="0" dirty="0" smtClean="0"/>
              <a:t>What I am proposing here is that oysters may be using the </a:t>
            </a:r>
            <a:r>
              <a:rPr lang="en-US" sz="2400" dirty="0" smtClean="0"/>
              <a:t>DNA methylation system </a:t>
            </a:r>
            <a:r>
              <a:rPr lang="en-US" sz="2400" baseline="0" dirty="0" smtClean="0">
                <a:ea typeface="ＭＳ Ｐゴシック" pitchFamily="32" charset="-128"/>
                <a:cs typeface="ＭＳ Ｐゴシック" pitchFamily="32" charset="-128"/>
              </a:rPr>
              <a:t>in order to keep tight regulatory control over those genes core to survival, while promoting the opportunity for variation in environmental response genes</a:t>
            </a:r>
          </a:p>
          <a:p>
            <a:pPr marL="0" marR="0" lvl="1" indent="0" algn="l" defTabSz="457200" rtl="0" eaLnBrk="0" fontAlgn="base" latinLnBrk="0" hangingPunct="0">
              <a:lnSpc>
                <a:spcPct val="100000"/>
              </a:lnSpc>
              <a:spcBef>
                <a:spcPct val="30000"/>
              </a:spcBef>
              <a:spcAft>
                <a:spcPct val="0"/>
              </a:spcAft>
              <a:buClrTx/>
              <a:buSzTx/>
              <a:buFontTx/>
              <a:buNone/>
              <a:tabLst/>
              <a:defRPr/>
            </a:pPr>
            <a:endParaRPr lang="en-US" sz="2400" baseline="0" dirty="0" smtClean="0">
              <a:ea typeface="ＭＳ Ｐゴシック" pitchFamily="32" charset="-128"/>
              <a:cs typeface="ＭＳ Ｐゴシック" pitchFamily="32" charset="-128"/>
            </a:endParaRPr>
          </a:p>
          <a:p>
            <a:pPr marL="0" marR="0" lvl="1" indent="0" algn="l" defTabSz="457200" rtl="0" eaLnBrk="0" fontAlgn="base" latinLnBrk="0" hangingPunct="0">
              <a:lnSpc>
                <a:spcPct val="100000"/>
              </a:lnSpc>
              <a:spcBef>
                <a:spcPct val="30000"/>
              </a:spcBef>
              <a:spcAft>
                <a:spcPct val="0"/>
              </a:spcAft>
              <a:buClrTx/>
              <a:buSzTx/>
              <a:buFontTx/>
              <a:buNone/>
              <a:tabLst/>
              <a:defRPr/>
            </a:pPr>
            <a:r>
              <a:rPr lang="en-US" sz="2400" baseline="0" dirty="0" smtClean="0"/>
              <a:t>This type of variation would be beneficial for organisms like oysters </a:t>
            </a:r>
            <a:r>
              <a:rPr lang="en-US" sz="2400" b="1" baseline="0" dirty="0" smtClean="0"/>
              <a:t>which produce100s of thousands </a:t>
            </a:r>
            <a:r>
              <a:rPr lang="en-US" sz="2400" baseline="0" dirty="0" smtClean="0"/>
              <a:t>of planktonic larvae which drift with the current before settling out in highly fluctuating environments.</a:t>
            </a:r>
          </a:p>
          <a:p>
            <a:pPr marL="0" marR="0" lvl="1" indent="0" algn="l" defTabSz="457200" rtl="0" eaLnBrk="0" fontAlgn="base" latinLnBrk="0" hangingPunct="0">
              <a:lnSpc>
                <a:spcPct val="100000"/>
              </a:lnSpc>
              <a:spcBef>
                <a:spcPct val="30000"/>
              </a:spcBef>
              <a:spcAft>
                <a:spcPct val="0"/>
              </a:spcAft>
              <a:buClrTx/>
              <a:buSzTx/>
              <a:buFontTx/>
              <a:buNone/>
              <a:tabLst/>
              <a:defRPr/>
            </a:pPr>
            <a:endParaRPr lang="en-US" sz="2400" baseline="0" dirty="0" smtClean="0"/>
          </a:p>
        </p:txBody>
      </p:sp>
      <p:sp>
        <p:nvSpPr>
          <p:cNvPr id="4" name="Slide Number Placeholder 3"/>
          <p:cNvSpPr>
            <a:spLocks noGrp="1"/>
          </p:cNvSpPr>
          <p:nvPr>
            <p:ph type="sldNum" sz="quarter" idx="10"/>
          </p:nvPr>
        </p:nvSpPr>
        <p:spPr/>
        <p:txBody>
          <a:bodyPr/>
          <a:lstStyle/>
          <a:p>
            <a:pPr>
              <a:defRPr/>
            </a:pPr>
            <a:fld id="{BA5B0494-3FE8-824E-A010-1F812F9880C9}" type="slidenum">
              <a:rPr lang="en-US" smtClean="0"/>
              <a:pPr>
                <a:defRPr/>
              </a:pPr>
              <a:t>79</a:t>
            </a:fld>
            <a:endParaRPr lang="en-US"/>
          </a:p>
        </p:txBody>
      </p:sp>
    </p:spTree>
    <p:extLst>
      <p:ext uri="{BB962C8B-B14F-4D97-AF65-F5344CB8AC3E}">
        <p14:creationId xmlns:p14="http://schemas.microsoft.com/office/powerpoint/2010/main" val="1019105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But what we now</a:t>
            </a:r>
            <a:r>
              <a:rPr lang="en-US" baseline="0" dirty="0" smtClean="0"/>
              <a:t> know </a:t>
            </a:r>
            <a:r>
              <a:rPr lang="en-US" dirty="0" smtClean="0"/>
              <a:t>Is that DNA isn’t everything….an</a:t>
            </a:r>
            <a:r>
              <a:rPr lang="en-US" baseline="0" dirty="0" smtClean="0"/>
              <a:t> organism also has an </a:t>
            </a:r>
            <a:r>
              <a:rPr lang="en-US" baseline="0" dirty="0" err="1" smtClean="0"/>
              <a:t>epigenome</a:t>
            </a:r>
            <a:r>
              <a:rPr lang="en-US" baseline="0" dirty="0" smtClean="0"/>
              <a:t>. And that these epigenetic marks, (such as DNA methylation) are important in gene regulation – meaning they can they can also affect TRAITS</a:t>
            </a:r>
            <a:endParaRPr lang="en-US" dirty="0"/>
          </a:p>
        </p:txBody>
      </p:sp>
      <p:sp>
        <p:nvSpPr>
          <p:cNvPr id="4" name="Slide Number Placeholder 3"/>
          <p:cNvSpPr>
            <a:spLocks noGrp="1"/>
          </p:cNvSpPr>
          <p:nvPr>
            <p:ph type="sldNum" sz="quarter" idx="10"/>
          </p:nvPr>
        </p:nvSpPr>
        <p:spPr/>
        <p:txBody>
          <a:bodyPr/>
          <a:lstStyle/>
          <a:p>
            <a:pPr>
              <a:defRPr/>
            </a:pPr>
            <a:fld id="{BA5B0494-3FE8-824E-A010-1F812F9880C9}" type="slidenum">
              <a:rPr lang="en-US" smtClean="0"/>
              <a:pPr>
                <a:defRPr/>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aseline="0" dirty="0" smtClean="0">
                <a:ea typeface="ＭＳ Ｐゴシック" pitchFamily="32" charset="-128"/>
                <a:cs typeface="ＭＳ Ｐゴシック" pitchFamily="32" charset="-128"/>
              </a:rPr>
              <a:t>This is a simplified illustration of the model:</a:t>
            </a:r>
          </a:p>
          <a:p>
            <a:endParaRPr lang="en-US" baseline="0" dirty="0" smtClean="0">
              <a:ea typeface="ＭＳ Ｐゴシック" pitchFamily="32" charset="-128"/>
              <a:cs typeface="ＭＳ Ｐゴシック" pitchFamily="32" charset="-128"/>
            </a:endParaRPr>
          </a:p>
          <a:p>
            <a:r>
              <a:rPr lang="en-US" baseline="0" dirty="0" smtClean="0">
                <a:ea typeface="ＭＳ Ｐゴシック" pitchFamily="32" charset="-128"/>
                <a:cs typeface="ＭＳ Ｐゴシック" pitchFamily="32" charset="-128"/>
              </a:rPr>
              <a:t>In this figure – the two classes of genes, methylated and </a:t>
            </a:r>
            <a:r>
              <a:rPr lang="en-US" baseline="0" dirty="0" err="1" smtClean="0">
                <a:ea typeface="ＭＳ Ｐゴシック" pitchFamily="32" charset="-128"/>
                <a:cs typeface="ＭＳ Ｐゴシック" pitchFamily="32" charset="-128"/>
              </a:rPr>
              <a:t>unmethylated</a:t>
            </a:r>
            <a:r>
              <a:rPr lang="en-US" baseline="0" dirty="0" smtClean="0">
                <a:ea typeface="ＭＳ Ｐゴシック" pitchFamily="32" charset="-128"/>
                <a:cs typeface="ＭＳ Ｐゴシック" pitchFamily="32" charset="-128"/>
              </a:rPr>
              <a:t>, are represented in the boxes, with individual exons marked as different colors</a:t>
            </a:r>
          </a:p>
          <a:p>
            <a:endParaRPr lang="en-US" baseline="0" dirty="0" smtClean="0">
              <a:ea typeface="ＭＳ Ｐゴシック" pitchFamily="32" charset="-128"/>
              <a:cs typeface="ＭＳ Ｐゴシック" pitchFamily="32" charset="-128"/>
            </a:endParaRPr>
          </a:p>
          <a:p>
            <a:r>
              <a:rPr lang="en-US" baseline="0" dirty="0" smtClean="0">
                <a:ea typeface="ＭＳ Ｐゴシック" pitchFamily="32" charset="-128"/>
                <a:cs typeface="ＭＳ Ｐゴシック" pitchFamily="32" charset="-128"/>
              </a:rPr>
              <a:t>Below the genes, depicted by the thin lines are the possible mRNA transcripts derived from these different methylation states</a:t>
            </a:r>
          </a:p>
        </p:txBody>
      </p:sp>
      <p:sp>
        <p:nvSpPr>
          <p:cNvPr id="45060" name="Slide Number Placeholder 3"/>
          <p:cNvSpPr>
            <a:spLocks noGrp="1"/>
          </p:cNvSpPr>
          <p:nvPr>
            <p:ph type="sldNum" sz="quarter" idx="5"/>
          </p:nvPr>
        </p:nvSpPr>
        <p:spPr bwMode="auto">
          <a:noFill/>
          <a:ln>
            <a:miter lim="800000"/>
            <a:headEnd/>
            <a:tailEnd/>
          </a:ln>
        </p:spPr>
        <p:txBody>
          <a:bodyPr/>
          <a:lstStyle/>
          <a:p>
            <a:fld id="{C54072F1-4948-724C-A85C-E09B77860C88}" type="slidenum">
              <a:rPr lang="en-US" smtClean="0">
                <a:latin typeface="Calibri" pitchFamily="32" charset="0"/>
                <a:ea typeface="ＭＳ Ｐゴシック" pitchFamily="32" charset="-128"/>
                <a:cs typeface="ＭＳ Ｐゴシック" pitchFamily="32" charset="-128"/>
              </a:rPr>
              <a:pPr/>
              <a:t>80</a:t>
            </a:fld>
            <a:endParaRPr lang="en-US" smtClean="0">
              <a:latin typeface="Calibri" pitchFamily="32" charset="0"/>
              <a:ea typeface="ＭＳ Ｐゴシック" pitchFamily="32" charset="-128"/>
              <a:cs typeface="ＭＳ Ｐゴシック" pitchFamily="32"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aseline="0" dirty="0" smtClean="0">
                <a:ea typeface="ＭＳ Ｐゴシック" pitchFamily="32" charset="-128"/>
                <a:cs typeface="ＭＳ Ｐゴシック" pitchFamily="32" charset="-128"/>
              </a:rPr>
              <a:t>On the left, you can see the heavily methylated housekeeping genes </a:t>
            </a:r>
          </a:p>
          <a:p>
            <a:endParaRPr lang="en-US" baseline="0" dirty="0" smtClean="0">
              <a:ea typeface="ＭＳ Ｐゴシック" pitchFamily="32" charset="-128"/>
              <a:cs typeface="ＭＳ Ｐゴシック" pitchFamily="32" charset="-128"/>
            </a:endParaRPr>
          </a:p>
          <a:p>
            <a:r>
              <a:rPr lang="en-US" baseline="0" dirty="0" smtClean="0">
                <a:ea typeface="ＭＳ Ｐゴシック" pitchFamily="32" charset="-128"/>
                <a:cs typeface="ＭＳ Ｐゴシック" pitchFamily="32" charset="-128"/>
              </a:rPr>
              <a:t>Here the model is showing that methylation in these core genes supports efficient, conventional transcription</a:t>
            </a:r>
          </a:p>
        </p:txBody>
      </p:sp>
      <p:sp>
        <p:nvSpPr>
          <p:cNvPr id="45060" name="Slide Number Placeholder 3"/>
          <p:cNvSpPr>
            <a:spLocks noGrp="1"/>
          </p:cNvSpPr>
          <p:nvPr>
            <p:ph type="sldNum" sz="quarter" idx="5"/>
          </p:nvPr>
        </p:nvSpPr>
        <p:spPr bwMode="auto">
          <a:noFill/>
          <a:ln>
            <a:miter lim="800000"/>
            <a:headEnd/>
            <a:tailEnd/>
          </a:ln>
        </p:spPr>
        <p:txBody>
          <a:bodyPr/>
          <a:lstStyle/>
          <a:p>
            <a:fld id="{C54072F1-4948-724C-A85C-E09B77860C88}" type="slidenum">
              <a:rPr lang="en-US" smtClean="0">
                <a:latin typeface="Calibri" pitchFamily="32" charset="0"/>
                <a:ea typeface="ＭＳ Ｐゴシック" pitchFamily="32" charset="-128"/>
                <a:cs typeface="ＭＳ Ｐゴシック" pitchFamily="32" charset="-128"/>
              </a:rPr>
              <a:pPr/>
              <a:t>81</a:t>
            </a:fld>
            <a:endParaRPr lang="en-US" smtClean="0">
              <a:latin typeface="Calibri" pitchFamily="32" charset="0"/>
              <a:ea typeface="ＭＳ Ｐゴシック" pitchFamily="32" charset="-128"/>
              <a:cs typeface="ＭＳ Ｐゴシック" pitchFamily="32"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aseline="0" dirty="0" smtClean="0">
                <a:ea typeface="ＭＳ Ｐゴシック" pitchFamily="32" charset="-128"/>
                <a:cs typeface="ＭＳ Ｐゴシック" pitchFamily="32" charset="-128"/>
              </a:rPr>
              <a:t>On the right, the the lack of methylation in the inducible genes may promote variation in expression through alternative splicing mechanisms </a:t>
            </a:r>
          </a:p>
          <a:p>
            <a:r>
              <a:rPr lang="en-US" baseline="0" dirty="0" smtClean="0">
                <a:ea typeface="ＭＳ Ｐゴシック" pitchFamily="32" charset="-128"/>
                <a:cs typeface="ＭＳ Ｐゴシック" pitchFamily="32" charset="-128"/>
              </a:rPr>
              <a:t>Alternative splicing is a process during gene expression where 1 gene can give rise to multiple proteins</a:t>
            </a:r>
          </a:p>
          <a:p>
            <a:endParaRPr lang="en-US" baseline="0" dirty="0" smtClean="0">
              <a:ea typeface="ＭＳ Ｐゴシック" pitchFamily="32" charset="-128"/>
              <a:cs typeface="ＭＳ Ｐゴシック" pitchFamily="32" charset="-128"/>
            </a:endParaRPr>
          </a:p>
          <a:p>
            <a:r>
              <a:rPr lang="en-US" baseline="0" dirty="0" smtClean="0">
                <a:ea typeface="ＭＳ Ｐゴシック" pitchFamily="32" charset="-128"/>
                <a:cs typeface="ＭＳ Ｐゴシック" pitchFamily="32" charset="-128"/>
              </a:rPr>
              <a:t>The  relationship between methylation and alternative splicing has been recently investigated in honey bees, for example a recent study by Li-and </a:t>
            </a:r>
            <a:r>
              <a:rPr lang="en-US" baseline="0" dirty="0" err="1" smtClean="0">
                <a:ea typeface="ＭＳ Ｐゴシック" pitchFamily="32" charset="-128"/>
                <a:cs typeface="ＭＳ Ｐゴシック" pitchFamily="32" charset="-128"/>
              </a:rPr>
              <a:t>Byarlay</a:t>
            </a:r>
            <a:r>
              <a:rPr lang="en-US" baseline="0" dirty="0" smtClean="0">
                <a:ea typeface="ＭＳ Ｐゴシック" pitchFamily="32" charset="-128"/>
                <a:cs typeface="ＭＳ Ｐゴシック" pitchFamily="32" charset="-128"/>
              </a:rPr>
              <a:t> in 2013 – showed when DNA methylation was knocked down in honeybees , alternative splicing increased.  </a:t>
            </a:r>
          </a:p>
          <a:p>
            <a:endParaRPr lang="en-US" baseline="0" dirty="0" smtClean="0">
              <a:ea typeface="ＭＳ Ｐゴシック" pitchFamily="32" charset="-128"/>
              <a:cs typeface="ＭＳ Ｐゴシック" pitchFamily="32" charset="-128"/>
            </a:endParaRPr>
          </a:p>
          <a:p>
            <a:r>
              <a:rPr lang="en-US" baseline="0" dirty="0" smtClean="0">
                <a:ea typeface="ＭＳ Ｐゴシック" pitchFamily="32" charset="-128"/>
                <a:cs typeface="ＭＳ Ｐゴシック" pitchFamily="32" charset="-128"/>
              </a:rPr>
              <a:t>The fact that we see similar patterns in methylation between these species suggests that oysters may be using similar mechanisms to increase the diversity of proteins </a:t>
            </a:r>
          </a:p>
          <a:p>
            <a:endParaRPr lang="en-US" baseline="0" dirty="0" smtClean="0">
              <a:ea typeface="ＭＳ Ｐゴシック" pitchFamily="32" charset="-128"/>
              <a:cs typeface="ＭＳ Ｐゴシック" pitchFamily="32" charset="-128"/>
            </a:endParaRPr>
          </a:p>
          <a:p>
            <a:r>
              <a:rPr lang="en-US" baseline="0" dirty="0" smtClean="0">
                <a:ea typeface="ＭＳ Ｐゴシック" pitchFamily="32" charset="-128"/>
                <a:cs typeface="ＭＳ Ｐゴシック" pitchFamily="32" charset="-128"/>
              </a:rPr>
              <a:t>In this model, the absence of methylation could give rise to alternative splicing events through either random or targeted variation</a:t>
            </a:r>
          </a:p>
          <a:p>
            <a:r>
              <a:rPr lang="en-US" baseline="0" dirty="0" smtClean="0">
                <a:ea typeface="ＭＳ Ｐゴシック" pitchFamily="32" charset="-128"/>
                <a:cs typeface="ＭＳ Ｐゴシック" pitchFamily="32" charset="-128"/>
              </a:rPr>
              <a:t>Random variation could increase variety of all splice variants produced</a:t>
            </a:r>
          </a:p>
          <a:p>
            <a:r>
              <a:rPr lang="en-US" baseline="0" dirty="0" smtClean="0">
                <a:ea typeface="ＭＳ Ｐゴシック" pitchFamily="32" charset="-128"/>
                <a:cs typeface="ＭＳ Ｐゴシック" pitchFamily="32" charset="-128"/>
              </a:rPr>
              <a:t>While targeted variation while could support the generations of a specific isoform</a:t>
            </a:r>
          </a:p>
          <a:p>
            <a:endParaRPr lang="en-US" baseline="0" dirty="0" smtClean="0">
              <a:ea typeface="ＭＳ Ｐゴシック" pitchFamily="32" charset="-128"/>
              <a:cs typeface="ＭＳ Ｐゴシック" pitchFamily="32" charset="-128"/>
            </a:endParaRPr>
          </a:p>
        </p:txBody>
      </p:sp>
      <p:sp>
        <p:nvSpPr>
          <p:cNvPr id="45060" name="Slide Number Placeholder 3"/>
          <p:cNvSpPr>
            <a:spLocks noGrp="1"/>
          </p:cNvSpPr>
          <p:nvPr>
            <p:ph type="sldNum" sz="quarter" idx="5"/>
          </p:nvPr>
        </p:nvSpPr>
        <p:spPr bwMode="auto">
          <a:noFill/>
          <a:ln>
            <a:miter lim="800000"/>
            <a:headEnd/>
            <a:tailEnd/>
          </a:ln>
        </p:spPr>
        <p:txBody>
          <a:bodyPr/>
          <a:lstStyle/>
          <a:p>
            <a:fld id="{C54072F1-4948-724C-A85C-E09B77860C88}" type="slidenum">
              <a:rPr lang="en-US" smtClean="0">
                <a:latin typeface="Calibri" pitchFamily="32" charset="0"/>
                <a:ea typeface="ＭＳ Ｐゴシック" pitchFamily="32" charset="-128"/>
                <a:cs typeface="ＭＳ Ｐゴシック" pitchFamily="32" charset="-128"/>
              </a:rPr>
              <a:pPr/>
              <a:t>82</a:t>
            </a:fld>
            <a:endParaRPr lang="en-US" smtClean="0">
              <a:latin typeface="Calibri" pitchFamily="32" charset="0"/>
              <a:ea typeface="ＭＳ Ｐゴシック" pitchFamily="32" charset="-128"/>
              <a:cs typeface="ＭＳ Ｐゴシック" pitchFamily="32"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tx1">
                    <a:lumMod val="85000"/>
                    <a:lumOff val="15000"/>
                  </a:schemeClr>
                </a:solidFill>
              </a:rPr>
              <a:t>Now, let’s put this model in the context </a:t>
            </a:r>
            <a:r>
              <a:rPr lang="en-US" baseline="0" dirty="0" smtClean="0">
                <a:solidFill>
                  <a:schemeClr val="tx1">
                    <a:lumMod val="85000"/>
                    <a:lumOff val="15000"/>
                  </a:schemeClr>
                </a:solidFill>
              </a:rPr>
              <a:t>of a sessile oyster that has to cope with harsh and dynamically changing environments</a:t>
            </a:r>
          </a:p>
          <a:p>
            <a:endParaRPr lang="en-US" baseline="0" dirty="0" smtClean="0">
              <a:solidFill>
                <a:schemeClr val="tx1">
                  <a:lumMod val="85000"/>
                  <a:lumOff val="15000"/>
                </a:schemeClr>
              </a:solidFill>
            </a:endParaRPr>
          </a:p>
          <a:p>
            <a:r>
              <a:rPr lang="en-US" baseline="0" dirty="0" smtClean="0">
                <a:solidFill>
                  <a:schemeClr val="tx1">
                    <a:lumMod val="85000"/>
                    <a:lumOff val="15000"/>
                  </a:schemeClr>
                </a:solidFill>
              </a:rPr>
              <a:t>One very important way that oyster populations mitigate these challenging environments is through genetic variation</a:t>
            </a:r>
          </a:p>
        </p:txBody>
      </p:sp>
      <p:sp>
        <p:nvSpPr>
          <p:cNvPr id="4" name="Slide Number Placeholder 3"/>
          <p:cNvSpPr>
            <a:spLocks noGrp="1"/>
          </p:cNvSpPr>
          <p:nvPr>
            <p:ph type="sldNum" sz="quarter" idx="10"/>
          </p:nvPr>
        </p:nvSpPr>
        <p:spPr/>
        <p:txBody>
          <a:bodyPr/>
          <a:lstStyle/>
          <a:p>
            <a:fld id="{CE02E921-D96E-F345-B6C8-A8F7CD59B5D3}" type="slidenum">
              <a:rPr lang="en-US" smtClean="0"/>
              <a:t>83</a:t>
            </a:fld>
            <a:endParaRPr lang="en-US"/>
          </a:p>
        </p:txBody>
      </p:sp>
    </p:spTree>
    <p:extLst>
      <p:ext uri="{BB962C8B-B14F-4D97-AF65-F5344CB8AC3E}">
        <p14:creationId xmlns:p14="http://schemas.microsoft.com/office/powerpoint/2010/main" val="102908999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chemeClr val="tx1">
                    <a:lumMod val="85000"/>
                    <a:lumOff val="15000"/>
                  </a:schemeClr>
                </a:solidFill>
              </a:rPr>
              <a:t>Genetic variation that results in phenotypic variation – indicated here by the various colors of oysters – increases the probability that or more genotypes will be adapted for a particular set of environmental conditions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chemeClr val="tx1">
                  <a:lumMod val="85000"/>
                  <a:lumOff val="15000"/>
                </a:schemeClr>
              </a:solidFill>
            </a:endParaRPr>
          </a:p>
          <a:p>
            <a:r>
              <a:rPr lang="en-US" baseline="0" dirty="0" smtClean="0">
                <a:solidFill>
                  <a:schemeClr val="tx1">
                    <a:lumMod val="85000"/>
                    <a:lumOff val="15000"/>
                  </a:schemeClr>
                </a:solidFill>
              </a:rPr>
              <a:t>Epigenetics by no means replaces the importance of genetic variation – but what this model shows is that oysters may be using the DNA methylation system as a tool to enhance this variation</a:t>
            </a:r>
          </a:p>
        </p:txBody>
      </p:sp>
      <p:sp>
        <p:nvSpPr>
          <p:cNvPr id="4" name="Slide Number Placeholder 3"/>
          <p:cNvSpPr>
            <a:spLocks noGrp="1"/>
          </p:cNvSpPr>
          <p:nvPr>
            <p:ph type="sldNum" sz="quarter" idx="10"/>
          </p:nvPr>
        </p:nvSpPr>
        <p:spPr/>
        <p:txBody>
          <a:bodyPr/>
          <a:lstStyle/>
          <a:p>
            <a:fld id="{CE02E921-D96E-F345-B6C8-A8F7CD59B5D3}" type="slidenum">
              <a:rPr lang="en-US" smtClean="0"/>
              <a:t>84</a:t>
            </a:fld>
            <a:endParaRPr lang="en-US"/>
          </a:p>
        </p:txBody>
      </p:sp>
    </p:spTree>
    <p:extLst>
      <p:ext uri="{BB962C8B-B14F-4D97-AF65-F5344CB8AC3E}">
        <p14:creationId xmlns:p14="http://schemas.microsoft.com/office/powerpoint/2010/main" val="102908999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smtClean="0">
                <a:solidFill>
                  <a:schemeClr val="tx1">
                    <a:lumMod val="85000"/>
                    <a:lumOff val="15000"/>
                  </a:schemeClr>
                </a:solidFill>
              </a:rPr>
              <a:t>Following the model: the lack of DNA methylation in the inducible, environmental response genes, could lead to variation in a random manner - </a:t>
            </a:r>
          </a:p>
          <a:p>
            <a:endParaRPr lang="en-US" sz="1200" baseline="0" dirty="0" smtClean="0">
              <a:solidFill>
                <a:schemeClr val="tx1">
                  <a:lumMod val="85000"/>
                  <a:lumOff val="15000"/>
                </a:schemeClr>
              </a:solidFill>
            </a:endParaRPr>
          </a:p>
          <a:p>
            <a:r>
              <a:rPr lang="en-US" sz="1200" baseline="0" dirty="0" smtClean="0">
                <a:solidFill>
                  <a:schemeClr val="tx1">
                    <a:lumMod val="85000"/>
                    <a:lumOff val="15000"/>
                  </a:schemeClr>
                </a:solidFill>
              </a:rPr>
              <a:t>*****So that all individuals are making a variety of proteins – this variety could help oysters survive across  a wider range of environments</a:t>
            </a:r>
            <a:endParaRPr lang="en-US" dirty="0" smtClean="0">
              <a:solidFill>
                <a:schemeClr val="tx1">
                  <a:lumMod val="85000"/>
                  <a:lumOff val="15000"/>
                </a:schemeClr>
              </a:solidFill>
            </a:endParaRPr>
          </a:p>
          <a:p>
            <a:endParaRPr lang="en-US" dirty="0" smtClean="0">
              <a:solidFill>
                <a:schemeClr val="tx1">
                  <a:lumMod val="85000"/>
                  <a:lumOff val="15000"/>
                </a:schemeClr>
              </a:solidFill>
            </a:endParaRPr>
          </a:p>
        </p:txBody>
      </p:sp>
      <p:sp>
        <p:nvSpPr>
          <p:cNvPr id="4" name="Slide Number Placeholder 3"/>
          <p:cNvSpPr>
            <a:spLocks noGrp="1"/>
          </p:cNvSpPr>
          <p:nvPr>
            <p:ph type="sldNum" sz="quarter" idx="10"/>
          </p:nvPr>
        </p:nvSpPr>
        <p:spPr/>
        <p:txBody>
          <a:bodyPr/>
          <a:lstStyle/>
          <a:p>
            <a:fld id="{CE02E921-D96E-F345-B6C8-A8F7CD59B5D3}" type="slidenum">
              <a:rPr lang="en-US" smtClean="0"/>
              <a:t>85</a:t>
            </a:fld>
            <a:endParaRPr lang="en-US"/>
          </a:p>
        </p:txBody>
      </p:sp>
    </p:spTree>
    <p:extLst>
      <p:ext uri="{BB962C8B-B14F-4D97-AF65-F5344CB8AC3E}">
        <p14:creationId xmlns:p14="http://schemas.microsoft.com/office/powerpoint/2010/main" val="102908999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lumMod val="85000"/>
                    <a:lumOff val="15000"/>
                  </a:schemeClr>
                </a:solidFill>
              </a:rPr>
              <a:t>The </a:t>
            </a:r>
            <a:r>
              <a:rPr lang="en-US" baseline="0" dirty="0" smtClean="0">
                <a:solidFill>
                  <a:schemeClr val="tx1">
                    <a:lumMod val="85000"/>
                    <a:lumOff val="15000"/>
                  </a:schemeClr>
                </a:solidFill>
              </a:rPr>
              <a:t>other possibility in this model – and these two scenarios are not mutually exclusive - Is that the lack of methylation in the inducible could lead to variation in a targeted manner</a:t>
            </a:r>
          </a:p>
          <a:p>
            <a:endParaRPr lang="en-US" baseline="0" dirty="0" smtClean="0">
              <a:solidFill>
                <a:schemeClr val="tx1">
                  <a:lumMod val="85000"/>
                  <a:lumOff val="15000"/>
                </a:schemeClr>
              </a:solidFill>
            </a:endParaRPr>
          </a:p>
        </p:txBody>
      </p:sp>
      <p:sp>
        <p:nvSpPr>
          <p:cNvPr id="4" name="Slide Number Placeholder 3"/>
          <p:cNvSpPr>
            <a:spLocks noGrp="1"/>
          </p:cNvSpPr>
          <p:nvPr>
            <p:ph type="sldNum" sz="quarter" idx="10"/>
          </p:nvPr>
        </p:nvSpPr>
        <p:spPr/>
        <p:txBody>
          <a:bodyPr/>
          <a:lstStyle/>
          <a:p>
            <a:fld id="{CE02E921-D96E-F345-B6C8-A8F7CD59B5D3}" type="slidenum">
              <a:rPr lang="en-US" smtClean="0"/>
              <a:t>86</a:t>
            </a:fld>
            <a:endParaRPr lang="en-US"/>
          </a:p>
        </p:txBody>
      </p:sp>
    </p:spTree>
    <p:extLst>
      <p:ext uri="{BB962C8B-B14F-4D97-AF65-F5344CB8AC3E}">
        <p14:creationId xmlns:p14="http://schemas.microsoft.com/office/powerpoint/2010/main" val="102908999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chemeClr val="tx1">
                    <a:lumMod val="85000"/>
                    <a:lumOff val="15000"/>
                  </a:schemeClr>
                </a:solidFill>
              </a:rPr>
              <a:t>In this scenario environmental cues, such as exposure to high temperature, could induce transient methylation events, resulting in the production of specific isoforms </a:t>
            </a:r>
          </a:p>
        </p:txBody>
      </p:sp>
      <p:sp>
        <p:nvSpPr>
          <p:cNvPr id="4" name="Slide Number Placeholder 3"/>
          <p:cNvSpPr>
            <a:spLocks noGrp="1"/>
          </p:cNvSpPr>
          <p:nvPr>
            <p:ph type="sldNum" sz="quarter" idx="10"/>
          </p:nvPr>
        </p:nvSpPr>
        <p:spPr/>
        <p:txBody>
          <a:bodyPr/>
          <a:lstStyle/>
          <a:p>
            <a:fld id="{CE02E921-D96E-F345-B6C8-A8F7CD59B5D3}" type="slidenum">
              <a:rPr lang="en-US" smtClean="0"/>
              <a:t>87</a:t>
            </a:fld>
            <a:endParaRPr lang="en-US"/>
          </a:p>
        </p:txBody>
      </p:sp>
    </p:spTree>
    <p:extLst>
      <p:ext uri="{BB962C8B-B14F-4D97-AF65-F5344CB8AC3E}">
        <p14:creationId xmlns:p14="http://schemas.microsoft.com/office/powerpoint/2010/main" val="102908999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chemeClr val="tx1">
                    <a:lumMod val="85000"/>
                    <a:lumOff val="15000"/>
                  </a:schemeClr>
                </a:solidFill>
              </a:rPr>
              <a:t>and ultimately specific phenotypes that are more optimally suited to high </a:t>
            </a:r>
            <a:r>
              <a:rPr lang="en-US" baseline="0" dirty="0" err="1" smtClean="0">
                <a:solidFill>
                  <a:schemeClr val="tx1">
                    <a:lumMod val="85000"/>
                    <a:lumOff val="15000"/>
                  </a:schemeClr>
                </a:solidFill>
              </a:rPr>
              <a:t>termperature</a:t>
            </a:r>
            <a:endParaRPr lang="en-US" baseline="0" dirty="0" smtClean="0">
              <a:solidFill>
                <a:schemeClr val="tx1">
                  <a:lumMod val="85000"/>
                  <a:lumOff val="15000"/>
                </a:schemeClr>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chemeClr val="tx1">
                  <a:lumMod val="85000"/>
                  <a:lumOff val="15000"/>
                </a:schemeClr>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chemeClr val="tx1">
                  <a:lumMod val="85000"/>
                  <a:lumOff val="15000"/>
                </a:schemeClr>
              </a:solidFill>
            </a:endParaRPr>
          </a:p>
          <a:p>
            <a:r>
              <a:rPr lang="en-US" baseline="0" dirty="0" smtClean="0">
                <a:solidFill>
                  <a:schemeClr val="tx1">
                    <a:lumMod val="85000"/>
                    <a:lumOff val="15000"/>
                  </a:schemeClr>
                </a:solidFill>
              </a:rPr>
              <a:t>In support of this, a number of studies performed in plants show that specific genes show methylation changes in response to different types of stress</a:t>
            </a:r>
          </a:p>
        </p:txBody>
      </p:sp>
      <p:sp>
        <p:nvSpPr>
          <p:cNvPr id="4" name="Slide Number Placeholder 3"/>
          <p:cNvSpPr>
            <a:spLocks noGrp="1"/>
          </p:cNvSpPr>
          <p:nvPr>
            <p:ph type="sldNum" sz="quarter" idx="10"/>
          </p:nvPr>
        </p:nvSpPr>
        <p:spPr/>
        <p:txBody>
          <a:bodyPr/>
          <a:lstStyle/>
          <a:p>
            <a:fld id="{CE02E921-D96E-F345-B6C8-A8F7CD59B5D3}" type="slidenum">
              <a:rPr lang="en-US" smtClean="0"/>
              <a:t>88</a:t>
            </a:fld>
            <a:endParaRPr lang="en-US"/>
          </a:p>
        </p:txBody>
      </p:sp>
    </p:spTree>
    <p:extLst>
      <p:ext uri="{BB962C8B-B14F-4D97-AF65-F5344CB8AC3E}">
        <p14:creationId xmlns:p14="http://schemas.microsoft.com/office/powerpoint/2010/main" val="102908999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smtClean="0">
                <a:solidFill>
                  <a:schemeClr val="tx1">
                    <a:lumMod val="85000"/>
                    <a:lumOff val="15000"/>
                  </a:schemeClr>
                </a:solidFill>
              </a:rPr>
              <a:t>In both of these scenarios, whether the transcriptional response is random or targeted, the methylation patterns are increasing the robustness of a population by contributing to phenotypic plasticity</a:t>
            </a:r>
            <a:endParaRPr lang="en-US" dirty="0" smtClean="0">
              <a:solidFill>
                <a:schemeClr val="tx1">
                  <a:lumMod val="85000"/>
                  <a:lumOff val="15000"/>
                </a:schemeClr>
              </a:solidFill>
            </a:endParaRPr>
          </a:p>
        </p:txBody>
      </p:sp>
      <p:sp>
        <p:nvSpPr>
          <p:cNvPr id="4" name="Slide Number Placeholder 3"/>
          <p:cNvSpPr>
            <a:spLocks noGrp="1"/>
          </p:cNvSpPr>
          <p:nvPr>
            <p:ph type="sldNum" sz="quarter" idx="10"/>
          </p:nvPr>
        </p:nvSpPr>
        <p:spPr/>
        <p:txBody>
          <a:bodyPr/>
          <a:lstStyle/>
          <a:p>
            <a:fld id="{CE02E921-D96E-F345-B6C8-A8F7CD59B5D3}" type="slidenum">
              <a:rPr lang="en-US" smtClean="0"/>
              <a:t>89</a:t>
            </a:fld>
            <a:endParaRPr lang="en-US"/>
          </a:p>
        </p:txBody>
      </p:sp>
    </p:spTree>
    <p:extLst>
      <p:ext uri="{BB962C8B-B14F-4D97-AF65-F5344CB8AC3E}">
        <p14:creationId xmlns:p14="http://schemas.microsoft.com/office/powerpoint/2010/main" val="1029089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 and,</a:t>
            </a:r>
            <a:r>
              <a:rPr lang="en-US" baseline="0" dirty="0" smtClean="0"/>
              <a:t> unlike DNA, these epigenetic marks</a:t>
            </a:r>
            <a:r>
              <a:rPr lang="en-US" dirty="0" smtClean="0"/>
              <a:t> can be directly</a:t>
            </a:r>
            <a:r>
              <a:rPr lang="en-US" baseline="0" dirty="0" smtClean="0"/>
              <a:t> impacted by the environment – and in some cases these environmentally changes can be heritable over multiple generations, even after the environment stimulus has been removed</a:t>
            </a:r>
          </a:p>
          <a:p>
            <a:endParaRPr lang="en-US" baseline="0" dirty="0" smtClean="0"/>
          </a:p>
          <a:p>
            <a:r>
              <a:rPr lang="en-US" baseline="0" dirty="0" smtClean="0"/>
              <a:t>So by understanding </a:t>
            </a:r>
            <a:r>
              <a:rPr lang="en-US" baseline="0" dirty="0" err="1" smtClean="0"/>
              <a:t>epigenome</a:t>
            </a:r>
            <a:r>
              <a:rPr lang="en-US" baseline="0" dirty="0" smtClean="0"/>
              <a:t> we will have a more </a:t>
            </a:r>
            <a:r>
              <a:rPr lang="en-US" baseline="0" dirty="0" err="1" smtClean="0"/>
              <a:t>holisic</a:t>
            </a:r>
            <a:r>
              <a:rPr lang="en-US" baseline="0" dirty="0" smtClean="0"/>
              <a:t> understanding of how the oyster interacts with and responds to it’s environment.</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BA5B0494-3FE8-824E-A010-1F812F9880C9}" type="slidenum">
              <a:rPr lang="en-US" smtClean="0"/>
              <a:pPr>
                <a:defRPr/>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aseline="0" dirty="0" smtClean="0">
                <a:ea typeface="ＭＳ Ｐゴシック" pitchFamily="32" charset="-128"/>
                <a:cs typeface="ＭＳ Ｐゴシック" pitchFamily="32" charset="-128"/>
              </a:rPr>
              <a:t>If we go back now to our model– it is also possible that the DNA methylation may also be functioning to enhance genetic variation</a:t>
            </a:r>
          </a:p>
        </p:txBody>
      </p:sp>
      <p:sp>
        <p:nvSpPr>
          <p:cNvPr id="45060" name="Slide Number Placeholder 3"/>
          <p:cNvSpPr>
            <a:spLocks noGrp="1"/>
          </p:cNvSpPr>
          <p:nvPr>
            <p:ph type="sldNum" sz="quarter" idx="5"/>
          </p:nvPr>
        </p:nvSpPr>
        <p:spPr bwMode="auto">
          <a:noFill/>
          <a:ln>
            <a:miter lim="800000"/>
            <a:headEnd/>
            <a:tailEnd/>
          </a:ln>
        </p:spPr>
        <p:txBody>
          <a:bodyPr/>
          <a:lstStyle/>
          <a:p>
            <a:fld id="{C54072F1-4948-724C-A85C-E09B77860C88}" type="slidenum">
              <a:rPr lang="en-US" smtClean="0">
                <a:latin typeface="Calibri" pitchFamily="32" charset="0"/>
                <a:ea typeface="ＭＳ Ｐゴシック" pitchFamily="32" charset="-128"/>
                <a:cs typeface="ＭＳ Ｐゴシック" pitchFamily="32" charset="-128"/>
              </a:rPr>
              <a:pPr/>
              <a:t>90</a:t>
            </a:fld>
            <a:endParaRPr lang="en-US" smtClean="0">
              <a:latin typeface="Calibri" pitchFamily="32" charset="0"/>
              <a:ea typeface="ＭＳ Ｐゴシック" pitchFamily="32" charset="-128"/>
              <a:cs typeface="ＭＳ Ｐゴシック" pitchFamily="32" charset="-128"/>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aseline="0" dirty="0" smtClean="0">
                <a:ea typeface="ＭＳ Ｐゴシック" pitchFamily="32" charset="-128"/>
                <a:cs typeface="ＭＳ Ｐゴシック" pitchFamily="32" charset="-128"/>
              </a:rPr>
              <a:t>And we see this in the lack of repressive methylation of transposable elements.  </a:t>
            </a:r>
          </a:p>
          <a:p>
            <a:endParaRPr lang="en-US" baseline="0" dirty="0" smtClean="0">
              <a:ea typeface="ＭＳ Ｐゴシック" pitchFamily="32" charset="-128"/>
              <a:cs typeface="ＭＳ Ｐゴシック" pitchFamily="32" charset="-128"/>
            </a:endParaRPr>
          </a:p>
          <a:p>
            <a:r>
              <a:rPr lang="en-US" baseline="0" dirty="0" smtClean="0">
                <a:ea typeface="ＭＳ Ｐゴシック" pitchFamily="32" charset="-128"/>
                <a:cs typeface="ＭＳ Ｐゴシック" pitchFamily="32" charset="-128"/>
              </a:rPr>
              <a:t>TE mobility can cause rearrangements in the genome create new genetic variation</a:t>
            </a:r>
          </a:p>
        </p:txBody>
      </p:sp>
      <p:sp>
        <p:nvSpPr>
          <p:cNvPr id="45060" name="Slide Number Placeholder 3"/>
          <p:cNvSpPr>
            <a:spLocks noGrp="1"/>
          </p:cNvSpPr>
          <p:nvPr>
            <p:ph type="sldNum" sz="quarter" idx="5"/>
          </p:nvPr>
        </p:nvSpPr>
        <p:spPr bwMode="auto">
          <a:noFill/>
          <a:ln>
            <a:miter lim="800000"/>
            <a:headEnd/>
            <a:tailEnd/>
          </a:ln>
        </p:spPr>
        <p:txBody>
          <a:bodyPr/>
          <a:lstStyle/>
          <a:p>
            <a:fld id="{C54072F1-4948-724C-A85C-E09B77860C88}" type="slidenum">
              <a:rPr lang="en-US" smtClean="0">
                <a:latin typeface="Calibri" pitchFamily="32" charset="0"/>
                <a:ea typeface="ＭＳ Ｐゴシック" pitchFamily="32" charset="-128"/>
                <a:cs typeface="ＭＳ Ｐゴシック" pitchFamily="32" charset="-128"/>
              </a:rPr>
              <a:pPr/>
              <a:t>91</a:t>
            </a:fld>
            <a:endParaRPr lang="en-US" smtClean="0">
              <a:latin typeface="Calibri" pitchFamily="32" charset="0"/>
              <a:ea typeface="ＭＳ Ｐゴシック" pitchFamily="32" charset="-128"/>
              <a:cs typeface="ＭＳ Ｐゴシック" pitchFamily="32" charset="-128"/>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tx1">
                    <a:lumMod val="85000"/>
                    <a:lumOff val="15000"/>
                  </a:schemeClr>
                </a:solidFill>
              </a:rPr>
              <a:t>If we think about what this means</a:t>
            </a:r>
            <a:r>
              <a:rPr lang="en-US" baseline="0" dirty="0" smtClean="0">
                <a:solidFill>
                  <a:schemeClr val="tx1">
                    <a:lumMod val="85000"/>
                    <a:lumOff val="15000"/>
                  </a:schemeClr>
                </a:solidFill>
              </a:rPr>
              <a:t> for oyster populations, it’s possible that even in the case of a severe environmental event like a disease outbreak</a:t>
            </a:r>
            <a:endParaRPr lang="en-US" sz="1200" dirty="0" smtClean="0">
              <a:solidFill>
                <a:schemeClr val="tx1">
                  <a:lumMod val="85000"/>
                  <a:lumOff val="15000"/>
                </a:schemeClr>
              </a:solidFill>
            </a:endParaRPr>
          </a:p>
          <a:p>
            <a:endParaRPr lang="en-US" dirty="0" smtClean="0">
              <a:solidFill>
                <a:schemeClr val="tx1">
                  <a:lumMod val="85000"/>
                  <a:lumOff val="15000"/>
                </a:schemeClr>
              </a:solidFill>
            </a:endParaRPr>
          </a:p>
        </p:txBody>
      </p:sp>
      <p:sp>
        <p:nvSpPr>
          <p:cNvPr id="4" name="Slide Number Placeholder 3"/>
          <p:cNvSpPr>
            <a:spLocks noGrp="1"/>
          </p:cNvSpPr>
          <p:nvPr>
            <p:ph type="sldNum" sz="quarter" idx="10"/>
          </p:nvPr>
        </p:nvSpPr>
        <p:spPr/>
        <p:txBody>
          <a:bodyPr/>
          <a:lstStyle/>
          <a:p>
            <a:fld id="{CE02E921-D96E-F345-B6C8-A8F7CD59B5D3}" type="slidenum">
              <a:rPr lang="en-US" smtClean="0"/>
              <a:t>92</a:t>
            </a:fld>
            <a:endParaRPr lang="en-US"/>
          </a:p>
        </p:txBody>
      </p:sp>
    </p:spTree>
    <p:extLst>
      <p:ext uri="{BB962C8B-B14F-4D97-AF65-F5344CB8AC3E}">
        <p14:creationId xmlns:p14="http://schemas.microsoft.com/office/powerpoint/2010/main" val="102908999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tx1">
                    <a:lumMod val="85000"/>
                    <a:lumOff val="15000"/>
                  </a:schemeClr>
                </a:solidFill>
              </a:rPr>
              <a:t>Which can exert strong selection pressure for a specific phenotype</a:t>
            </a:r>
          </a:p>
          <a:p>
            <a:endParaRPr lang="en-US" dirty="0" smtClean="0">
              <a:solidFill>
                <a:schemeClr val="tx1">
                  <a:lumMod val="85000"/>
                  <a:lumOff val="15000"/>
                </a:schemeClr>
              </a:solidFill>
            </a:endParaRPr>
          </a:p>
          <a:p>
            <a:r>
              <a:rPr lang="en-US" dirty="0" smtClean="0">
                <a:solidFill>
                  <a:schemeClr val="tx1">
                    <a:lumMod val="85000"/>
                    <a:lumOff val="15000"/>
                  </a:schemeClr>
                </a:solidFill>
              </a:rPr>
              <a:t>Populations</a:t>
            </a:r>
            <a:r>
              <a:rPr lang="en-US" baseline="0" dirty="0" smtClean="0">
                <a:solidFill>
                  <a:schemeClr val="tx1">
                    <a:lumMod val="85000"/>
                    <a:lumOff val="15000"/>
                  </a:schemeClr>
                </a:solidFill>
              </a:rPr>
              <a:t> may still have the ability to generate new genetic variation</a:t>
            </a:r>
            <a:endParaRPr lang="en-US" dirty="0" smtClean="0">
              <a:solidFill>
                <a:schemeClr val="tx1">
                  <a:lumMod val="85000"/>
                  <a:lumOff val="15000"/>
                </a:schemeClr>
              </a:solidFill>
            </a:endParaRPr>
          </a:p>
        </p:txBody>
      </p:sp>
      <p:sp>
        <p:nvSpPr>
          <p:cNvPr id="4" name="Slide Number Placeholder 3"/>
          <p:cNvSpPr>
            <a:spLocks noGrp="1"/>
          </p:cNvSpPr>
          <p:nvPr>
            <p:ph type="sldNum" sz="quarter" idx="10"/>
          </p:nvPr>
        </p:nvSpPr>
        <p:spPr/>
        <p:txBody>
          <a:bodyPr/>
          <a:lstStyle/>
          <a:p>
            <a:fld id="{CE02E921-D96E-F345-B6C8-A8F7CD59B5D3}" type="slidenum">
              <a:rPr lang="en-US" smtClean="0"/>
              <a:t>93</a:t>
            </a:fld>
            <a:endParaRPr lang="en-US"/>
          </a:p>
        </p:txBody>
      </p:sp>
    </p:spTree>
    <p:extLst>
      <p:ext uri="{BB962C8B-B14F-4D97-AF65-F5344CB8AC3E}">
        <p14:creationId xmlns:p14="http://schemas.microsoft.com/office/powerpoint/2010/main" val="102908999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chemeClr val="tx1">
                    <a:lumMod val="85000"/>
                    <a:lumOff val="15000"/>
                  </a:schemeClr>
                </a:solidFill>
              </a:rPr>
              <a:t>Through the activity of transposable elements in the genome</a:t>
            </a:r>
            <a:endParaRPr lang="en-US" dirty="0" smtClean="0">
              <a:solidFill>
                <a:schemeClr val="tx1">
                  <a:lumMod val="85000"/>
                  <a:lumOff val="15000"/>
                </a:schemeClr>
              </a:solidFill>
            </a:endParaRPr>
          </a:p>
        </p:txBody>
      </p:sp>
      <p:sp>
        <p:nvSpPr>
          <p:cNvPr id="4" name="Slide Number Placeholder 3"/>
          <p:cNvSpPr>
            <a:spLocks noGrp="1"/>
          </p:cNvSpPr>
          <p:nvPr>
            <p:ph type="sldNum" sz="quarter" idx="10"/>
          </p:nvPr>
        </p:nvSpPr>
        <p:spPr/>
        <p:txBody>
          <a:bodyPr/>
          <a:lstStyle/>
          <a:p>
            <a:fld id="{CE02E921-D96E-F345-B6C8-A8F7CD59B5D3}" type="slidenum">
              <a:rPr lang="en-US" smtClean="0"/>
              <a:t>94</a:t>
            </a:fld>
            <a:endParaRPr lang="en-US"/>
          </a:p>
        </p:txBody>
      </p:sp>
    </p:spTree>
    <p:extLst>
      <p:ext uri="{BB962C8B-B14F-4D97-AF65-F5344CB8AC3E}">
        <p14:creationId xmlns:p14="http://schemas.microsoft.com/office/powerpoint/2010/main" val="102908999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rgbClr val="262626"/>
                </a:solidFill>
              </a:rPr>
              <a:t>In terms of verifying the proposed model,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262626"/>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rgbClr val="262626"/>
                </a:solidFill>
              </a:rPr>
              <a:t>it will be important to test the methylation dynamics in  patterns in response to various environments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262626"/>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rgbClr val="262626"/>
                </a:solidFill>
              </a:rPr>
              <a:t>It will also be important to… </a:t>
            </a:r>
            <a:r>
              <a:rPr lang="en-US" baseline="0" dirty="0" smtClean="0">
                <a:solidFill>
                  <a:schemeClr val="tx1">
                    <a:lumMod val="85000"/>
                    <a:lumOff val="15000"/>
                  </a:schemeClr>
                </a:solidFill>
              </a:rPr>
              <a:t>If methylation patterns are heritable it would have significant </a:t>
            </a:r>
            <a:r>
              <a:rPr lang="en-US" baseline="0" dirty="0" err="1" smtClean="0">
                <a:solidFill>
                  <a:schemeClr val="tx1">
                    <a:lumMod val="85000"/>
                    <a:lumOff val="15000"/>
                  </a:schemeClr>
                </a:solidFill>
              </a:rPr>
              <a:t>implicaitons</a:t>
            </a:r>
            <a:r>
              <a:rPr lang="en-US" baseline="0" dirty="0" smtClean="0">
                <a:solidFill>
                  <a:schemeClr val="tx1">
                    <a:lumMod val="85000"/>
                    <a:lumOff val="15000"/>
                  </a:schemeClr>
                </a:solidFill>
              </a:rPr>
              <a:t>. On one hand, this has the potential to be adaptive if offspring are likely to encounter the same environments as their parents, however, it could also </a:t>
            </a:r>
            <a:r>
              <a:rPr lang="en-US" baseline="0" dirty="0" err="1" smtClean="0">
                <a:solidFill>
                  <a:schemeClr val="tx1">
                    <a:lumMod val="85000"/>
                    <a:lumOff val="15000"/>
                  </a:schemeClr>
                </a:solidFill>
              </a:rPr>
              <a:t>bedetrimental</a:t>
            </a:r>
            <a:r>
              <a:rPr lang="en-US" baseline="0" dirty="0" smtClean="0">
                <a:solidFill>
                  <a:schemeClr val="tx1">
                    <a:lumMod val="85000"/>
                    <a:lumOff val="15000"/>
                  </a:schemeClr>
                </a:solidFill>
              </a:rPr>
              <a:t> because even short term exposures to toxins may have long term effects on populations</a:t>
            </a:r>
            <a:endParaRPr lang="en-US" baseline="0" dirty="0" smtClean="0">
              <a:solidFill>
                <a:srgbClr val="262626"/>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262626"/>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rgbClr val="262626"/>
                </a:solidFill>
              </a:rPr>
              <a:t>Finally, one thing I am particularly interested in after doing this research is further exploring the role of </a:t>
            </a:r>
            <a:r>
              <a:rPr lang="en-US" baseline="0" dirty="0" err="1" smtClean="0">
                <a:solidFill>
                  <a:srgbClr val="262626"/>
                </a:solidFill>
              </a:rPr>
              <a:t>Tes</a:t>
            </a:r>
            <a:r>
              <a:rPr lang="en-US" baseline="0" dirty="0" smtClean="0">
                <a:solidFill>
                  <a:srgbClr val="262626"/>
                </a:solidFill>
              </a:rPr>
              <a:t> in shaping genetic variation in oysters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262626"/>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262626"/>
              </a:solidFill>
            </a:endParaRPr>
          </a:p>
          <a:p>
            <a:endParaRPr lang="en-US" dirty="0" smtClean="0"/>
          </a:p>
        </p:txBody>
      </p:sp>
      <p:sp>
        <p:nvSpPr>
          <p:cNvPr id="4" name="Slide Number Placeholder 3"/>
          <p:cNvSpPr>
            <a:spLocks noGrp="1"/>
          </p:cNvSpPr>
          <p:nvPr>
            <p:ph type="sldNum" sz="quarter" idx="10"/>
          </p:nvPr>
        </p:nvSpPr>
        <p:spPr/>
        <p:txBody>
          <a:bodyPr/>
          <a:lstStyle/>
          <a:p>
            <a:fld id="{CE02E921-D96E-F345-B6C8-A8F7CD59B5D3}" type="slidenum">
              <a:rPr lang="en-US" smtClean="0"/>
              <a:t>95</a:t>
            </a:fld>
            <a:endParaRPr lang="en-US"/>
          </a:p>
        </p:txBody>
      </p:sp>
    </p:spTree>
    <p:extLst>
      <p:ext uri="{BB962C8B-B14F-4D97-AF65-F5344CB8AC3E}">
        <p14:creationId xmlns:p14="http://schemas.microsoft.com/office/powerpoint/2010/main" val="122816868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262626"/>
                </a:solidFill>
              </a:rPr>
              <a:t>This</a:t>
            </a:r>
            <a:r>
              <a:rPr lang="en-US" baseline="0" dirty="0" smtClean="0">
                <a:solidFill>
                  <a:srgbClr val="262626"/>
                </a:solidFill>
              </a:rPr>
              <a:t> is the first time epigenetics has been examined thoroughly in any </a:t>
            </a:r>
            <a:r>
              <a:rPr lang="en-US" baseline="0" dirty="0" err="1" smtClean="0">
                <a:solidFill>
                  <a:srgbClr val="262626"/>
                </a:solidFill>
              </a:rPr>
              <a:t>molluscan</a:t>
            </a:r>
            <a:r>
              <a:rPr lang="en-US" baseline="0" dirty="0" smtClean="0">
                <a:solidFill>
                  <a:srgbClr val="262626"/>
                </a:solidFill>
              </a:rPr>
              <a:t> species – what this research shows is that DNA methylation is involved in gene regulation in oysters and is very likely to be involved in environmental response..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rgbClr val="262626"/>
                </a:solidFill>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262626"/>
              </a:solidFill>
            </a:endParaRPr>
          </a:p>
        </p:txBody>
      </p:sp>
      <p:sp>
        <p:nvSpPr>
          <p:cNvPr id="4" name="Slide Number Placeholder 3"/>
          <p:cNvSpPr>
            <a:spLocks noGrp="1"/>
          </p:cNvSpPr>
          <p:nvPr>
            <p:ph type="sldNum" sz="quarter" idx="10"/>
          </p:nvPr>
        </p:nvSpPr>
        <p:spPr/>
        <p:txBody>
          <a:bodyPr/>
          <a:lstStyle/>
          <a:p>
            <a:fld id="{CE02E921-D96E-F345-B6C8-A8F7CD59B5D3}" type="slidenum">
              <a:rPr lang="en-US" smtClean="0"/>
              <a:t>96</a:t>
            </a:fld>
            <a:endParaRPr lang="en-US"/>
          </a:p>
        </p:txBody>
      </p:sp>
    </p:spTree>
    <p:extLst>
      <p:ext uri="{BB962C8B-B14F-4D97-AF65-F5344CB8AC3E}">
        <p14:creationId xmlns:p14="http://schemas.microsoft.com/office/powerpoint/2010/main" val="122816868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rgbClr val="262626"/>
                </a:solidFill>
              </a:rPr>
              <a:t>As a results this research </a:t>
            </a:r>
            <a:r>
              <a:rPr lang="en-US" dirty="0" smtClean="0">
                <a:solidFill>
                  <a:srgbClr val="262626"/>
                </a:solidFill>
              </a:rPr>
              <a:t>has significant implications</a:t>
            </a:r>
            <a:r>
              <a:rPr lang="en-US" baseline="0" dirty="0" smtClean="0">
                <a:solidFill>
                  <a:srgbClr val="262626"/>
                </a:solidFill>
              </a:rPr>
              <a:t> for the way we study aquaculture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262626"/>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rgbClr val="262626"/>
                </a:solidFill>
              </a:rPr>
              <a:t>Phenotypic plasticity is generally not desired in aquaculture settings.  If we genetically select an oyster line because it has good disease resistance or high growth we want it to be disease resistant and grow well in all locations we put it in. If the oyster DNA methylation system is predisposed toward plasticity and variation in different environments it could mean that universal oyster lines will be quite challenging to produce.</a:t>
            </a:r>
          </a:p>
        </p:txBody>
      </p:sp>
      <p:sp>
        <p:nvSpPr>
          <p:cNvPr id="4" name="Slide Number Placeholder 3"/>
          <p:cNvSpPr>
            <a:spLocks noGrp="1"/>
          </p:cNvSpPr>
          <p:nvPr>
            <p:ph type="sldNum" sz="quarter" idx="10"/>
          </p:nvPr>
        </p:nvSpPr>
        <p:spPr/>
        <p:txBody>
          <a:bodyPr/>
          <a:lstStyle/>
          <a:p>
            <a:fld id="{CE02E921-D96E-F345-B6C8-A8F7CD59B5D3}" type="slidenum">
              <a:rPr lang="en-US" smtClean="0"/>
              <a:t>97</a:t>
            </a:fld>
            <a:endParaRPr lang="en-US"/>
          </a:p>
        </p:txBody>
      </p:sp>
    </p:spTree>
    <p:extLst>
      <p:ext uri="{BB962C8B-B14F-4D97-AF65-F5344CB8AC3E}">
        <p14:creationId xmlns:p14="http://schemas.microsoft.com/office/powerpoint/2010/main" val="122816868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rgbClr val="262626"/>
                </a:solidFill>
              </a:rPr>
              <a:t>And finally, This research..</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262626"/>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rgbClr val="262626"/>
                </a:solidFill>
              </a:rPr>
              <a:t>One important area of research right now is in trying to understand how organisms like</a:t>
            </a:r>
            <a:r>
              <a:rPr lang="en-US" dirty="0" smtClean="0">
                <a:solidFill>
                  <a:srgbClr val="262626"/>
                </a:solidFill>
              </a:rPr>
              <a:t> oysters will respond to climate change and acidification –if this model holds</a:t>
            </a:r>
            <a:r>
              <a:rPr lang="en-US" baseline="0" dirty="0" smtClean="0">
                <a:solidFill>
                  <a:srgbClr val="262626"/>
                </a:solidFill>
              </a:rPr>
              <a:t> true it may </a:t>
            </a:r>
            <a:r>
              <a:rPr lang="en-US" dirty="0" smtClean="0">
                <a:solidFill>
                  <a:srgbClr val="262626"/>
                </a:solidFill>
              </a:rPr>
              <a:t> indicate that </a:t>
            </a:r>
            <a:r>
              <a:rPr lang="en-US" baseline="0" dirty="0" smtClean="0">
                <a:solidFill>
                  <a:srgbClr val="262626"/>
                </a:solidFill>
              </a:rPr>
              <a:t>oysters </a:t>
            </a:r>
            <a:r>
              <a:rPr lang="en-US" dirty="0" smtClean="0">
                <a:solidFill>
                  <a:srgbClr val="262626"/>
                </a:solidFill>
              </a:rPr>
              <a:t>are epigenetically equipped, in terms of transcriptional</a:t>
            </a:r>
            <a:r>
              <a:rPr lang="en-US" baseline="0" dirty="0" smtClean="0">
                <a:solidFill>
                  <a:srgbClr val="262626"/>
                </a:solidFill>
              </a:rPr>
              <a:t> and genomic plasticity, </a:t>
            </a:r>
            <a:r>
              <a:rPr lang="en-US" dirty="0" smtClean="0">
                <a:solidFill>
                  <a:srgbClr val="262626"/>
                </a:solidFill>
              </a:rPr>
              <a:t> to handle more environmental change than what we may think based on genetics alone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262626"/>
              </a:solidFill>
            </a:endParaRPr>
          </a:p>
        </p:txBody>
      </p:sp>
      <p:sp>
        <p:nvSpPr>
          <p:cNvPr id="4" name="Slide Number Placeholder 3"/>
          <p:cNvSpPr>
            <a:spLocks noGrp="1"/>
          </p:cNvSpPr>
          <p:nvPr>
            <p:ph type="sldNum" sz="quarter" idx="10"/>
          </p:nvPr>
        </p:nvSpPr>
        <p:spPr/>
        <p:txBody>
          <a:bodyPr/>
          <a:lstStyle/>
          <a:p>
            <a:fld id="{CE02E921-D96E-F345-B6C8-A8F7CD59B5D3}" type="slidenum">
              <a:rPr lang="en-US" smtClean="0"/>
              <a:t>98</a:t>
            </a:fld>
            <a:endParaRPr lang="en-US"/>
          </a:p>
        </p:txBody>
      </p:sp>
    </p:spTree>
    <p:extLst>
      <p:ext uri="{BB962C8B-B14F-4D97-AF65-F5344CB8AC3E}">
        <p14:creationId xmlns:p14="http://schemas.microsoft.com/office/powerpoint/2010/main" val="122816868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would like to than</a:t>
            </a:r>
            <a:r>
              <a:rPr lang="en-US" baseline="0" dirty="0" smtClean="0"/>
              <a:t>k all the members of the Roberts lab</a:t>
            </a:r>
          </a:p>
          <a:p>
            <a:r>
              <a:rPr lang="en-US" baseline="0" dirty="0" smtClean="0"/>
              <a:t>Who have contributed to this research through field and lab support</a:t>
            </a:r>
            <a:r>
              <a:rPr lang="en-US" baseline="0" dirty="0"/>
              <a:t> </a:t>
            </a:r>
            <a:r>
              <a:rPr lang="en-US" baseline="0" dirty="0" smtClean="0"/>
              <a:t>and providing great feedback on manuscripts and talks</a:t>
            </a:r>
          </a:p>
          <a:p>
            <a:endParaRPr lang="en-US" baseline="0" dirty="0" smtClean="0"/>
          </a:p>
          <a:p>
            <a:r>
              <a:rPr lang="en-US" baseline="0" dirty="0" smtClean="0"/>
              <a:t>I would like to thank </a:t>
            </a:r>
            <a:r>
              <a:rPr lang="en-US" baseline="0" dirty="0" err="1" smtClean="0"/>
              <a:t>Joth</a:t>
            </a:r>
            <a:r>
              <a:rPr lang="en-US" baseline="0" dirty="0" smtClean="0"/>
              <a:t> Davis and Taylor Shellfish for providing me with all of the oysters used in these studies</a:t>
            </a:r>
          </a:p>
          <a:p>
            <a:endParaRPr lang="en-US" baseline="0" dirty="0" smtClean="0"/>
          </a:p>
          <a:p>
            <a:r>
              <a:rPr lang="en-US" baseline="0" dirty="0" smtClean="0"/>
              <a:t>Dan </a:t>
            </a:r>
            <a:r>
              <a:rPr lang="en-US" baseline="0" dirty="0" err="1" smtClean="0"/>
              <a:t>Halpersin</a:t>
            </a:r>
            <a:r>
              <a:rPr lang="en-US" baseline="0" dirty="0" smtClean="0"/>
              <a:t> and Bill how from </a:t>
            </a:r>
            <a:r>
              <a:rPr lang="en-US" baseline="0" dirty="0" err="1" smtClean="0"/>
              <a:t>escience</a:t>
            </a:r>
            <a:r>
              <a:rPr lang="en-US" baseline="0" dirty="0" smtClean="0"/>
              <a:t> for help with data management of the </a:t>
            </a:r>
            <a:r>
              <a:rPr lang="en-US" baseline="0" dirty="0" err="1" smtClean="0"/>
              <a:t>ht</a:t>
            </a:r>
            <a:r>
              <a:rPr lang="en-US" baseline="0" dirty="0" smtClean="0"/>
              <a:t> data Dustin Lennon for his help with the statistical analysis of the in </a:t>
            </a:r>
            <a:r>
              <a:rPr lang="en-US" baseline="0" dirty="0" err="1" smtClean="0"/>
              <a:t>silico</a:t>
            </a:r>
            <a:r>
              <a:rPr lang="en-US" baseline="0" dirty="0" smtClean="0"/>
              <a:t> data</a:t>
            </a:r>
          </a:p>
          <a:p>
            <a:endParaRPr lang="en-US" baseline="0" dirty="0" smtClean="0"/>
          </a:p>
          <a:p>
            <a:r>
              <a:rPr lang="en-US" baseline="0" dirty="0" smtClean="0"/>
              <a:t>I would like to </a:t>
            </a:r>
            <a:r>
              <a:rPr lang="en-US" baseline="0" dirty="0" err="1" smtClean="0"/>
              <a:t>espicially</a:t>
            </a:r>
            <a:r>
              <a:rPr lang="en-US" baseline="0" dirty="0" smtClean="0"/>
              <a:t> thank the members of my committee, my advisor, …</a:t>
            </a:r>
          </a:p>
        </p:txBody>
      </p:sp>
      <p:sp>
        <p:nvSpPr>
          <p:cNvPr id="4" name="Slide Number Placeholder 3"/>
          <p:cNvSpPr>
            <a:spLocks noGrp="1"/>
          </p:cNvSpPr>
          <p:nvPr>
            <p:ph type="sldNum" sz="quarter" idx="10"/>
          </p:nvPr>
        </p:nvSpPr>
        <p:spPr/>
        <p:txBody>
          <a:bodyPr/>
          <a:lstStyle/>
          <a:p>
            <a:pPr>
              <a:defRPr/>
            </a:pPr>
            <a:fld id="{BA5B0494-3FE8-824E-A010-1F812F9880C9}" type="slidenum">
              <a:rPr lang="en-US" smtClean="0"/>
              <a:pPr>
                <a:defRPr/>
              </a:pPr>
              <a:t>99</a:t>
            </a:fld>
            <a:endParaRPr lang="en-US"/>
          </a:p>
        </p:txBody>
      </p:sp>
    </p:spTree>
    <p:extLst>
      <p:ext uri="{BB962C8B-B14F-4D97-AF65-F5344CB8AC3E}">
        <p14:creationId xmlns:p14="http://schemas.microsoft.com/office/powerpoint/2010/main" val="2565842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71D72199-F42F-F94E-9AF5-581D1B4CB973}" type="datetimeFigureOut">
              <a:rPr lang="en-US" smtClean="0"/>
              <a:t>6/4/14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959140-5A6D-3842-8B32-723550AF48E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D72199-F42F-F94E-9AF5-581D1B4CB973}" type="datetimeFigureOut">
              <a:rPr lang="en-US" smtClean="0"/>
              <a:t>6/4/14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959140-5A6D-3842-8B32-723550AF48E1}" type="slidenum">
              <a:rPr lang="en-US" smtClean="0"/>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1D72199-F42F-F94E-9AF5-581D1B4CB973}" type="datetimeFigureOut">
              <a:rPr lang="en-US" smtClean="0"/>
              <a:t>6/4/14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959140-5A6D-3842-8B32-723550AF48E1}"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1D72199-F42F-F94E-9AF5-581D1B4CB973}" type="datetimeFigureOut">
              <a:rPr lang="en-US" smtClean="0"/>
              <a:t>6/4/14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959140-5A6D-3842-8B32-723550AF48E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1D72199-F42F-F94E-9AF5-581D1B4CB973}" type="datetimeFigureOut">
              <a:rPr lang="en-US" smtClean="0"/>
              <a:t>6/4/14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959140-5A6D-3842-8B32-723550AF48E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71D72199-F42F-F94E-9AF5-581D1B4CB973}" type="datetimeFigureOut">
              <a:rPr lang="en-US" smtClean="0"/>
              <a:t>6/4/14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959140-5A6D-3842-8B32-723550AF48E1}" type="slidenum">
              <a:rPr lang="en-US" smtClean="0"/>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D72199-F42F-F94E-9AF5-581D1B4CB973}" type="datetimeFigureOut">
              <a:rPr lang="en-US" smtClean="0"/>
              <a:t>6/4/14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959140-5A6D-3842-8B32-723550AF48E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71D72199-F42F-F94E-9AF5-581D1B4CB973}" type="datetimeFigureOut">
              <a:rPr lang="en-US" smtClean="0"/>
              <a:t>6/4/14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959140-5A6D-3842-8B32-723550AF48E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71D72199-F42F-F94E-9AF5-581D1B4CB973}" type="datetimeFigureOut">
              <a:rPr lang="en-US" smtClean="0"/>
              <a:t>6/4/14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959140-5A6D-3842-8B32-723550AF48E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71D72199-F42F-F94E-9AF5-581D1B4CB973}" type="datetimeFigureOut">
              <a:rPr lang="en-US" smtClean="0"/>
              <a:t>6/4/14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959140-5A6D-3842-8B32-723550AF48E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D72199-F42F-F94E-9AF5-581D1B4CB973}" type="datetimeFigureOut">
              <a:rPr lang="en-US" smtClean="0"/>
              <a:t>6/4/14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959140-5A6D-3842-8B32-723550AF48E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D72199-F42F-F94E-9AF5-581D1B4CB973}" type="datetimeFigureOut">
              <a:rPr lang="en-US" smtClean="0"/>
              <a:t>6/4/14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959140-5A6D-3842-8B32-723550AF48E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71D72199-F42F-F94E-9AF5-581D1B4CB973}" type="datetimeFigureOut">
              <a:rPr lang="en-US" smtClean="0"/>
              <a:t>6/4/14</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06959140-5A6D-3842-8B32-723550AF48E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14.jpeg"/></Relationships>
</file>

<file path=ppt/slides/_rels/slide100.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8.JPG"/><Relationship Id="rId5" Type="http://schemas.openxmlformats.org/officeDocument/2006/relationships/image" Target="../media/image39.jpeg"/><Relationship Id="rId6" Type="http://schemas.microsoft.com/office/2007/relationships/hdphoto" Target="../media/hdphoto1.wdp"/><Relationship Id="rId7" Type="http://schemas.openxmlformats.org/officeDocument/2006/relationships/image" Target="../media/image40.JPG"/><Relationship Id="rId8" Type="http://schemas.openxmlformats.org/officeDocument/2006/relationships/image" Target="../media/image41.jpg"/><Relationship Id="rId9" Type="http://schemas.openxmlformats.org/officeDocument/2006/relationships/image" Target="../media/image42.png"/><Relationship Id="rId10" Type="http://schemas.openxmlformats.org/officeDocument/2006/relationships/image" Target="../media/image43.jpg"/><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45.JPG"/><Relationship Id="rId5" Type="http://schemas.openxmlformats.org/officeDocument/2006/relationships/image" Target="../media/image46.png"/><Relationship Id="rId6" Type="http://schemas.openxmlformats.org/officeDocument/2006/relationships/image" Target="../media/image47.JPG"/><Relationship Id="rId7" Type="http://schemas.openxmlformats.org/officeDocument/2006/relationships/image" Target="../media/image48.JPG"/><Relationship Id="rId8" Type="http://schemas.openxmlformats.org/officeDocument/2006/relationships/image" Target="../media/image49.png"/><Relationship Id="rId9" Type="http://schemas.openxmlformats.org/officeDocument/2006/relationships/image" Target="../media/image50.JPG"/><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image" Target="../media/image5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1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jpg"/><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jpg"/><Relationship Id="rId8" Type="http://schemas.openxmlformats.org/officeDocument/2006/relationships/image" Target="../media/image20.png"/><Relationship Id="rId1" Type="http://schemas.openxmlformats.org/officeDocument/2006/relationships/slideLayout" Target="../slideLayouts/slideLayout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3.JPG"/><Relationship Id="rId5"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chart" Target="../charts/char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chart" Target="../charts/char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3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30.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30.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30.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chart" Target="../charts/char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3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g"/><Relationship Id="rId5" Type="http://schemas.openxmlformats.org/officeDocument/2006/relationships/image" Target="../media/image9.jpg"/><Relationship Id="rId6" Type="http://schemas.openxmlformats.org/officeDocument/2006/relationships/image" Target="../media/image10.jpg"/><Relationship Id="rId7" Type="http://schemas.openxmlformats.org/officeDocument/2006/relationships/image" Target="../media/image11.jpg"/><Relationship Id="rId8"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3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3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jpg"/><Relationship Id="rId8" Type="http://schemas.openxmlformats.org/officeDocument/2006/relationships/image" Target="../media/image20.png"/><Relationship Id="rId1" Type="http://schemas.openxmlformats.org/officeDocument/2006/relationships/slideLayout" Target="../slideLayouts/slideLayout8.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jpg"/><Relationship Id="rId8" Type="http://schemas.openxmlformats.org/officeDocument/2006/relationships/image" Target="../media/image20.png"/><Relationship Id="rId1" Type="http://schemas.openxmlformats.org/officeDocument/2006/relationships/slideLayout" Target="../slideLayouts/slideLayout8.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jpg"/><Relationship Id="rId8" Type="http://schemas.openxmlformats.org/officeDocument/2006/relationships/image" Target="../media/image20.png"/><Relationship Id="rId1" Type="http://schemas.openxmlformats.org/officeDocument/2006/relationships/slideLayout" Target="../slideLayouts/slideLayout8.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jpg"/><Relationship Id="rId8" Type="http://schemas.openxmlformats.org/officeDocument/2006/relationships/image" Target="../media/image20.png"/><Relationship Id="rId1" Type="http://schemas.openxmlformats.org/officeDocument/2006/relationships/slideLayout" Target="../slideLayouts/slideLayout8.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jpg"/><Relationship Id="rId8" Type="http://schemas.openxmlformats.org/officeDocument/2006/relationships/image" Target="../media/image20.png"/><Relationship Id="rId9" Type="http://schemas.openxmlformats.org/officeDocument/2006/relationships/image" Target="../media/image33.jpg"/><Relationship Id="rId1" Type="http://schemas.openxmlformats.org/officeDocument/2006/relationships/slideLayout" Target="../slideLayouts/slideLayout8.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jpg"/><Relationship Id="rId8" Type="http://schemas.openxmlformats.org/officeDocument/2006/relationships/image" Target="../media/image20.png"/><Relationship Id="rId9" Type="http://schemas.openxmlformats.org/officeDocument/2006/relationships/image" Target="../media/image33.jpg"/><Relationship Id="rId10" Type="http://schemas.openxmlformats.org/officeDocument/2006/relationships/chart" Target="../charts/chart4.xml"/><Relationship Id="rId1" Type="http://schemas.openxmlformats.org/officeDocument/2006/relationships/slideLayout" Target="../slideLayouts/slideLayout8.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3.JPG"/><Relationship Id="rId5"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3.JPG"/><Relationship Id="rId5"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3.JPG"/><Relationship Id="rId5"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3.JPG"/><Relationship Id="rId5"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jpg"/><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1159322"/>
            <a:ext cx="8496300" cy="1820862"/>
          </a:xfrm>
          <a:prstGeom prst="rect">
            <a:avLst/>
          </a:prstGeom>
        </p:spPr>
        <p:txBody>
          <a:bodyPr anchor="ctr">
            <a:noAutofit/>
          </a:bodyPr>
          <a:lstStyle>
            <a:lvl1pPr algn="ctr" rtl="0" eaLnBrk="0" fontAlgn="base" hangingPunct="0">
              <a:spcBef>
                <a:spcPct val="0"/>
              </a:spcBef>
              <a:spcAft>
                <a:spcPct val="0"/>
              </a:spcAft>
              <a:defRPr sz="4600" kern="1200">
                <a:solidFill>
                  <a:schemeClr val="accent1"/>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600">
                <a:solidFill>
                  <a:schemeClr val="accent1"/>
                </a:solidFill>
                <a:latin typeface="News Gothic MT"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600">
                <a:solidFill>
                  <a:schemeClr val="accent1"/>
                </a:solidFill>
                <a:latin typeface="News Gothic MT"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600">
                <a:solidFill>
                  <a:schemeClr val="accent1"/>
                </a:solidFill>
                <a:latin typeface="News Gothic MT"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600">
                <a:solidFill>
                  <a:schemeClr val="accent1"/>
                </a:solidFill>
                <a:latin typeface="News Gothic MT" pitchFamily="-110" charset="0"/>
                <a:ea typeface="ＭＳ Ｐゴシック" pitchFamily="-110" charset="-128"/>
                <a:cs typeface="ＭＳ Ｐゴシック" pitchFamily="-110" charset="-128"/>
              </a:defRPr>
            </a:lvl5pPr>
            <a:lvl6pPr marL="457200" algn="ctr" rtl="0" fontAlgn="base">
              <a:spcBef>
                <a:spcPct val="0"/>
              </a:spcBef>
              <a:spcAft>
                <a:spcPct val="0"/>
              </a:spcAft>
              <a:defRPr sz="4600">
                <a:solidFill>
                  <a:schemeClr val="accent1"/>
                </a:solidFill>
                <a:latin typeface="News Gothic MT" pitchFamily="-110" charset="0"/>
                <a:ea typeface="ＭＳ Ｐゴシック" pitchFamily="-110" charset="-128"/>
              </a:defRPr>
            </a:lvl6pPr>
            <a:lvl7pPr marL="914400" algn="ctr" rtl="0" fontAlgn="base">
              <a:spcBef>
                <a:spcPct val="0"/>
              </a:spcBef>
              <a:spcAft>
                <a:spcPct val="0"/>
              </a:spcAft>
              <a:defRPr sz="4600">
                <a:solidFill>
                  <a:schemeClr val="accent1"/>
                </a:solidFill>
                <a:latin typeface="News Gothic MT" pitchFamily="-110" charset="0"/>
                <a:ea typeface="ＭＳ Ｐゴシック" pitchFamily="-110" charset="-128"/>
              </a:defRPr>
            </a:lvl7pPr>
            <a:lvl8pPr marL="1371600" algn="ctr" rtl="0" fontAlgn="base">
              <a:spcBef>
                <a:spcPct val="0"/>
              </a:spcBef>
              <a:spcAft>
                <a:spcPct val="0"/>
              </a:spcAft>
              <a:defRPr sz="4600">
                <a:solidFill>
                  <a:schemeClr val="accent1"/>
                </a:solidFill>
                <a:latin typeface="News Gothic MT" pitchFamily="-110" charset="0"/>
                <a:ea typeface="ＭＳ Ｐゴシック" pitchFamily="-110" charset="-128"/>
              </a:defRPr>
            </a:lvl8pPr>
            <a:lvl9pPr marL="1828800" algn="ctr" rtl="0" fontAlgn="base">
              <a:spcBef>
                <a:spcPct val="0"/>
              </a:spcBef>
              <a:spcAft>
                <a:spcPct val="0"/>
              </a:spcAft>
              <a:defRPr sz="4600">
                <a:solidFill>
                  <a:schemeClr val="accent1"/>
                </a:solidFill>
                <a:latin typeface="News Gothic MT" pitchFamily="-110" charset="0"/>
                <a:ea typeface="ＭＳ Ｐゴシック" pitchFamily="-110" charset="-128"/>
              </a:defRPr>
            </a:lvl9pPr>
          </a:lstStyle>
          <a:p>
            <a:pPr>
              <a:lnSpc>
                <a:spcPct val="110000"/>
              </a:lnSpc>
            </a:pPr>
            <a:r>
              <a:rPr lang="en-US" sz="3800" dirty="0" smtClean="0"/>
              <a:t>Epigenetic regulation of environmental response in the Pacific oyster, </a:t>
            </a:r>
            <a:r>
              <a:rPr lang="en-US" sz="3800" i="1" dirty="0" err="1" smtClean="0"/>
              <a:t>Crassostrea</a:t>
            </a:r>
            <a:r>
              <a:rPr lang="en-US" sz="3800" i="1" dirty="0" smtClean="0"/>
              <a:t> </a:t>
            </a:r>
            <a:r>
              <a:rPr lang="en-US" sz="3800" i="1" dirty="0" err="1" smtClean="0"/>
              <a:t>gigas</a:t>
            </a:r>
            <a:endParaRPr lang="en-US" sz="3800" i="1" dirty="0" smtClean="0"/>
          </a:p>
        </p:txBody>
      </p:sp>
      <p:sp>
        <p:nvSpPr>
          <p:cNvPr id="4" name="Subtitle 2"/>
          <p:cNvSpPr txBox="1">
            <a:spLocks/>
          </p:cNvSpPr>
          <p:nvPr/>
        </p:nvSpPr>
        <p:spPr>
          <a:xfrm>
            <a:off x="1284288" y="4249737"/>
            <a:ext cx="6499225" cy="917575"/>
          </a:xfrm>
          <a:prstGeom prst="rect">
            <a:avLst/>
          </a:prstGeom>
        </p:spPr>
        <p:txBody>
          <a:bodyPr anchor="ctr">
            <a:noAutofit/>
          </a:bodyPr>
          <a:lstStyle>
            <a:lvl1pPr marL="349250" indent="-349250" algn="l" rtl="0" eaLnBrk="0" fontAlgn="base" hangingPunct="0">
              <a:spcBef>
                <a:spcPts val="2000"/>
              </a:spcBef>
              <a:spcAft>
                <a:spcPct val="0"/>
              </a:spcAft>
              <a:buClr>
                <a:srgbClr val="6FB7D7"/>
              </a:buClr>
              <a:buSzPct val="110000"/>
              <a:buFont typeface="Wingdings 2" pitchFamily="-112" charset="2"/>
              <a:buChar char=""/>
              <a:defRPr sz="2400" kern="1200">
                <a:solidFill>
                  <a:srgbClr val="595959"/>
                </a:solidFill>
                <a:latin typeface="+mn-lt"/>
                <a:ea typeface="ＭＳ Ｐゴシック" pitchFamily="-110" charset="-128"/>
                <a:cs typeface="ＭＳ Ｐゴシック" pitchFamily="-110" charset="-128"/>
              </a:defRPr>
            </a:lvl1pPr>
            <a:lvl2pPr marL="685800" indent="-336550" algn="l" rtl="0" eaLnBrk="0" fontAlgn="base" hangingPunct="0">
              <a:spcBef>
                <a:spcPts val="600"/>
              </a:spcBef>
              <a:spcAft>
                <a:spcPct val="0"/>
              </a:spcAft>
              <a:buClr>
                <a:srgbClr val="215D77"/>
              </a:buClr>
              <a:buSzPct val="110000"/>
              <a:buFont typeface="Wingdings 2" pitchFamily="-112" charset="2"/>
              <a:buChar char=""/>
              <a:defRPr sz="2200" kern="1200">
                <a:solidFill>
                  <a:srgbClr val="595959"/>
                </a:solidFill>
                <a:latin typeface="+mn-lt"/>
                <a:ea typeface="ＭＳ Ｐゴシック" pitchFamily="-110" charset="-128"/>
                <a:cs typeface="+mn-cs"/>
              </a:defRPr>
            </a:lvl2pPr>
            <a:lvl3pPr marL="968375" indent="-282575" algn="l" rtl="0" eaLnBrk="0" fontAlgn="base" hangingPunct="0">
              <a:spcBef>
                <a:spcPts val="600"/>
              </a:spcBef>
              <a:spcAft>
                <a:spcPct val="0"/>
              </a:spcAft>
              <a:buClr>
                <a:srgbClr val="6FB7D7"/>
              </a:buClr>
              <a:buSzPct val="110000"/>
              <a:buFont typeface="Wingdings 2" pitchFamily="-112" charset="2"/>
              <a:buChar char=""/>
              <a:defRPr sz="2000" kern="1200">
                <a:solidFill>
                  <a:srgbClr val="595959"/>
                </a:solidFill>
                <a:latin typeface="+mn-lt"/>
                <a:ea typeface="ＭＳ Ｐゴシック" pitchFamily="-110" charset="-128"/>
                <a:cs typeface="+mn-cs"/>
              </a:defRPr>
            </a:lvl3pPr>
            <a:lvl4pPr marL="1263650" indent="-295275" algn="l" rtl="0" eaLnBrk="0" fontAlgn="base" hangingPunct="0">
              <a:spcBef>
                <a:spcPts val="600"/>
              </a:spcBef>
              <a:spcAft>
                <a:spcPct val="0"/>
              </a:spcAft>
              <a:buClr>
                <a:srgbClr val="215D77"/>
              </a:buClr>
              <a:buSzPct val="110000"/>
              <a:buFont typeface="Wingdings 2" pitchFamily="-112" charset="2"/>
              <a:buChar char=""/>
              <a:defRPr kern="1200">
                <a:solidFill>
                  <a:srgbClr val="595959"/>
                </a:solidFill>
                <a:latin typeface="+mn-lt"/>
                <a:ea typeface="ＭＳ Ｐゴシック" pitchFamily="-110" charset="-128"/>
                <a:cs typeface="+mn-cs"/>
              </a:defRPr>
            </a:lvl4pPr>
            <a:lvl5pPr marL="1546225" indent="-282575" algn="l" rtl="0" eaLnBrk="0" fontAlgn="base" hangingPunct="0">
              <a:spcBef>
                <a:spcPts val="600"/>
              </a:spcBef>
              <a:spcAft>
                <a:spcPct val="0"/>
              </a:spcAft>
              <a:buClr>
                <a:srgbClr val="6FB7D7"/>
              </a:buClr>
              <a:buSzPct val="110000"/>
              <a:buFont typeface="Wingdings 2" pitchFamily="-112" charset="2"/>
              <a:buChar char=""/>
              <a:defRPr kern="1200">
                <a:solidFill>
                  <a:srgbClr val="595959"/>
                </a:solidFill>
                <a:latin typeface="+mn-lt"/>
                <a:ea typeface="ＭＳ Ｐゴシック" pitchFamily="-110"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50000"/>
              </a:lnSpc>
              <a:buFont typeface="Wingdings 2" pitchFamily="-112" charset="2"/>
              <a:buNone/>
            </a:pPr>
            <a:r>
              <a:rPr lang="en-US" sz="2000" dirty="0" smtClean="0">
                <a:solidFill>
                  <a:schemeClr val="tx1">
                    <a:lumMod val="85000"/>
                    <a:lumOff val="15000"/>
                  </a:schemeClr>
                </a:solidFill>
                <a:ea typeface="ＭＳ Ｐゴシック" pitchFamily="-112" charset="-128"/>
                <a:cs typeface="ＭＳ Ｐゴシック" pitchFamily="-112" charset="-128"/>
              </a:rPr>
              <a:t>Mackenzie Gavery </a:t>
            </a:r>
          </a:p>
          <a:p>
            <a:pPr algn="ctr">
              <a:lnSpc>
                <a:spcPct val="50000"/>
              </a:lnSpc>
              <a:buFont typeface="Wingdings 2" pitchFamily="-112" charset="2"/>
              <a:buNone/>
            </a:pPr>
            <a:r>
              <a:rPr lang="en-US" sz="2000" dirty="0" smtClean="0">
                <a:solidFill>
                  <a:schemeClr val="tx1">
                    <a:lumMod val="85000"/>
                    <a:lumOff val="15000"/>
                  </a:schemeClr>
                </a:solidFill>
                <a:ea typeface="ＭＳ Ｐゴシック" pitchFamily="-112" charset="-128"/>
                <a:cs typeface="ＭＳ Ｐゴシック" pitchFamily="-112" charset="-128"/>
              </a:rPr>
              <a:t>University of Washington, SAFS</a:t>
            </a:r>
          </a:p>
          <a:p>
            <a:pPr algn="ctr">
              <a:lnSpc>
                <a:spcPct val="50000"/>
              </a:lnSpc>
              <a:buFont typeface="Wingdings 2" pitchFamily="-112" charset="2"/>
              <a:buNone/>
            </a:pPr>
            <a:r>
              <a:rPr lang="en-US" sz="2000" dirty="0" smtClean="0">
                <a:solidFill>
                  <a:schemeClr val="tx1">
                    <a:lumMod val="85000"/>
                    <a:lumOff val="15000"/>
                  </a:schemeClr>
                </a:solidFill>
                <a:ea typeface="ＭＳ Ｐゴシック" pitchFamily="-112" charset="-128"/>
                <a:cs typeface="ＭＳ Ｐゴシック" pitchFamily="-112" charset="-128"/>
              </a:rPr>
              <a:t>Final Examination</a:t>
            </a:r>
          </a:p>
          <a:p>
            <a:pPr algn="ctr">
              <a:lnSpc>
                <a:spcPct val="50000"/>
              </a:lnSpc>
              <a:buFont typeface="Wingdings 2" pitchFamily="-112" charset="2"/>
              <a:buNone/>
            </a:pPr>
            <a:r>
              <a:rPr lang="en-US" sz="2000" dirty="0" smtClean="0">
                <a:solidFill>
                  <a:schemeClr val="tx1">
                    <a:lumMod val="85000"/>
                    <a:lumOff val="15000"/>
                  </a:schemeClr>
                </a:solidFill>
                <a:ea typeface="ＭＳ Ｐゴシック" pitchFamily="-112" charset="-128"/>
                <a:cs typeface="ＭＳ Ｐゴシック" pitchFamily="-112" charset="-128"/>
              </a:rPr>
              <a:t>June 4</a:t>
            </a:r>
            <a:r>
              <a:rPr lang="en-US" sz="2000" baseline="30000" dirty="0" smtClean="0">
                <a:solidFill>
                  <a:schemeClr val="tx1">
                    <a:lumMod val="85000"/>
                    <a:lumOff val="15000"/>
                  </a:schemeClr>
                </a:solidFill>
                <a:ea typeface="ＭＳ Ｐゴシック" pitchFamily="-112" charset="-128"/>
                <a:cs typeface="ＭＳ Ｐゴシック" pitchFamily="-112" charset="-128"/>
              </a:rPr>
              <a:t>th</a:t>
            </a:r>
            <a:r>
              <a:rPr lang="en-US" sz="2000" dirty="0" smtClean="0">
                <a:solidFill>
                  <a:schemeClr val="tx1">
                    <a:lumMod val="85000"/>
                    <a:lumOff val="15000"/>
                  </a:schemeClr>
                </a:solidFill>
                <a:ea typeface="ＭＳ Ｐゴシック" pitchFamily="-112" charset="-128"/>
                <a:cs typeface="ＭＳ Ｐゴシック" pitchFamily="-112" charset="-128"/>
              </a:rPr>
              <a:t>, 2014</a:t>
            </a:r>
            <a:endParaRPr lang="en-US" sz="2000" dirty="0">
              <a:solidFill>
                <a:schemeClr val="tx1">
                  <a:lumMod val="85000"/>
                  <a:lumOff val="15000"/>
                </a:schemeClr>
              </a:solidFill>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45925648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33376" y="139700"/>
            <a:ext cx="4451350" cy="895350"/>
          </a:xfrm>
          <a:prstGeom prst="rect">
            <a:avLst/>
          </a:prstGeom>
        </p:spPr>
        <p:txBody>
          <a:bodyPr/>
          <a:lstStyle>
            <a:lvl1pPr algn="ctr" rtl="0" eaLnBrk="0" fontAlgn="base" hangingPunct="0">
              <a:spcBef>
                <a:spcPct val="0"/>
              </a:spcBef>
              <a:spcAft>
                <a:spcPct val="0"/>
              </a:spcAft>
              <a:defRPr sz="4600" kern="1200">
                <a:solidFill>
                  <a:schemeClr val="accent1"/>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600">
                <a:solidFill>
                  <a:schemeClr val="accent1"/>
                </a:solidFill>
                <a:latin typeface="News Gothic MT"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600">
                <a:solidFill>
                  <a:schemeClr val="accent1"/>
                </a:solidFill>
                <a:latin typeface="News Gothic MT"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600">
                <a:solidFill>
                  <a:schemeClr val="accent1"/>
                </a:solidFill>
                <a:latin typeface="News Gothic MT"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600">
                <a:solidFill>
                  <a:schemeClr val="accent1"/>
                </a:solidFill>
                <a:latin typeface="News Gothic MT" pitchFamily="-110" charset="0"/>
                <a:ea typeface="ＭＳ Ｐゴシック" pitchFamily="-110" charset="-128"/>
                <a:cs typeface="ＭＳ Ｐゴシック" pitchFamily="-110" charset="-128"/>
              </a:defRPr>
            </a:lvl5pPr>
            <a:lvl6pPr marL="457200" algn="ctr" rtl="0" fontAlgn="base">
              <a:spcBef>
                <a:spcPct val="0"/>
              </a:spcBef>
              <a:spcAft>
                <a:spcPct val="0"/>
              </a:spcAft>
              <a:defRPr sz="4600">
                <a:solidFill>
                  <a:schemeClr val="accent1"/>
                </a:solidFill>
                <a:latin typeface="News Gothic MT" pitchFamily="-110" charset="0"/>
                <a:ea typeface="ＭＳ Ｐゴシック" pitchFamily="-110" charset="-128"/>
              </a:defRPr>
            </a:lvl6pPr>
            <a:lvl7pPr marL="914400" algn="ctr" rtl="0" fontAlgn="base">
              <a:spcBef>
                <a:spcPct val="0"/>
              </a:spcBef>
              <a:spcAft>
                <a:spcPct val="0"/>
              </a:spcAft>
              <a:defRPr sz="4600">
                <a:solidFill>
                  <a:schemeClr val="accent1"/>
                </a:solidFill>
                <a:latin typeface="News Gothic MT" pitchFamily="-110" charset="0"/>
                <a:ea typeface="ＭＳ Ｐゴシック" pitchFamily="-110" charset="-128"/>
              </a:defRPr>
            </a:lvl7pPr>
            <a:lvl8pPr marL="1371600" algn="ctr" rtl="0" fontAlgn="base">
              <a:spcBef>
                <a:spcPct val="0"/>
              </a:spcBef>
              <a:spcAft>
                <a:spcPct val="0"/>
              </a:spcAft>
              <a:defRPr sz="4600">
                <a:solidFill>
                  <a:schemeClr val="accent1"/>
                </a:solidFill>
                <a:latin typeface="News Gothic MT" pitchFamily="-110" charset="0"/>
                <a:ea typeface="ＭＳ Ｐゴシック" pitchFamily="-110" charset="-128"/>
              </a:defRPr>
            </a:lvl8pPr>
            <a:lvl9pPr marL="1828800" algn="ctr" rtl="0" fontAlgn="base">
              <a:spcBef>
                <a:spcPct val="0"/>
              </a:spcBef>
              <a:spcAft>
                <a:spcPct val="0"/>
              </a:spcAft>
              <a:defRPr sz="4600">
                <a:solidFill>
                  <a:schemeClr val="accent1"/>
                </a:solidFill>
                <a:latin typeface="News Gothic MT" pitchFamily="-110" charset="0"/>
                <a:ea typeface="ＭＳ Ｐゴシック" pitchFamily="-110" charset="-128"/>
              </a:defRPr>
            </a:lvl9pPr>
          </a:lstStyle>
          <a:p>
            <a:pPr algn="l" eaLnBrk="1" hangingPunct="1"/>
            <a:r>
              <a:rPr lang="en-US" dirty="0" smtClean="0">
                <a:ea typeface="ＭＳ Ｐゴシック" pitchFamily="32" charset="-128"/>
                <a:cs typeface="ＭＳ Ｐゴシック" pitchFamily="32" charset="-128"/>
              </a:rPr>
              <a:t>Epigenetics</a:t>
            </a:r>
          </a:p>
          <a:p>
            <a:pPr algn="l" eaLnBrk="1" hangingPunct="1"/>
            <a:r>
              <a:rPr lang="en-US" dirty="0" smtClean="0">
                <a:ea typeface="ＭＳ Ｐゴシック" pitchFamily="32" charset="-128"/>
                <a:cs typeface="ＭＳ Ｐゴシック" pitchFamily="32" charset="-128"/>
              </a:rPr>
              <a:t>Marks </a:t>
            </a:r>
            <a:endParaRPr lang="en-US" dirty="0">
              <a:ea typeface="ＭＳ Ｐゴシック" pitchFamily="32" charset="-128"/>
              <a:cs typeface="ＭＳ Ｐゴシック" pitchFamily="32" charset="-128"/>
            </a:endParaRPr>
          </a:p>
        </p:txBody>
      </p:sp>
      <p:sp>
        <p:nvSpPr>
          <p:cNvPr id="4" name="Content Placeholder 2"/>
          <p:cNvSpPr txBox="1">
            <a:spLocks/>
          </p:cNvSpPr>
          <p:nvPr/>
        </p:nvSpPr>
        <p:spPr>
          <a:xfrm>
            <a:off x="333376" y="1879600"/>
            <a:ext cx="8611766" cy="2946400"/>
          </a:xfrm>
          <a:prstGeom prst="rect">
            <a:avLst/>
          </a:prstGeom>
        </p:spPr>
        <p:txBody>
          <a:bodyPr/>
          <a:lstStyle>
            <a:lvl1pPr marL="349250" indent="-349250" algn="l" rtl="0" eaLnBrk="0" fontAlgn="base" hangingPunct="0">
              <a:spcBef>
                <a:spcPts val="2000"/>
              </a:spcBef>
              <a:spcAft>
                <a:spcPct val="0"/>
              </a:spcAft>
              <a:buClr>
                <a:srgbClr val="6FB7D7"/>
              </a:buClr>
              <a:buSzPct val="110000"/>
              <a:buFont typeface="Wingdings 2" pitchFamily="-112" charset="2"/>
              <a:buChar char=""/>
              <a:defRPr sz="2400" kern="1200">
                <a:solidFill>
                  <a:srgbClr val="595959"/>
                </a:solidFill>
                <a:latin typeface="+mn-lt"/>
                <a:ea typeface="ＭＳ Ｐゴシック" pitchFamily="-110" charset="-128"/>
                <a:cs typeface="ＭＳ Ｐゴシック" pitchFamily="-110" charset="-128"/>
              </a:defRPr>
            </a:lvl1pPr>
            <a:lvl2pPr marL="685800" indent="-336550" algn="l" rtl="0" eaLnBrk="0" fontAlgn="base" hangingPunct="0">
              <a:spcBef>
                <a:spcPts val="600"/>
              </a:spcBef>
              <a:spcAft>
                <a:spcPct val="0"/>
              </a:spcAft>
              <a:buClr>
                <a:srgbClr val="215D77"/>
              </a:buClr>
              <a:buSzPct val="110000"/>
              <a:buFont typeface="Wingdings 2" pitchFamily="-112" charset="2"/>
              <a:buChar char=""/>
              <a:defRPr sz="2200" kern="1200">
                <a:solidFill>
                  <a:srgbClr val="595959"/>
                </a:solidFill>
                <a:latin typeface="+mn-lt"/>
                <a:ea typeface="ＭＳ Ｐゴシック" pitchFamily="-110" charset="-128"/>
                <a:cs typeface="+mn-cs"/>
              </a:defRPr>
            </a:lvl2pPr>
            <a:lvl3pPr marL="968375" indent="-282575" algn="l" rtl="0" eaLnBrk="0" fontAlgn="base" hangingPunct="0">
              <a:spcBef>
                <a:spcPts val="600"/>
              </a:spcBef>
              <a:spcAft>
                <a:spcPct val="0"/>
              </a:spcAft>
              <a:buClr>
                <a:srgbClr val="6FB7D7"/>
              </a:buClr>
              <a:buSzPct val="110000"/>
              <a:buFont typeface="Wingdings 2" pitchFamily="-112" charset="2"/>
              <a:buChar char=""/>
              <a:defRPr sz="2000" kern="1200">
                <a:solidFill>
                  <a:srgbClr val="595959"/>
                </a:solidFill>
                <a:latin typeface="+mn-lt"/>
                <a:ea typeface="ＭＳ Ｐゴシック" pitchFamily="-110" charset="-128"/>
                <a:cs typeface="+mn-cs"/>
              </a:defRPr>
            </a:lvl3pPr>
            <a:lvl4pPr marL="1263650" indent="-295275" algn="l" rtl="0" eaLnBrk="0" fontAlgn="base" hangingPunct="0">
              <a:spcBef>
                <a:spcPts val="600"/>
              </a:spcBef>
              <a:spcAft>
                <a:spcPct val="0"/>
              </a:spcAft>
              <a:buClr>
                <a:srgbClr val="215D77"/>
              </a:buClr>
              <a:buSzPct val="110000"/>
              <a:buFont typeface="Wingdings 2" pitchFamily="-112" charset="2"/>
              <a:buChar char=""/>
              <a:defRPr kern="1200">
                <a:solidFill>
                  <a:srgbClr val="595959"/>
                </a:solidFill>
                <a:latin typeface="+mn-lt"/>
                <a:ea typeface="ＭＳ Ｐゴシック" pitchFamily="-110" charset="-128"/>
                <a:cs typeface="+mn-cs"/>
              </a:defRPr>
            </a:lvl4pPr>
            <a:lvl5pPr marL="1546225" indent="-282575" algn="l" rtl="0" eaLnBrk="0" fontAlgn="base" hangingPunct="0">
              <a:spcBef>
                <a:spcPts val="600"/>
              </a:spcBef>
              <a:spcAft>
                <a:spcPct val="0"/>
              </a:spcAft>
              <a:buClr>
                <a:srgbClr val="6FB7D7"/>
              </a:buClr>
              <a:buSzPct val="110000"/>
              <a:buFont typeface="Wingdings 2" pitchFamily="-112" charset="2"/>
              <a:buChar char=""/>
              <a:defRPr kern="1200">
                <a:solidFill>
                  <a:srgbClr val="595959"/>
                </a:solidFill>
                <a:latin typeface="+mn-lt"/>
                <a:ea typeface="ＭＳ Ｐゴシック" pitchFamily="-110"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US" dirty="0" smtClean="0">
                <a:solidFill>
                  <a:srgbClr val="262626"/>
                </a:solidFill>
                <a:ea typeface="ＭＳ Ｐゴシック" pitchFamily="32" charset="-128"/>
                <a:cs typeface="ＭＳ Ｐゴシック" pitchFamily="32" charset="-128"/>
              </a:rPr>
              <a:t>Histone modifications</a:t>
            </a:r>
          </a:p>
          <a:p>
            <a:pPr lvl="1" eaLnBrk="1" hangingPunct="1"/>
            <a:r>
              <a:rPr lang="en-US" dirty="0" smtClean="0">
                <a:solidFill>
                  <a:srgbClr val="262626"/>
                </a:solidFill>
                <a:ea typeface="ＭＳ Ｐゴシック" pitchFamily="32" charset="-128"/>
                <a:cs typeface="ＭＳ Ｐゴシック" pitchFamily="32" charset="-128"/>
              </a:rPr>
              <a:t>Acetylation</a:t>
            </a:r>
          </a:p>
          <a:p>
            <a:pPr lvl="1" eaLnBrk="1" hangingPunct="1"/>
            <a:r>
              <a:rPr lang="en-US" dirty="0" smtClean="0">
                <a:solidFill>
                  <a:srgbClr val="262626"/>
                </a:solidFill>
                <a:ea typeface="ＭＳ Ｐゴシック" pitchFamily="32" charset="-128"/>
                <a:cs typeface="ＭＳ Ｐゴシック" pitchFamily="32" charset="-128"/>
              </a:rPr>
              <a:t>Methylation</a:t>
            </a:r>
          </a:p>
          <a:p>
            <a:pPr eaLnBrk="1" hangingPunct="1"/>
            <a:r>
              <a:rPr lang="en-US" dirty="0" smtClean="0">
                <a:solidFill>
                  <a:srgbClr val="262626"/>
                </a:solidFill>
                <a:ea typeface="ＭＳ Ｐゴシック" pitchFamily="32" charset="-128"/>
                <a:cs typeface="ＭＳ Ｐゴシック" pitchFamily="32" charset="-128"/>
              </a:rPr>
              <a:t>DNA methylation</a:t>
            </a:r>
          </a:p>
          <a:p>
            <a:pPr marL="0" indent="0" eaLnBrk="1" hangingPunct="1">
              <a:buNone/>
            </a:pPr>
            <a:endParaRPr lang="en-US" dirty="0" smtClean="0">
              <a:solidFill>
                <a:srgbClr val="262626"/>
              </a:solidFill>
              <a:ea typeface="ＭＳ Ｐゴシック" pitchFamily="32" charset="-128"/>
              <a:cs typeface="ＭＳ Ｐゴシック" pitchFamily="32" charset="-128"/>
            </a:endParaRPr>
          </a:p>
          <a:p>
            <a:pPr eaLnBrk="1" hangingPunct="1"/>
            <a:endParaRPr lang="en-US" dirty="0" smtClean="0">
              <a:solidFill>
                <a:srgbClr val="262626"/>
              </a:solidFill>
              <a:ea typeface="ＭＳ Ｐゴシック" pitchFamily="32" charset="-128"/>
              <a:cs typeface="ＭＳ Ｐゴシック" pitchFamily="32" charset="-128"/>
            </a:endParaRPr>
          </a:p>
        </p:txBody>
      </p:sp>
      <p:grpSp>
        <p:nvGrpSpPr>
          <p:cNvPr id="6" name="Group 5"/>
          <p:cNvGrpSpPr/>
          <p:nvPr/>
        </p:nvGrpSpPr>
        <p:grpSpPr>
          <a:xfrm>
            <a:off x="3975100" y="298450"/>
            <a:ext cx="4540250" cy="6211062"/>
            <a:chOff x="3975100" y="298450"/>
            <a:chExt cx="4540250" cy="6211062"/>
          </a:xfrm>
        </p:grpSpPr>
        <p:pic>
          <p:nvPicPr>
            <p:cNvPr id="33794" name="Picture 2" descr="epigenet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100" y="298450"/>
              <a:ext cx="4540250" cy="6211062"/>
            </a:xfrm>
            <a:prstGeom prst="rect">
              <a:avLst/>
            </a:prstGeom>
            <a:noFill/>
            <a:ln>
              <a:solidFill>
                <a:srgbClr val="FF6525"/>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6705600" y="596900"/>
              <a:ext cx="1797050" cy="4419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extBox 6"/>
          <p:cNvSpPr txBox="1"/>
          <p:nvPr/>
        </p:nvSpPr>
        <p:spPr>
          <a:xfrm>
            <a:off x="5833642" y="298450"/>
            <a:ext cx="2616200" cy="830997"/>
          </a:xfrm>
          <a:prstGeom prst="rect">
            <a:avLst/>
          </a:prstGeom>
          <a:noFill/>
        </p:spPr>
        <p:txBody>
          <a:bodyPr wrap="square" rtlCol="0">
            <a:spAutoFit/>
          </a:bodyPr>
          <a:lstStyle/>
          <a:p>
            <a:pPr algn="r"/>
            <a:r>
              <a:rPr lang="en-US" sz="2400" b="1" dirty="0" smtClean="0">
                <a:solidFill>
                  <a:schemeClr val="tx1">
                    <a:lumMod val="75000"/>
                    <a:lumOff val="25000"/>
                  </a:schemeClr>
                </a:solidFill>
                <a:latin typeface="News Gothic MT"/>
                <a:cs typeface="News Gothic MT"/>
              </a:rPr>
              <a:t>CHROMATIN PACKAGING</a:t>
            </a:r>
            <a:endParaRPr lang="en-US" sz="2400" b="1" dirty="0">
              <a:solidFill>
                <a:schemeClr val="tx1">
                  <a:lumMod val="75000"/>
                  <a:lumOff val="25000"/>
                </a:schemeClr>
              </a:solidFill>
              <a:latin typeface="News Gothic MT"/>
              <a:cs typeface="News Gothic MT"/>
            </a:endParaRPr>
          </a:p>
        </p:txBody>
      </p:sp>
    </p:spTree>
    <p:extLst>
      <p:ext uri="{BB962C8B-B14F-4D97-AF65-F5344CB8AC3E}">
        <p14:creationId xmlns:p14="http://schemas.microsoft.com/office/powerpoint/2010/main" val="1216743364"/>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0675" y="-323850"/>
            <a:ext cx="8042275" cy="1336675"/>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dirty="0" smtClean="0"/>
              <a:t>Roberts Lab</a:t>
            </a:r>
          </a:p>
        </p:txBody>
      </p:sp>
      <p:pic>
        <p:nvPicPr>
          <p:cNvPr id="2" name="Picture 1" descr="IMG_0969.jpg"/>
          <p:cNvPicPr>
            <a:picLocks noChangeAspect="1"/>
          </p:cNvPicPr>
          <p:nvPr/>
        </p:nvPicPr>
        <p:blipFill rotWithShape="1">
          <a:blip r:embed="rId3">
            <a:extLst>
              <a:ext uri="{28A0092B-C50C-407E-A947-70E740481C1C}">
                <a14:useLocalDpi xmlns:a14="http://schemas.microsoft.com/office/drawing/2010/main" val="0"/>
              </a:ext>
            </a:extLst>
          </a:blip>
          <a:srcRect t="8764" r="12584"/>
          <a:stretch/>
        </p:blipFill>
        <p:spPr>
          <a:xfrm>
            <a:off x="662519" y="1185332"/>
            <a:ext cx="2605614" cy="3625980"/>
          </a:xfrm>
          <a:prstGeom prst="rect">
            <a:avLst/>
          </a:prstGeom>
          <a:ln>
            <a:solidFill>
              <a:srgbClr val="2C7C9F"/>
            </a:solidFill>
          </a:ln>
        </p:spPr>
      </p:pic>
      <p:pic>
        <p:nvPicPr>
          <p:cNvPr id="10" name="Picture 9" descr="DSCF1161.JPG"/>
          <p:cNvPicPr>
            <a:picLocks noChangeAspect="1"/>
          </p:cNvPicPr>
          <p:nvPr/>
        </p:nvPicPr>
        <p:blipFill rotWithShape="1">
          <a:blip r:embed="rId4">
            <a:extLst>
              <a:ext uri="{28A0092B-C50C-407E-A947-70E740481C1C}">
                <a14:useLocalDpi xmlns:a14="http://schemas.microsoft.com/office/drawing/2010/main" val="0"/>
              </a:ext>
            </a:extLst>
          </a:blip>
          <a:srcRect l="1" t="3784" r="47069" b="4198"/>
          <a:stretch/>
        </p:blipFill>
        <p:spPr>
          <a:xfrm>
            <a:off x="6366932" y="141119"/>
            <a:ext cx="2632050" cy="3431814"/>
          </a:xfrm>
          <a:prstGeom prst="rect">
            <a:avLst/>
          </a:prstGeom>
          <a:ln>
            <a:solidFill>
              <a:srgbClr val="2C7C9F"/>
            </a:solidFill>
          </a:ln>
        </p:spPr>
      </p:pic>
      <p:pic>
        <p:nvPicPr>
          <p:cNvPr id="7" name="Picture 6" descr="IMG_1484_2.JPG"/>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8727" t="39012" r="55370" b="1975"/>
          <a:stretch/>
        </p:blipFill>
        <p:spPr>
          <a:xfrm>
            <a:off x="5372277" y="1816254"/>
            <a:ext cx="2429568" cy="2995058"/>
          </a:xfrm>
          <a:prstGeom prst="rect">
            <a:avLst/>
          </a:prstGeom>
          <a:ln>
            <a:solidFill>
              <a:srgbClr val="2C7C9F"/>
            </a:solidFill>
          </a:ln>
        </p:spPr>
      </p:pic>
      <p:pic>
        <p:nvPicPr>
          <p:cNvPr id="5" name="Picture 4" descr="IMG_2001.JPG"/>
          <p:cNvPicPr>
            <a:picLocks noChangeAspect="1"/>
          </p:cNvPicPr>
          <p:nvPr/>
        </p:nvPicPr>
        <p:blipFill rotWithShape="1">
          <a:blip r:embed="rId7">
            <a:extLst>
              <a:ext uri="{28A0092B-C50C-407E-A947-70E740481C1C}">
                <a14:useLocalDpi xmlns:a14="http://schemas.microsoft.com/office/drawing/2010/main" val="0"/>
              </a:ext>
            </a:extLst>
          </a:blip>
          <a:srcRect r="27557"/>
          <a:stretch/>
        </p:blipFill>
        <p:spPr>
          <a:xfrm>
            <a:off x="3522133" y="4252703"/>
            <a:ext cx="2448042" cy="2534468"/>
          </a:xfrm>
          <a:prstGeom prst="rect">
            <a:avLst/>
          </a:prstGeom>
          <a:ln>
            <a:solidFill>
              <a:srgbClr val="2C7C9F"/>
            </a:solidFill>
          </a:ln>
        </p:spPr>
      </p:pic>
      <p:pic>
        <p:nvPicPr>
          <p:cNvPr id="3" name="Picture 2" descr="IMG_1422.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7333" y="4483100"/>
            <a:ext cx="1727200" cy="2302933"/>
          </a:xfrm>
          <a:prstGeom prst="rect">
            <a:avLst/>
          </a:prstGeom>
          <a:ln>
            <a:solidFill>
              <a:srgbClr val="2C7C9F"/>
            </a:solidFill>
          </a:ln>
        </p:spPr>
      </p:pic>
      <p:pic>
        <p:nvPicPr>
          <p:cNvPr id="6" name="Picture 5"/>
          <p:cNvPicPr>
            <a:picLocks noChangeAspect="1"/>
          </p:cNvPicPr>
          <p:nvPr/>
        </p:nvPicPr>
        <p:blipFill>
          <a:blip r:embed="rId9"/>
          <a:stretch>
            <a:fillRect/>
          </a:stretch>
        </p:blipFill>
        <p:spPr>
          <a:xfrm>
            <a:off x="6811434" y="4011843"/>
            <a:ext cx="2222133" cy="2846157"/>
          </a:xfrm>
          <a:prstGeom prst="rect">
            <a:avLst/>
          </a:prstGeom>
          <a:ln>
            <a:solidFill>
              <a:srgbClr val="2C7C9F"/>
            </a:solidFill>
          </a:ln>
        </p:spPr>
      </p:pic>
      <p:pic>
        <p:nvPicPr>
          <p:cNvPr id="9" name="Picture 8" descr="IMG_0581.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68133" y="975989"/>
            <a:ext cx="2283884" cy="3045179"/>
          </a:xfrm>
          <a:prstGeom prst="rect">
            <a:avLst/>
          </a:prstGeom>
          <a:ln>
            <a:solidFill>
              <a:srgbClr val="2C7C9F"/>
            </a:solidFill>
          </a:ln>
        </p:spPr>
      </p:pic>
    </p:spTree>
    <p:extLst>
      <p:ext uri="{BB962C8B-B14F-4D97-AF65-F5344CB8AC3E}">
        <p14:creationId xmlns:p14="http://schemas.microsoft.com/office/powerpoint/2010/main" val="2227121961"/>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0675" y="-323850"/>
            <a:ext cx="8042275" cy="1336675"/>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dirty="0" smtClean="0"/>
              <a:t>Family &amp; Friends</a:t>
            </a:r>
          </a:p>
        </p:txBody>
      </p:sp>
      <p:pic>
        <p:nvPicPr>
          <p:cNvPr id="2" name="Picture 1" descr="IMG_1094.JPG"/>
          <p:cNvPicPr>
            <a:picLocks noChangeAspect="1"/>
          </p:cNvPicPr>
          <p:nvPr/>
        </p:nvPicPr>
        <p:blipFill rotWithShape="1">
          <a:blip r:embed="rId3">
            <a:extLst>
              <a:ext uri="{28A0092B-C50C-407E-A947-70E740481C1C}">
                <a14:useLocalDpi xmlns:a14="http://schemas.microsoft.com/office/drawing/2010/main" val="0"/>
              </a:ext>
            </a:extLst>
          </a:blip>
          <a:srcRect l="32087" t="16326" r="22745" b="2120"/>
          <a:stretch/>
        </p:blipFill>
        <p:spPr>
          <a:xfrm>
            <a:off x="5384462" y="4597399"/>
            <a:ext cx="1575581" cy="2133601"/>
          </a:xfrm>
          <a:prstGeom prst="rect">
            <a:avLst/>
          </a:prstGeom>
          <a:ln>
            <a:solidFill>
              <a:srgbClr val="2C7C9F"/>
            </a:solidFill>
          </a:ln>
        </p:spPr>
      </p:pic>
      <p:pic>
        <p:nvPicPr>
          <p:cNvPr id="3" name="Picture 2" descr="DSCF048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705600" y="4597400"/>
            <a:ext cx="2438400" cy="1828800"/>
          </a:xfrm>
          <a:prstGeom prst="rect">
            <a:avLst/>
          </a:prstGeom>
          <a:ln>
            <a:solidFill>
              <a:srgbClr val="2C7C9F"/>
            </a:solidFill>
          </a:ln>
        </p:spPr>
      </p:pic>
      <p:pic>
        <p:nvPicPr>
          <p:cNvPr id="8" name="Picture 7"/>
          <p:cNvPicPr>
            <a:picLocks noChangeAspect="1"/>
          </p:cNvPicPr>
          <p:nvPr/>
        </p:nvPicPr>
        <p:blipFill rotWithShape="1">
          <a:blip r:embed="rId5"/>
          <a:srcRect l="15449" t="26009" r="20342"/>
          <a:stretch/>
        </p:blipFill>
        <p:spPr>
          <a:xfrm>
            <a:off x="320675" y="1012825"/>
            <a:ext cx="3589203" cy="3101975"/>
          </a:xfrm>
          <a:prstGeom prst="rect">
            <a:avLst/>
          </a:prstGeom>
          <a:ln>
            <a:solidFill>
              <a:srgbClr val="2C7C9F"/>
            </a:solidFill>
          </a:ln>
        </p:spPr>
      </p:pic>
      <p:pic>
        <p:nvPicPr>
          <p:cNvPr id="11" name="Picture 10" descr="IMG_2188.JPG"/>
          <p:cNvPicPr>
            <a:picLocks noChangeAspect="1"/>
          </p:cNvPicPr>
          <p:nvPr/>
        </p:nvPicPr>
        <p:blipFill rotWithShape="1">
          <a:blip r:embed="rId6">
            <a:extLst>
              <a:ext uri="{28A0092B-C50C-407E-A947-70E740481C1C}">
                <a14:useLocalDpi xmlns:a14="http://schemas.microsoft.com/office/drawing/2010/main" val="0"/>
              </a:ext>
            </a:extLst>
          </a:blip>
          <a:srcRect t="25371" r="38889"/>
          <a:stretch/>
        </p:blipFill>
        <p:spPr>
          <a:xfrm>
            <a:off x="6591300" y="702735"/>
            <a:ext cx="2504469" cy="2293865"/>
          </a:xfrm>
          <a:prstGeom prst="rect">
            <a:avLst/>
          </a:prstGeom>
          <a:ln>
            <a:solidFill>
              <a:srgbClr val="2C7C9F"/>
            </a:solidFill>
          </a:ln>
        </p:spPr>
      </p:pic>
      <p:pic>
        <p:nvPicPr>
          <p:cNvPr id="13" name="Picture 12" descr="IMG_1371.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162" y="1666155"/>
            <a:ext cx="3870927" cy="2903195"/>
          </a:xfrm>
          <a:prstGeom prst="rect">
            <a:avLst/>
          </a:prstGeom>
          <a:ln>
            <a:solidFill>
              <a:srgbClr val="2C7C9F"/>
            </a:solidFill>
          </a:ln>
        </p:spPr>
      </p:pic>
      <p:pic>
        <p:nvPicPr>
          <p:cNvPr id="14" name="Picture 13"/>
          <p:cNvPicPr>
            <a:picLocks noChangeAspect="1"/>
          </p:cNvPicPr>
          <p:nvPr/>
        </p:nvPicPr>
        <p:blipFill rotWithShape="1">
          <a:blip r:embed="rId8"/>
          <a:srcRect l="18179" t="28341" r="29175" b="24691"/>
          <a:stretch/>
        </p:blipFill>
        <p:spPr>
          <a:xfrm>
            <a:off x="320676" y="3948297"/>
            <a:ext cx="2293910" cy="2727234"/>
          </a:xfrm>
          <a:prstGeom prst="rect">
            <a:avLst/>
          </a:prstGeom>
          <a:ln>
            <a:solidFill>
              <a:srgbClr val="2C7C9F"/>
            </a:solidFill>
          </a:ln>
        </p:spPr>
      </p:pic>
      <p:pic>
        <p:nvPicPr>
          <p:cNvPr id="5" name="Picture 4" descr="DSCN1502.JPG"/>
          <p:cNvPicPr>
            <a:picLocks noChangeAspect="1"/>
          </p:cNvPicPr>
          <p:nvPr/>
        </p:nvPicPr>
        <p:blipFill rotWithShape="1">
          <a:blip r:embed="rId9">
            <a:extLst>
              <a:ext uri="{28A0092B-C50C-407E-A947-70E740481C1C}">
                <a14:useLocalDpi xmlns:a14="http://schemas.microsoft.com/office/drawing/2010/main" val="0"/>
              </a:ext>
            </a:extLst>
          </a:blip>
          <a:srcRect l="7982" t="7664" r="35662"/>
          <a:stretch/>
        </p:blipFill>
        <p:spPr>
          <a:xfrm>
            <a:off x="3577496" y="4597398"/>
            <a:ext cx="1736279" cy="2133601"/>
          </a:xfrm>
          <a:prstGeom prst="rect">
            <a:avLst/>
          </a:prstGeom>
          <a:ln>
            <a:solidFill>
              <a:srgbClr val="2C7C9F"/>
            </a:solidFill>
          </a:ln>
        </p:spPr>
      </p:pic>
    </p:spTree>
    <p:extLst>
      <p:ext uri="{BB962C8B-B14F-4D97-AF65-F5344CB8AC3E}">
        <p14:creationId xmlns:p14="http://schemas.microsoft.com/office/powerpoint/2010/main" val="1175926402"/>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4" name="Picture 3" descr="090430_p_MacOyster_023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999" y="1444532"/>
            <a:ext cx="7864552" cy="5765800"/>
          </a:xfrm>
          <a:prstGeom prst="rect">
            <a:avLst/>
          </a:prstGeom>
        </p:spPr>
      </p:pic>
    </p:spTree>
    <p:extLst>
      <p:ext uri="{BB962C8B-B14F-4D97-AF65-F5344CB8AC3E}">
        <p14:creationId xmlns:p14="http://schemas.microsoft.com/office/powerpoint/2010/main" val="72125807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0"/>
          <p:cNvGrpSpPr>
            <a:grpSpLocks/>
          </p:cNvGrpSpPr>
          <p:nvPr/>
        </p:nvGrpSpPr>
        <p:grpSpPr bwMode="auto">
          <a:xfrm>
            <a:off x="355798" y="853987"/>
            <a:ext cx="4356683" cy="2637706"/>
            <a:chOff x="3254376" y="3736801"/>
            <a:chExt cx="5464175" cy="2976563"/>
          </a:xfrm>
        </p:grpSpPr>
        <p:grpSp>
          <p:nvGrpSpPr>
            <p:cNvPr id="10" name="Group 17"/>
            <p:cNvGrpSpPr>
              <a:grpSpLocks/>
            </p:cNvGrpSpPr>
            <p:nvPr/>
          </p:nvGrpSpPr>
          <p:grpSpPr bwMode="auto">
            <a:xfrm>
              <a:off x="3254376" y="3736801"/>
              <a:ext cx="5464175" cy="2976563"/>
              <a:chOff x="4221484" y="3822598"/>
              <a:chExt cx="4370067" cy="2811877"/>
            </a:xfrm>
          </p:grpSpPr>
          <p:pic>
            <p:nvPicPr>
              <p:cNvPr id="15" name="Content Placeholder 4" descr="dna_500.jpg (JPEG Image, 500x325 pixels).jpg"/>
              <p:cNvPicPr>
                <a:picLocks noChangeAspect="1"/>
              </p:cNvPicPr>
              <p:nvPr/>
            </p:nvPicPr>
            <p:blipFill>
              <a:blip r:embed="rId3"/>
              <a:srcRect/>
              <a:stretch>
                <a:fillRect/>
              </a:stretch>
            </p:blipFill>
            <p:spPr>
              <a:xfrm>
                <a:off x="4221484" y="3822598"/>
                <a:ext cx="4370067" cy="2811877"/>
              </a:xfrm>
              <a:prstGeom prst="rect">
                <a:avLst/>
              </a:prstGeom>
              <a:ln w="12700">
                <a:solidFill>
                  <a:schemeClr val="accent4"/>
                </a:solidFill>
              </a:ln>
            </p:spPr>
          </p:pic>
          <p:grpSp>
            <p:nvGrpSpPr>
              <p:cNvPr id="16" name="Group 9"/>
              <p:cNvGrpSpPr>
                <a:grpSpLocks/>
              </p:cNvGrpSpPr>
              <p:nvPr/>
            </p:nvGrpSpPr>
            <p:grpSpPr bwMode="auto">
              <a:xfrm>
                <a:off x="5810454" y="5709163"/>
                <a:ext cx="672068" cy="611307"/>
                <a:chOff x="2844289" y="3736609"/>
                <a:chExt cx="808649" cy="815080"/>
              </a:xfrm>
            </p:grpSpPr>
            <p:sp>
              <p:nvSpPr>
                <p:cNvPr id="19" name="Oval 18"/>
                <p:cNvSpPr>
                  <a:spLocks noChangeArrowheads="1"/>
                </p:cNvSpPr>
                <p:nvPr/>
              </p:nvSpPr>
              <p:spPr bwMode="auto">
                <a:xfrm>
                  <a:off x="2844289" y="3925836"/>
                  <a:ext cx="598304" cy="570199"/>
                </a:xfrm>
                <a:prstGeom prst="ellipse">
                  <a:avLst/>
                </a:prstGeom>
                <a:solidFill>
                  <a:srgbClr val="C00000"/>
                </a:solidFill>
                <a:ln w="12700">
                  <a:solidFill>
                    <a:srgbClr val="287A9E"/>
                  </a:solidFill>
                  <a:round/>
                  <a:headEnd/>
                  <a:tailEnd/>
                </a:ln>
                <a:effectLst>
                  <a:outerShdw dist="25400" dir="5400000" sx="100999" sy="100999" rotWithShape="0">
                    <a:srgbClr val="808080">
                      <a:alpha val="39998"/>
                    </a:srgbClr>
                  </a:outerShdw>
                </a:effectLst>
              </p:spPr>
              <p:txBody>
                <a:bodyPr anchor="ctr"/>
                <a:lstStyle/>
                <a:p>
                  <a:pPr algn="ctr" fontAlgn="auto">
                    <a:spcBef>
                      <a:spcPts val="0"/>
                    </a:spcBef>
                    <a:spcAft>
                      <a:spcPts val="0"/>
                    </a:spcAft>
                    <a:defRPr/>
                  </a:pPr>
                  <a:endParaRPr lang="en-US" sz="1800">
                    <a:solidFill>
                      <a:schemeClr val="lt1"/>
                    </a:solidFill>
                    <a:latin typeface="+mn-lt"/>
                    <a:ea typeface="+mn-ea"/>
                    <a:cs typeface="+mn-cs"/>
                  </a:endParaRPr>
                </a:p>
              </p:txBody>
            </p:sp>
            <p:sp>
              <p:nvSpPr>
                <p:cNvPr id="20" name="TextBox 11"/>
                <p:cNvSpPr txBox="1">
                  <a:spLocks noChangeArrowheads="1"/>
                </p:cNvSpPr>
                <p:nvPr/>
              </p:nvSpPr>
              <p:spPr bwMode="auto">
                <a:xfrm>
                  <a:off x="2846150" y="3949307"/>
                  <a:ext cx="806788" cy="602382"/>
                </a:xfrm>
                <a:prstGeom prst="rect">
                  <a:avLst/>
                </a:prstGeom>
                <a:noFill/>
                <a:ln w="9525">
                  <a:noFill/>
                  <a:miter lim="800000"/>
                  <a:headEnd/>
                  <a:tailEnd/>
                </a:ln>
              </p:spPr>
              <p:txBody>
                <a:bodyPr wrap="square">
                  <a:prstTxWarp prst="textNoShape">
                    <a:avLst/>
                  </a:prstTxWarp>
                  <a:spAutoFit/>
                </a:bodyPr>
                <a:lstStyle/>
                <a:p>
                  <a:r>
                    <a:rPr lang="en-US" sz="1800" dirty="0">
                      <a:latin typeface="News Gothic MT" pitchFamily="32" charset="0"/>
                    </a:rPr>
                    <a:t>Me</a:t>
                  </a:r>
                </a:p>
              </p:txBody>
            </p:sp>
            <p:cxnSp>
              <p:nvCxnSpPr>
                <p:cNvPr id="21" name="Straight Connector 20"/>
                <p:cNvCxnSpPr>
                  <a:endCxn id="19" idx="1"/>
                </p:cNvCxnSpPr>
                <p:nvPr/>
              </p:nvCxnSpPr>
              <p:spPr>
                <a:xfrm rot="16200000" flipH="1">
                  <a:off x="2751194" y="3829704"/>
                  <a:ext cx="272484" cy="862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7" name="TextBox 13"/>
              <p:cNvSpPr txBox="1">
                <a:spLocks noChangeArrowheads="1"/>
              </p:cNvSpPr>
              <p:nvPr/>
            </p:nvSpPr>
            <p:spPr bwMode="auto">
              <a:xfrm>
                <a:off x="5390830" y="5220554"/>
                <a:ext cx="547880" cy="489433"/>
              </a:xfrm>
              <a:prstGeom prst="rect">
                <a:avLst/>
              </a:prstGeom>
              <a:noFill/>
              <a:ln w="9525">
                <a:noFill/>
                <a:miter lim="800000"/>
                <a:headEnd/>
                <a:tailEnd/>
              </a:ln>
            </p:spPr>
            <p:txBody>
              <a:bodyPr wrap="square">
                <a:prstTxWarp prst="textNoShape">
                  <a:avLst/>
                </a:prstTxWarp>
                <a:spAutoFit/>
              </a:bodyPr>
              <a:lstStyle/>
              <a:p>
                <a:r>
                  <a:rPr lang="en-US" sz="2000">
                    <a:latin typeface="News Gothic MT" pitchFamily="32" charset="0"/>
                  </a:rPr>
                  <a:t>C</a:t>
                </a:r>
              </a:p>
            </p:txBody>
          </p:sp>
          <p:sp>
            <p:nvSpPr>
              <p:cNvPr id="18" name="TextBox 14"/>
              <p:cNvSpPr txBox="1">
                <a:spLocks noChangeArrowheads="1"/>
              </p:cNvSpPr>
              <p:nvPr/>
            </p:nvSpPr>
            <p:spPr bwMode="auto">
              <a:xfrm>
                <a:off x="4842953" y="4670550"/>
                <a:ext cx="547880" cy="489433"/>
              </a:xfrm>
              <a:prstGeom prst="rect">
                <a:avLst/>
              </a:prstGeom>
              <a:noFill/>
              <a:ln w="9525">
                <a:noFill/>
                <a:miter lim="800000"/>
                <a:headEnd/>
                <a:tailEnd/>
              </a:ln>
            </p:spPr>
            <p:txBody>
              <a:bodyPr wrap="square">
                <a:prstTxWarp prst="textNoShape">
                  <a:avLst/>
                </a:prstTxWarp>
                <a:spAutoFit/>
              </a:bodyPr>
              <a:lstStyle/>
              <a:p>
                <a:r>
                  <a:rPr lang="en-US" sz="2000">
                    <a:latin typeface="News Gothic MT" pitchFamily="32" charset="0"/>
                  </a:rPr>
                  <a:t>G</a:t>
                </a:r>
              </a:p>
            </p:txBody>
          </p:sp>
        </p:grpSp>
        <p:cxnSp>
          <p:nvCxnSpPr>
            <p:cNvPr id="11" name="Straight Connector 10"/>
            <p:cNvCxnSpPr/>
            <p:nvPr/>
          </p:nvCxnSpPr>
          <p:spPr>
            <a:xfrm rot="360000">
              <a:off x="4942609" y="4954453"/>
              <a:ext cx="603504" cy="484632"/>
            </a:xfrm>
            <a:prstGeom prst="line">
              <a:avLst/>
            </a:prstGeom>
            <a:ln w="76200" cmpd="sng">
              <a:solidFill>
                <a:srgbClr val="C73636"/>
              </a:solidFill>
            </a:ln>
            <a:scene3d>
              <a:camera prst="orthographicFront"/>
              <a:lightRig rig="threePt" dir="t"/>
            </a:scene3d>
            <a:sp3d>
              <a:bevelT h="6350"/>
            </a:sp3d>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21420000">
              <a:off x="4352036" y="4282440"/>
              <a:ext cx="600198" cy="640080"/>
            </a:xfrm>
            <a:prstGeom prst="line">
              <a:avLst/>
            </a:prstGeom>
            <a:ln w="76200" cmpd="sng">
              <a:solidFill>
                <a:srgbClr val="5EA143"/>
              </a:solidFill>
            </a:ln>
            <a:scene3d>
              <a:camera prst="orthographicFront"/>
              <a:lightRig rig="threePt" dir="t"/>
            </a:scene3d>
            <a:sp3d>
              <a:bevelT h="6350"/>
              <a:bevelB h="6350"/>
            </a:sp3d>
          </p:spPr>
          <p:style>
            <a:lnRef idx="2">
              <a:schemeClr val="accent1"/>
            </a:lnRef>
            <a:fillRef idx="0">
              <a:schemeClr val="accent1"/>
            </a:fillRef>
            <a:effectRef idx="1">
              <a:schemeClr val="accent1"/>
            </a:effectRef>
            <a:fontRef idx="minor">
              <a:schemeClr val="tx1"/>
            </a:fontRef>
          </p:style>
        </p:cxnSp>
        <p:sp>
          <p:nvSpPr>
            <p:cNvPr id="13" name="TextBox 13"/>
            <p:cNvSpPr txBox="1">
              <a:spLocks noChangeArrowheads="1"/>
            </p:cNvSpPr>
            <p:nvPr/>
          </p:nvSpPr>
          <p:spPr bwMode="auto">
            <a:xfrm>
              <a:off x="4489825" y="4409020"/>
              <a:ext cx="685049" cy="518098"/>
            </a:xfrm>
            <a:prstGeom prst="rect">
              <a:avLst/>
            </a:prstGeom>
            <a:noFill/>
            <a:ln w="9525">
              <a:noFill/>
              <a:miter lim="800000"/>
              <a:headEnd/>
              <a:tailEnd/>
            </a:ln>
          </p:spPr>
          <p:txBody>
            <a:bodyPr wrap="square">
              <a:prstTxWarp prst="textNoShape">
                <a:avLst/>
              </a:prstTxWarp>
              <a:spAutoFit/>
            </a:bodyPr>
            <a:lstStyle/>
            <a:p>
              <a:r>
                <a:rPr lang="en-US" sz="2000">
                  <a:latin typeface="News Gothic MT" pitchFamily="32" charset="0"/>
                </a:rPr>
                <a:t>C</a:t>
              </a:r>
            </a:p>
          </p:txBody>
        </p:sp>
        <p:sp>
          <p:nvSpPr>
            <p:cNvPr id="14" name="TextBox 14"/>
            <p:cNvSpPr txBox="1">
              <a:spLocks noChangeArrowheads="1"/>
            </p:cNvSpPr>
            <p:nvPr/>
          </p:nvSpPr>
          <p:spPr bwMode="auto">
            <a:xfrm>
              <a:off x="5121614" y="4986812"/>
              <a:ext cx="685049" cy="518098"/>
            </a:xfrm>
            <a:prstGeom prst="rect">
              <a:avLst/>
            </a:prstGeom>
            <a:noFill/>
            <a:ln w="9525">
              <a:noFill/>
              <a:miter lim="800000"/>
              <a:headEnd/>
              <a:tailEnd/>
            </a:ln>
          </p:spPr>
          <p:txBody>
            <a:bodyPr wrap="square">
              <a:prstTxWarp prst="textNoShape">
                <a:avLst/>
              </a:prstTxWarp>
              <a:spAutoFit/>
            </a:bodyPr>
            <a:lstStyle/>
            <a:p>
              <a:r>
                <a:rPr lang="en-US" sz="2000">
                  <a:latin typeface="News Gothic MT" pitchFamily="32" charset="0"/>
                </a:rPr>
                <a:t>G</a:t>
              </a:r>
            </a:p>
          </p:txBody>
        </p:sp>
      </p:grpSp>
    </p:spTree>
    <p:extLst>
      <p:ext uri="{BB962C8B-B14F-4D97-AF65-F5344CB8AC3E}">
        <p14:creationId xmlns:p14="http://schemas.microsoft.com/office/powerpoint/2010/main" val="178295292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0"/>
          <p:cNvGrpSpPr>
            <a:grpSpLocks/>
          </p:cNvGrpSpPr>
          <p:nvPr/>
        </p:nvGrpSpPr>
        <p:grpSpPr bwMode="auto">
          <a:xfrm>
            <a:off x="355798" y="853987"/>
            <a:ext cx="4356683" cy="2637706"/>
            <a:chOff x="3254376" y="3736801"/>
            <a:chExt cx="5464175" cy="2976563"/>
          </a:xfrm>
        </p:grpSpPr>
        <p:grpSp>
          <p:nvGrpSpPr>
            <p:cNvPr id="10" name="Group 17"/>
            <p:cNvGrpSpPr>
              <a:grpSpLocks/>
            </p:cNvGrpSpPr>
            <p:nvPr/>
          </p:nvGrpSpPr>
          <p:grpSpPr bwMode="auto">
            <a:xfrm>
              <a:off x="3254376" y="3736801"/>
              <a:ext cx="5464175" cy="2976563"/>
              <a:chOff x="4221484" y="3822598"/>
              <a:chExt cx="4370067" cy="2811877"/>
            </a:xfrm>
          </p:grpSpPr>
          <p:pic>
            <p:nvPicPr>
              <p:cNvPr id="15" name="Content Placeholder 4" descr="dna_500.jpg (JPEG Image, 500x325 pixels).jpg"/>
              <p:cNvPicPr>
                <a:picLocks noChangeAspect="1"/>
              </p:cNvPicPr>
              <p:nvPr/>
            </p:nvPicPr>
            <p:blipFill>
              <a:blip r:embed="rId3"/>
              <a:srcRect/>
              <a:stretch>
                <a:fillRect/>
              </a:stretch>
            </p:blipFill>
            <p:spPr>
              <a:xfrm>
                <a:off x="4221484" y="3822598"/>
                <a:ext cx="4370067" cy="2811877"/>
              </a:xfrm>
              <a:prstGeom prst="rect">
                <a:avLst/>
              </a:prstGeom>
              <a:ln w="12700">
                <a:solidFill>
                  <a:schemeClr val="accent4"/>
                </a:solidFill>
              </a:ln>
            </p:spPr>
          </p:pic>
          <p:grpSp>
            <p:nvGrpSpPr>
              <p:cNvPr id="16" name="Group 9"/>
              <p:cNvGrpSpPr>
                <a:grpSpLocks/>
              </p:cNvGrpSpPr>
              <p:nvPr/>
            </p:nvGrpSpPr>
            <p:grpSpPr bwMode="auto">
              <a:xfrm>
                <a:off x="5810454" y="5709163"/>
                <a:ext cx="672068" cy="611307"/>
                <a:chOff x="2844289" y="3736609"/>
                <a:chExt cx="808649" cy="815080"/>
              </a:xfrm>
            </p:grpSpPr>
            <p:sp>
              <p:nvSpPr>
                <p:cNvPr id="19" name="Oval 18"/>
                <p:cNvSpPr>
                  <a:spLocks noChangeArrowheads="1"/>
                </p:cNvSpPr>
                <p:nvPr/>
              </p:nvSpPr>
              <p:spPr bwMode="auto">
                <a:xfrm>
                  <a:off x="2844289" y="3925836"/>
                  <a:ext cx="598304" cy="570199"/>
                </a:xfrm>
                <a:prstGeom prst="ellipse">
                  <a:avLst/>
                </a:prstGeom>
                <a:solidFill>
                  <a:srgbClr val="C00000"/>
                </a:solidFill>
                <a:ln w="12700">
                  <a:solidFill>
                    <a:srgbClr val="287A9E"/>
                  </a:solidFill>
                  <a:round/>
                  <a:headEnd/>
                  <a:tailEnd/>
                </a:ln>
                <a:effectLst>
                  <a:outerShdw dist="25400" dir="5400000" sx="100999" sy="100999" rotWithShape="0">
                    <a:srgbClr val="808080">
                      <a:alpha val="39998"/>
                    </a:srgbClr>
                  </a:outerShdw>
                </a:effectLst>
              </p:spPr>
              <p:txBody>
                <a:bodyPr anchor="ctr"/>
                <a:lstStyle/>
                <a:p>
                  <a:pPr algn="ctr" fontAlgn="auto">
                    <a:spcBef>
                      <a:spcPts val="0"/>
                    </a:spcBef>
                    <a:spcAft>
                      <a:spcPts val="0"/>
                    </a:spcAft>
                    <a:defRPr/>
                  </a:pPr>
                  <a:endParaRPr lang="en-US" sz="1800">
                    <a:solidFill>
                      <a:schemeClr val="lt1"/>
                    </a:solidFill>
                    <a:latin typeface="+mn-lt"/>
                    <a:ea typeface="+mn-ea"/>
                    <a:cs typeface="+mn-cs"/>
                  </a:endParaRPr>
                </a:p>
              </p:txBody>
            </p:sp>
            <p:sp>
              <p:nvSpPr>
                <p:cNvPr id="20" name="TextBox 11"/>
                <p:cNvSpPr txBox="1">
                  <a:spLocks noChangeArrowheads="1"/>
                </p:cNvSpPr>
                <p:nvPr/>
              </p:nvSpPr>
              <p:spPr bwMode="auto">
                <a:xfrm>
                  <a:off x="2846150" y="3949307"/>
                  <a:ext cx="806788" cy="602382"/>
                </a:xfrm>
                <a:prstGeom prst="rect">
                  <a:avLst/>
                </a:prstGeom>
                <a:noFill/>
                <a:ln w="9525">
                  <a:noFill/>
                  <a:miter lim="800000"/>
                  <a:headEnd/>
                  <a:tailEnd/>
                </a:ln>
              </p:spPr>
              <p:txBody>
                <a:bodyPr wrap="square">
                  <a:prstTxWarp prst="textNoShape">
                    <a:avLst/>
                  </a:prstTxWarp>
                  <a:spAutoFit/>
                </a:bodyPr>
                <a:lstStyle/>
                <a:p>
                  <a:r>
                    <a:rPr lang="en-US" sz="1800" dirty="0">
                      <a:latin typeface="News Gothic MT" pitchFamily="32" charset="0"/>
                    </a:rPr>
                    <a:t>Me</a:t>
                  </a:r>
                </a:p>
              </p:txBody>
            </p:sp>
            <p:cxnSp>
              <p:nvCxnSpPr>
                <p:cNvPr id="21" name="Straight Connector 20"/>
                <p:cNvCxnSpPr>
                  <a:endCxn id="19" idx="1"/>
                </p:cNvCxnSpPr>
                <p:nvPr/>
              </p:nvCxnSpPr>
              <p:spPr>
                <a:xfrm rot="16200000" flipH="1">
                  <a:off x="2751194" y="3829704"/>
                  <a:ext cx="272484" cy="862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7" name="TextBox 13"/>
              <p:cNvSpPr txBox="1">
                <a:spLocks noChangeArrowheads="1"/>
              </p:cNvSpPr>
              <p:nvPr/>
            </p:nvSpPr>
            <p:spPr bwMode="auto">
              <a:xfrm>
                <a:off x="5390830" y="5220554"/>
                <a:ext cx="547880" cy="489433"/>
              </a:xfrm>
              <a:prstGeom prst="rect">
                <a:avLst/>
              </a:prstGeom>
              <a:noFill/>
              <a:ln w="9525">
                <a:noFill/>
                <a:miter lim="800000"/>
                <a:headEnd/>
                <a:tailEnd/>
              </a:ln>
            </p:spPr>
            <p:txBody>
              <a:bodyPr wrap="square">
                <a:prstTxWarp prst="textNoShape">
                  <a:avLst/>
                </a:prstTxWarp>
                <a:spAutoFit/>
              </a:bodyPr>
              <a:lstStyle/>
              <a:p>
                <a:r>
                  <a:rPr lang="en-US" sz="2000">
                    <a:latin typeface="News Gothic MT" pitchFamily="32" charset="0"/>
                  </a:rPr>
                  <a:t>C</a:t>
                </a:r>
              </a:p>
            </p:txBody>
          </p:sp>
          <p:sp>
            <p:nvSpPr>
              <p:cNvPr id="18" name="TextBox 14"/>
              <p:cNvSpPr txBox="1">
                <a:spLocks noChangeArrowheads="1"/>
              </p:cNvSpPr>
              <p:nvPr/>
            </p:nvSpPr>
            <p:spPr bwMode="auto">
              <a:xfrm>
                <a:off x="4842953" y="4670550"/>
                <a:ext cx="547880" cy="489433"/>
              </a:xfrm>
              <a:prstGeom prst="rect">
                <a:avLst/>
              </a:prstGeom>
              <a:noFill/>
              <a:ln w="9525">
                <a:noFill/>
                <a:miter lim="800000"/>
                <a:headEnd/>
                <a:tailEnd/>
              </a:ln>
            </p:spPr>
            <p:txBody>
              <a:bodyPr wrap="square">
                <a:prstTxWarp prst="textNoShape">
                  <a:avLst/>
                </a:prstTxWarp>
                <a:spAutoFit/>
              </a:bodyPr>
              <a:lstStyle/>
              <a:p>
                <a:r>
                  <a:rPr lang="en-US" sz="2000">
                    <a:latin typeface="News Gothic MT" pitchFamily="32" charset="0"/>
                  </a:rPr>
                  <a:t>G</a:t>
                </a:r>
              </a:p>
            </p:txBody>
          </p:sp>
        </p:grpSp>
        <p:cxnSp>
          <p:nvCxnSpPr>
            <p:cNvPr id="11" name="Straight Connector 10"/>
            <p:cNvCxnSpPr/>
            <p:nvPr/>
          </p:nvCxnSpPr>
          <p:spPr>
            <a:xfrm rot="360000">
              <a:off x="4942609" y="4954453"/>
              <a:ext cx="603504" cy="484632"/>
            </a:xfrm>
            <a:prstGeom prst="line">
              <a:avLst/>
            </a:prstGeom>
            <a:ln w="76200" cmpd="sng">
              <a:solidFill>
                <a:srgbClr val="C73636"/>
              </a:solidFill>
            </a:ln>
            <a:scene3d>
              <a:camera prst="orthographicFront"/>
              <a:lightRig rig="threePt" dir="t"/>
            </a:scene3d>
            <a:sp3d>
              <a:bevelT h="6350"/>
            </a:sp3d>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21420000">
              <a:off x="4352036" y="4282440"/>
              <a:ext cx="600198" cy="640080"/>
            </a:xfrm>
            <a:prstGeom prst="line">
              <a:avLst/>
            </a:prstGeom>
            <a:ln w="76200" cmpd="sng">
              <a:solidFill>
                <a:srgbClr val="5EA143"/>
              </a:solidFill>
            </a:ln>
            <a:scene3d>
              <a:camera prst="orthographicFront"/>
              <a:lightRig rig="threePt" dir="t"/>
            </a:scene3d>
            <a:sp3d>
              <a:bevelT h="6350"/>
              <a:bevelB h="6350"/>
            </a:sp3d>
          </p:spPr>
          <p:style>
            <a:lnRef idx="2">
              <a:schemeClr val="accent1"/>
            </a:lnRef>
            <a:fillRef idx="0">
              <a:schemeClr val="accent1"/>
            </a:fillRef>
            <a:effectRef idx="1">
              <a:schemeClr val="accent1"/>
            </a:effectRef>
            <a:fontRef idx="minor">
              <a:schemeClr val="tx1"/>
            </a:fontRef>
          </p:style>
        </p:cxnSp>
        <p:sp>
          <p:nvSpPr>
            <p:cNvPr id="13" name="TextBox 13"/>
            <p:cNvSpPr txBox="1">
              <a:spLocks noChangeArrowheads="1"/>
            </p:cNvSpPr>
            <p:nvPr/>
          </p:nvSpPr>
          <p:spPr bwMode="auto">
            <a:xfrm>
              <a:off x="4489825" y="4409020"/>
              <a:ext cx="685049" cy="518098"/>
            </a:xfrm>
            <a:prstGeom prst="rect">
              <a:avLst/>
            </a:prstGeom>
            <a:noFill/>
            <a:ln w="9525">
              <a:noFill/>
              <a:miter lim="800000"/>
              <a:headEnd/>
              <a:tailEnd/>
            </a:ln>
          </p:spPr>
          <p:txBody>
            <a:bodyPr wrap="square">
              <a:prstTxWarp prst="textNoShape">
                <a:avLst/>
              </a:prstTxWarp>
              <a:spAutoFit/>
            </a:bodyPr>
            <a:lstStyle/>
            <a:p>
              <a:r>
                <a:rPr lang="en-US" sz="2000">
                  <a:latin typeface="News Gothic MT" pitchFamily="32" charset="0"/>
                </a:rPr>
                <a:t>C</a:t>
              </a:r>
            </a:p>
          </p:txBody>
        </p:sp>
        <p:sp>
          <p:nvSpPr>
            <p:cNvPr id="14" name="TextBox 14"/>
            <p:cNvSpPr txBox="1">
              <a:spLocks noChangeArrowheads="1"/>
            </p:cNvSpPr>
            <p:nvPr/>
          </p:nvSpPr>
          <p:spPr bwMode="auto">
            <a:xfrm>
              <a:off x="5121614" y="4986812"/>
              <a:ext cx="685049" cy="518098"/>
            </a:xfrm>
            <a:prstGeom prst="rect">
              <a:avLst/>
            </a:prstGeom>
            <a:noFill/>
            <a:ln w="9525">
              <a:noFill/>
              <a:miter lim="800000"/>
              <a:headEnd/>
              <a:tailEnd/>
            </a:ln>
          </p:spPr>
          <p:txBody>
            <a:bodyPr wrap="square">
              <a:prstTxWarp prst="textNoShape">
                <a:avLst/>
              </a:prstTxWarp>
              <a:spAutoFit/>
            </a:bodyPr>
            <a:lstStyle/>
            <a:p>
              <a:r>
                <a:rPr lang="en-US" sz="2000">
                  <a:latin typeface="News Gothic MT" pitchFamily="32" charset="0"/>
                </a:rPr>
                <a:t>G</a:t>
              </a:r>
            </a:p>
          </p:txBody>
        </p:sp>
      </p:grpSp>
      <p:grpSp>
        <p:nvGrpSpPr>
          <p:cNvPr id="3" name="Group 2"/>
          <p:cNvGrpSpPr/>
          <p:nvPr/>
        </p:nvGrpSpPr>
        <p:grpSpPr>
          <a:xfrm>
            <a:off x="4945581" y="853987"/>
            <a:ext cx="3690419" cy="1254546"/>
            <a:chOff x="4945581" y="853987"/>
            <a:chExt cx="3690419" cy="1254546"/>
          </a:xfrm>
        </p:grpSpPr>
        <p:grpSp>
          <p:nvGrpSpPr>
            <p:cNvPr id="26" name="Group 25"/>
            <p:cNvGrpSpPr/>
            <p:nvPr/>
          </p:nvGrpSpPr>
          <p:grpSpPr>
            <a:xfrm>
              <a:off x="5164663" y="967344"/>
              <a:ext cx="3352800" cy="994351"/>
              <a:chOff x="4813300" y="3183948"/>
              <a:chExt cx="3352800" cy="994351"/>
            </a:xfrm>
          </p:grpSpPr>
          <p:grpSp>
            <p:nvGrpSpPr>
              <p:cNvPr id="27" name="Group 26"/>
              <p:cNvGrpSpPr/>
              <p:nvPr/>
            </p:nvGrpSpPr>
            <p:grpSpPr>
              <a:xfrm>
                <a:off x="4813300" y="3492501"/>
                <a:ext cx="3352800" cy="685798"/>
                <a:chOff x="927100" y="3479802"/>
                <a:chExt cx="3352800" cy="685798"/>
              </a:xfrm>
            </p:grpSpPr>
            <p:cxnSp>
              <p:nvCxnSpPr>
                <p:cNvPr id="30" name="Straight Connector 29"/>
                <p:cNvCxnSpPr/>
                <p:nvPr/>
              </p:nvCxnSpPr>
              <p:spPr>
                <a:xfrm flipV="1">
                  <a:off x="927100" y="4000500"/>
                  <a:ext cx="3352800" cy="25400"/>
                </a:xfrm>
                <a:prstGeom prst="line">
                  <a:avLst/>
                </a:prstGeom>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2514600" y="3886200"/>
                  <a:ext cx="1765300" cy="279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262626"/>
                      </a:solidFill>
                    </a:rPr>
                    <a:t>Gene A</a:t>
                  </a:r>
                  <a:endParaRPr lang="en-US" dirty="0">
                    <a:solidFill>
                      <a:srgbClr val="262626"/>
                    </a:solidFill>
                  </a:endParaRPr>
                </a:p>
              </p:txBody>
            </p:sp>
            <p:sp>
              <p:nvSpPr>
                <p:cNvPr id="32" name="Oval 31"/>
                <p:cNvSpPr/>
                <p:nvPr/>
              </p:nvSpPr>
              <p:spPr>
                <a:xfrm>
                  <a:off x="11303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3" name="Oval 32"/>
                <p:cNvSpPr/>
                <p:nvPr/>
              </p:nvSpPr>
              <p:spPr>
                <a:xfrm>
                  <a:off x="14224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4" name="Oval 33"/>
                <p:cNvSpPr/>
                <p:nvPr/>
              </p:nvSpPr>
              <p:spPr>
                <a:xfrm>
                  <a:off x="17272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5" name="Oval 34"/>
                <p:cNvSpPr/>
                <p:nvPr/>
              </p:nvSpPr>
              <p:spPr>
                <a:xfrm>
                  <a:off x="19939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36" name="Elbow Connector 35"/>
                <p:cNvCxnSpPr>
                  <a:stCxn id="31" idx="1"/>
                </p:cNvCxnSpPr>
                <p:nvPr/>
              </p:nvCxnSpPr>
              <p:spPr>
                <a:xfrm rot="10800000" flipH="1">
                  <a:off x="2514600" y="3479802"/>
                  <a:ext cx="1117600" cy="546099"/>
                </a:xfrm>
                <a:prstGeom prst="bentConnector3">
                  <a:avLst>
                    <a:gd name="adj1" fmla="val -3410"/>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8" name="Trapezoid 27"/>
              <p:cNvSpPr/>
              <p:nvPr/>
            </p:nvSpPr>
            <p:spPr>
              <a:xfrm>
                <a:off x="4953000" y="3257551"/>
                <a:ext cx="660400" cy="368300"/>
              </a:xfrm>
              <a:prstGeom prst="trapezoid">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solidFill>
                      <a:srgbClr val="262626"/>
                    </a:solidFill>
                  </a:rPr>
                  <a:t>TF</a:t>
                </a:r>
                <a:endParaRPr lang="en-US" dirty="0">
                  <a:solidFill>
                    <a:srgbClr val="262626"/>
                  </a:solidFill>
                </a:endParaRPr>
              </a:p>
            </p:txBody>
          </p:sp>
          <p:sp>
            <p:nvSpPr>
              <p:cNvPr id="29" name="TextBox 28"/>
              <p:cNvSpPr txBox="1"/>
              <p:nvPr/>
            </p:nvSpPr>
            <p:spPr>
              <a:xfrm>
                <a:off x="6692900" y="3183948"/>
                <a:ext cx="647700" cy="584776"/>
              </a:xfrm>
              <a:prstGeom prst="rect">
                <a:avLst/>
              </a:prstGeom>
              <a:noFill/>
            </p:spPr>
            <p:txBody>
              <a:bodyPr wrap="square" rtlCol="0">
                <a:spAutoFit/>
              </a:bodyPr>
              <a:lstStyle/>
              <a:p>
                <a:r>
                  <a:rPr lang="en-US" sz="3200" dirty="0" smtClean="0">
                    <a:solidFill>
                      <a:srgbClr val="FF0000"/>
                    </a:solidFill>
                  </a:rPr>
                  <a:t>X</a:t>
                </a:r>
                <a:endParaRPr lang="en-US" sz="3200" dirty="0">
                  <a:solidFill>
                    <a:srgbClr val="FF0000"/>
                  </a:solidFill>
                </a:endParaRPr>
              </a:p>
            </p:txBody>
          </p:sp>
        </p:grpSp>
        <p:sp>
          <p:nvSpPr>
            <p:cNvPr id="2" name="Rectangle 1"/>
            <p:cNvSpPr/>
            <p:nvPr/>
          </p:nvSpPr>
          <p:spPr>
            <a:xfrm>
              <a:off x="4945581" y="853987"/>
              <a:ext cx="3690419" cy="1254546"/>
            </a:xfrm>
            <a:prstGeom prst="rect">
              <a:avLst/>
            </a:prstGeom>
            <a:noFill/>
            <a:ln>
              <a:solidFill>
                <a:srgbClr val="FFB4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7491699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0"/>
          <p:cNvGrpSpPr>
            <a:grpSpLocks/>
          </p:cNvGrpSpPr>
          <p:nvPr/>
        </p:nvGrpSpPr>
        <p:grpSpPr bwMode="auto">
          <a:xfrm>
            <a:off x="355798" y="853987"/>
            <a:ext cx="4356683" cy="2637706"/>
            <a:chOff x="3254376" y="3736801"/>
            <a:chExt cx="5464175" cy="2976563"/>
          </a:xfrm>
        </p:grpSpPr>
        <p:grpSp>
          <p:nvGrpSpPr>
            <p:cNvPr id="10" name="Group 17"/>
            <p:cNvGrpSpPr>
              <a:grpSpLocks/>
            </p:cNvGrpSpPr>
            <p:nvPr/>
          </p:nvGrpSpPr>
          <p:grpSpPr bwMode="auto">
            <a:xfrm>
              <a:off x="3254376" y="3736801"/>
              <a:ext cx="5464175" cy="2976563"/>
              <a:chOff x="4221484" y="3822598"/>
              <a:chExt cx="4370067" cy="2811877"/>
            </a:xfrm>
          </p:grpSpPr>
          <p:pic>
            <p:nvPicPr>
              <p:cNvPr id="15" name="Content Placeholder 4" descr="dna_500.jpg (JPEG Image, 500x325 pixels).jpg"/>
              <p:cNvPicPr>
                <a:picLocks noChangeAspect="1"/>
              </p:cNvPicPr>
              <p:nvPr/>
            </p:nvPicPr>
            <p:blipFill>
              <a:blip r:embed="rId3"/>
              <a:srcRect/>
              <a:stretch>
                <a:fillRect/>
              </a:stretch>
            </p:blipFill>
            <p:spPr>
              <a:xfrm>
                <a:off x="4221484" y="3822598"/>
                <a:ext cx="4370067" cy="2811877"/>
              </a:xfrm>
              <a:prstGeom prst="rect">
                <a:avLst/>
              </a:prstGeom>
              <a:ln w="12700">
                <a:solidFill>
                  <a:schemeClr val="accent4"/>
                </a:solidFill>
              </a:ln>
            </p:spPr>
          </p:pic>
          <p:grpSp>
            <p:nvGrpSpPr>
              <p:cNvPr id="16" name="Group 9"/>
              <p:cNvGrpSpPr>
                <a:grpSpLocks/>
              </p:cNvGrpSpPr>
              <p:nvPr/>
            </p:nvGrpSpPr>
            <p:grpSpPr bwMode="auto">
              <a:xfrm>
                <a:off x="5810454" y="5709163"/>
                <a:ext cx="672068" cy="611307"/>
                <a:chOff x="2844289" y="3736609"/>
                <a:chExt cx="808649" cy="815080"/>
              </a:xfrm>
            </p:grpSpPr>
            <p:sp>
              <p:nvSpPr>
                <p:cNvPr id="19" name="Oval 18"/>
                <p:cNvSpPr>
                  <a:spLocks noChangeArrowheads="1"/>
                </p:cNvSpPr>
                <p:nvPr/>
              </p:nvSpPr>
              <p:spPr bwMode="auto">
                <a:xfrm>
                  <a:off x="2844289" y="3925836"/>
                  <a:ext cx="598304" cy="570199"/>
                </a:xfrm>
                <a:prstGeom prst="ellipse">
                  <a:avLst/>
                </a:prstGeom>
                <a:solidFill>
                  <a:srgbClr val="C00000"/>
                </a:solidFill>
                <a:ln w="12700">
                  <a:solidFill>
                    <a:srgbClr val="287A9E"/>
                  </a:solidFill>
                  <a:round/>
                  <a:headEnd/>
                  <a:tailEnd/>
                </a:ln>
                <a:effectLst>
                  <a:outerShdw dist="25400" dir="5400000" sx="100999" sy="100999" rotWithShape="0">
                    <a:srgbClr val="808080">
                      <a:alpha val="39998"/>
                    </a:srgbClr>
                  </a:outerShdw>
                </a:effectLst>
              </p:spPr>
              <p:txBody>
                <a:bodyPr anchor="ctr"/>
                <a:lstStyle/>
                <a:p>
                  <a:pPr algn="ctr" fontAlgn="auto">
                    <a:spcBef>
                      <a:spcPts val="0"/>
                    </a:spcBef>
                    <a:spcAft>
                      <a:spcPts val="0"/>
                    </a:spcAft>
                    <a:defRPr/>
                  </a:pPr>
                  <a:endParaRPr lang="en-US" sz="1800">
                    <a:solidFill>
                      <a:schemeClr val="lt1"/>
                    </a:solidFill>
                    <a:latin typeface="+mn-lt"/>
                    <a:ea typeface="+mn-ea"/>
                    <a:cs typeface="+mn-cs"/>
                  </a:endParaRPr>
                </a:p>
              </p:txBody>
            </p:sp>
            <p:sp>
              <p:nvSpPr>
                <p:cNvPr id="20" name="TextBox 11"/>
                <p:cNvSpPr txBox="1">
                  <a:spLocks noChangeArrowheads="1"/>
                </p:cNvSpPr>
                <p:nvPr/>
              </p:nvSpPr>
              <p:spPr bwMode="auto">
                <a:xfrm>
                  <a:off x="2846150" y="3949307"/>
                  <a:ext cx="806788" cy="602382"/>
                </a:xfrm>
                <a:prstGeom prst="rect">
                  <a:avLst/>
                </a:prstGeom>
                <a:noFill/>
                <a:ln w="9525">
                  <a:noFill/>
                  <a:miter lim="800000"/>
                  <a:headEnd/>
                  <a:tailEnd/>
                </a:ln>
              </p:spPr>
              <p:txBody>
                <a:bodyPr wrap="square">
                  <a:prstTxWarp prst="textNoShape">
                    <a:avLst/>
                  </a:prstTxWarp>
                  <a:spAutoFit/>
                </a:bodyPr>
                <a:lstStyle/>
                <a:p>
                  <a:r>
                    <a:rPr lang="en-US" sz="1800" dirty="0">
                      <a:latin typeface="News Gothic MT" pitchFamily="32" charset="0"/>
                    </a:rPr>
                    <a:t>Me</a:t>
                  </a:r>
                </a:p>
              </p:txBody>
            </p:sp>
            <p:cxnSp>
              <p:nvCxnSpPr>
                <p:cNvPr id="21" name="Straight Connector 20"/>
                <p:cNvCxnSpPr>
                  <a:endCxn id="19" idx="1"/>
                </p:cNvCxnSpPr>
                <p:nvPr/>
              </p:nvCxnSpPr>
              <p:spPr>
                <a:xfrm rot="16200000" flipH="1">
                  <a:off x="2751194" y="3829704"/>
                  <a:ext cx="272484" cy="862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7" name="TextBox 13"/>
              <p:cNvSpPr txBox="1">
                <a:spLocks noChangeArrowheads="1"/>
              </p:cNvSpPr>
              <p:nvPr/>
            </p:nvSpPr>
            <p:spPr bwMode="auto">
              <a:xfrm>
                <a:off x="5390830" y="5220554"/>
                <a:ext cx="547880" cy="489433"/>
              </a:xfrm>
              <a:prstGeom prst="rect">
                <a:avLst/>
              </a:prstGeom>
              <a:noFill/>
              <a:ln w="9525">
                <a:noFill/>
                <a:miter lim="800000"/>
                <a:headEnd/>
                <a:tailEnd/>
              </a:ln>
            </p:spPr>
            <p:txBody>
              <a:bodyPr wrap="square">
                <a:prstTxWarp prst="textNoShape">
                  <a:avLst/>
                </a:prstTxWarp>
                <a:spAutoFit/>
              </a:bodyPr>
              <a:lstStyle/>
              <a:p>
                <a:r>
                  <a:rPr lang="en-US" sz="2000">
                    <a:latin typeface="News Gothic MT" pitchFamily="32" charset="0"/>
                  </a:rPr>
                  <a:t>C</a:t>
                </a:r>
              </a:p>
            </p:txBody>
          </p:sp>
          <p:sp>
            <p:nvSpPr>
              <p:cNvPr id="18" name="TextBox 14"/>
              <p:cNvSpPr txBox="1">
                <a:spLocks noChangeArrowheads="1"/>
              </p:cNvSpPr>
              <p:nvPr/>
            </p:nvSpPr>
            <p:spPr bwMode="auto">
              <a:xfrm>
                <a:off x="4842953" y="4670550"/>
                <a:ext cx="547880" cy="489433"/>
              </a:xfrm>
              <a:prstGeom prst="rect">
                <a:avLst/>
              </a:prstGeom>
              <a:noFill/>
              <a:ln w="9525">
                <a:noFill/>
                <a:miter lim="800000"/>
                <a:headEnd/>
                <a:tailEnd/>
              </a:ln>
            </p:spPr>
            <p:txBody>
              <a:bodyPr wrap="square">
                <a:prstTxWarp prst="textNoShape">
                  <a:avLst/>
                </a:prstTxWarp>
                <a:spAutoFit/>
              </a:bodyPr>
              <a:lstStyle/>
              <a:p>
                <a:r>
                  <a:rPr lang="en-US" sz="2000">
                    <a:latin typeface="News Gothic MT" pitchFamily="32" charset="0"/>
                  </a:rPr>
                  <a:t>G</a:t>
                </a:r>
              </a:p>
            </p:txBody>
          </p:sp>
        </p:grpSp>
        <p:cxnSp>
          <p:nvCxnSpPr>
            <p:cNvPr id="11" name="Straight Connector 10"/>
            <p:cNvCxnSpPr/>
            <p:nvPr/>
          </p:nvCxnSpPr>
          <p:spPr>
            <a:xfrm rot="360000">
              <a:off x="4942609" y="4954453"/>
              <a:ext cx="603504" cy="484632"/>
            </a:xfrm>
            <a:prstGeom prst="line">
              <a:avLst/>
            </a:prstGeom>
            <a:ln w="76200" cmpd="sng">
              <a:solidFill>
                <a:srgbClr val="C73636"/>
              </a:solidFill>
            </a:ln>
            <a:scene3d>
              <a:camera prst="orthographicFront"/>
              <a:lightRig rig="threePt" dir="t"/>
            </a:scene3d>
            <a:sp3d>
              <a:bevelT h="6350"/>
            </a:sp3d>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21420000">
              <a:off x="4352036" y="4282440"/>
              <a:ext cx="600198" cy="640080"/>
            </a:xfrm>
            <a:prstGeom prst="line">
              <a:avLst/>
            </a:prstGeom>
            <a:ln w="76200" cmpd="sng">
              <a:solidFill>
                <a:srgbClr val="5EA143"/>
              </a:solidFill>
            </a:ln>
            <a:scene3d>
              <a:camera prst="orthographicFront"/>
              <a:lightRig rig="threePt" dir="t"/>
            </a:scene3d>
            <a:sp3d>
              <a:bevelT h="6350"/>
              <a:bevelB h="6350"/>
            </a:sp3d>
          </p:spPr>
          <p:style>
            <a:lnRef idx="2">
              <a:schemeClr val="accent1"/>
            </a:lnRef>
            <a:fillRef idx="0">
              <a:schemeClr val="accent1"/>
            </a:fillRef>
            <a:effectRef idx="1">
              <a:schemeClr val="accent1"/>
            </a:effectRef>
            <a:fontRef idx="minor">
              <a:schemeClr val="tx1"/>
            </a:fontRef>
          </p:style>
        </p:cxnSp>
        <p:sp>
          <p:nvSpPr>
            <p:cNvPr id="13" name="TextBox 13"/>
            <p:cNvSpPr txBox="1">
              <a:spLocks noChangeArrowheads="1"/>
            </p:cNvSpPr>
            <p:nvPr/>
          </p:nvSpPr>
          <p:spPr bwMode="auto">
            <a:xfrm>
              <a:off x="4489825" y="4409020"/>
              <a:ext cx="685049" cy="518098"/>
            </a:xfrm>
            <a:prstGeom prst="rect">
              <a:avLst/>
            </a:prstGeom>
            <a:noFill/>
            <a:ln w="9525">
              <a:noFill/>
              <a:miter lim="800000"/>
              <a:headEnd/>
              <a:tailEnd/>
            </a:ln>
          </p:spPr>
          <p:txBody>
            <a:bodyPr wrap="square">
              <a:prstTxWarp prst="textNoShape">
                <a:avLst/>
              </a:prstTxWarp>
              <a:spAutoFit/>
            </a:bodyPr>
            <a:lstStyle/>
            <a:p>
              <a:r>
                <a:rPr lang="en-US" sz="2000">
                  <a:latin typeface="News Gothic MT" pitchFamily="32" charset="0"/>
                </a:rPr>
                <a:t>C</a:t>
              </a:r>
            </a:p>
          </p:txBody>
        </p:sp>
        <p:sp>
          <p:nvSpPr>
            <p:cNvPr id="14" name="TextBox 14"/>
            <p:cNvSpPr txBox="1">
              <a:spLocks noChangeArrowheads="1"/>
            </p:cNvSpPr>
            <p:nvPr/>
          </p:nvSpPr>
          <p:spPr bwMode="auto">
            <a:xfrm>
              <a:off x="5121614" y="4986812"/>
              <a:ext cx="685049" cy="518098"/>
            </a:xfrm>
            <a:prstGeom prst="rect">
              <a:avLst/>
            </a:prstGeom>
            <a:noFill/>
            <a:ln w="9525">
              <a:noFill/>
              <a:miter lim="800000"/>
              <a:headEnd/>
              <a:tailEnd/>
            </a:ln>
          </p:spPr>
          <p:txBody>
            <a:bodyPr wrap="square">
              <a:prstTxWarp prst="textNoShape">
                <a:avLst/>
              </a:prstTxWarp>
              <a:spAutoFit/>
            </a:bodyPr>
            <a:lstStyle/>
            <a:p>
              <a:r>
                <a:rPr lang="en-US" sz="2000">
                  <a:latin typeface="News Gothic MT" pitchFamily="32" charset="0"/>
                </a:rPr>
                <a:t>G</a:t>
              </a:r>
            </a:p>
          </p:txBody>
        </p:sp>
      </p:grpSp>
      <p:grpSp>
        <p:nvGrpSpPr>
          <p:cNvPr id="5" name="Group 4"/>
          <p:cNvGrpSpPr/>
          <p:nvPr/>
        </p:nvGrpSpPr>
        <p:grpSpPr>
          <a:xfrm>
            <a:off x="4945581" y="2756825"/>
            <a:ext cx="3914782" cy="1230420"/>
            <a:chOff x="-4038599" y="1427858"/>
            <a:chExt cx="6429381" cy="1911095"/>
          </a:xfrm>
        </p:grpSpPr>
        <p:pic>
          <p:nvPicPr>
            <p:cNvPr id="22" name="Picture 21"/>
            <p:cNvPicPr>
              <a:picLocks noChangeAspect="1"/>
            </p:cNvPicPr>
            <p:nvPr/>
          </p:nvPicPr>
          <p:blipFill>
            <a:blip r:embed="rId4"/>
            <a:stretch>
              <a:fillRect/>
            </a:stretch>
          </p:blipFill>
          <p:spPr>
            <a:xfrm>
              <a:off x="-1818977" y="1433953"/>
              <a:ext cx="1905000" cy="1905000"/>
            </a:xfrm>
            <a:prstGeom prst="rect">
              <a:avLst/>
            </a:prstGeom>
            <a:ln>
              <a:solidFill>
                <a:schemeClr val="accent4"/>
              </a:solidFill>
            </a:ln>
          </p:spPr>
        </p:pic>
        <p:pic>
          <p:nvPicPr>
            <p:cNvPr id="23" name="Picture 22"/>
            <p:cNvPicPr>
              <a:picLocks noChangeAspect="1"/>
            </p:cNvPicPr>
            <p:nvPr/>
          </p:nvPicPr>
          <p:blipFill>
            <a:blip r:embed="rId5"/>
            <a:stretch>
              <a:fillRect/>
            </a:stretch>
          </p:blipFill>
          <p:spPr>
            <a:xfrm>
              <a:off x="485782" y="1433953"/>
              <a:ext cx="1905000" cy="1905000"/>
            </a:xfrm>
            <a:prstGeom prst="rect">
              <a:avLst/>
            </a:prstGeom>
            <a:ln>
              <a:solidFill>
                <a:schemeClr val="accent4"/>
              </a:solidFill>
            </a:ln>
          </p:spPr>
        </p:pic>
        <p:pic>
          <p:nvPicPr>
            <p:cNvPr id="24" name="Picture 23"/>
            <p:cNvPicPr preferRelativeResize="0">
              <a:picLocks/>
            </p:cNvPicPr>
            <p:nvPr/>
          </p:nvPicPr>
          <p:blipFill rotWithShape="1">
            <a:blip r:embed="rId6"/>
            <a:srcRect r="29252" b="7194"/>
            <a:stretch/>
          </p:blipFill>
          <p:spPr>
            <a:xfrm>
              <a:off x="-4038599" y="1427858"/>
              <a:ext cx="1911095" cy="1911095"/>
            </a:xfrm>
            <a:prstGeom prst="rect">
              <a:avLst/>
            </a:prstGeom>
            <a:ln>
              <a:solidFill>
                <a:schemeClr val="accent4"/>
              </a:solidFill>
            </a:ln>
          </p:spPr>
        </p:pic>
      </p:grpSp>
      <p:grpSp>
        <p:nvGrpSpPr>
          <p:cNvPr id="3" name="Group 2"/>
          <p:cNvGrpSpPr/>
          <p:nvPr/>
        </p:nvGrpSpPr>
        <p:grpSpPr>
          <a:xfrm>
            <a:off x="4945581" y="853987"/>
            <a:ext cx="3690419" cy="1254546"/>
            <a:chOff x="4945581" y="853987"/>
            <a:chExt cx="3690419" cy="1254546"/>
          </a:xfrm>
        </p:grpSpPr>
        <p:grpSp>
          <p:nvGrpSpPr>
            <p:cNvPr id="26" name="Group 25"/>
            <p:cNvGrpSpPr/>
            <p:nvPr/>
          </p:nvGrpSpPr>
          <p:grpSpPr>
            <a:xfrm>
              <a:off x="5164663" y="967344"/>
              <a:ext cx="3352800" cy="994351"/>
              <a:chOff x="4813300" y="3183948"/>
              <a:chExt cx="3352800" cy="994351"/>
            </a:xfrm>
          </p:grpSpPr>
          <p:grpSp>
            <p:nvGrpSpPr>
              <p:cNvPr id="27" name="Group 26"/>
              <p:cNvGrpSpPr/>
              <p:nvPr/>
            </p:nvGrpSpPr>
            <p:grpSpPr>
              <a:xfrm>
                <a:off x="4813300" y="3492501"/>
                <a:ext cx="3352800" cy="685798"/>
                <a:chOff x="927100" y="3479802"/>
                <a:chExt cx="3352800" cy="685798"/>
              </a:xfrm>
            </p:grpSpPr>
            <p:cxnSp>
              <p:nvCxnSpPr>
                <p:cNvPr id="30" name="Straight Connector 29"/>
                <p:cNvCxnSpPr/>
                <p:nvPr/>
              </p:nvCxnSpPr>
              <p:spPr>
                <a:xfrm flipV="1">
                  <a:off x="927100" y="4000500"/>
                  <a:ext cx="3352800" cy="25400"/>
                </a:xfrm>
                <a:prstGeom prst="line">
                  <a:avLst/>
                </a:prstGeom>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2514600" y="3886200"/>
                  <a:ext cx="1765300" cy="279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262626"/>
                      </a:solidFill>
                    </a:rPr>
                    <a:t>Gene A</a:t>
                  </a:r>
                  <a:endParaRPr lang="en-US" dirty="0">
                    <a:solidFill>
                      <a:srgbClr val="262626"/>
                    </a:solidFill>
                  </a:endParaRPr>
                </a:p>
              </p:txBody>
            </p:sp>
            <p:sp>
              <p:nvSpPr>
                <p:cNvPr id="32" name="Oval 31"/>
                <p:cNvSpPr/>
                <p:nvPr/>
              </p:nvSpPr>
              <p:spPr>
                <a:xfrm>
                  <a:off x="11303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3" name="Oval 32"/>
                <p:cNvSpPr/>
                <p:nvPr/>
              </p:nvSpPr>
              <p:spPr>
                <a:xfrm>
                  <a:off x="14224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4" name="Oval 33"/>
                <p:cNvSpPr/>
                <p:nvPr/>
              </p:nvSpPr>
              <p:spPr>
                <a:xfrm>
                  <a:off x="17272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5" name="Oval 34"/>
                <p:cNvSpPr/>
                <p:nvPr/>
              </p:nvSpPr>
              <p:spPr>
                <a:xfrm>
                  <a:off x="19939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36" name="Elbow Connector 35"/>
                <p:cNvCxnSpPr>
                  <a:stCxn id="31" idx="1"/>
                </p:cNvCxnSpPr>
                <p:nvPr/>
              </p:nvCxnSpPr>
              <p:spPr>
                <a:xfrm rot="10800000" flipH="1">
                  <a:off x="2514600" y="3479802"/>
                  <a:ext cx="1117600" cy="546099"/>
                </a:xfrm>
                <a:prstGeom prst="bentConnector3">
                  <a:avLst>
                    <a:gd name="adj1" fmla="val -3410"/>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8" name="Trapezoid 27"/>
              <p:cNvSpPr/>
              <p:nvPr/>
            </p:nvSpPr>
            <p:spPr>
              <a:xfrm>
                <a:off x="4953000" y="3257551"/>
                <a:ext cx="660400" cy="368300"/>
              </a:xfrm>
              <a:prstGeom prst="trapezoid">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solidFill>
                      <a:srgbClr val="262626"/>
                    </a:solidFill>
                  </a:rPr>
                  <a:t>TF</a:t>
                </a:r>
                <a:endParaRPr lang="en-US" dirty="0">
                  <a:solidFill>
                    <a:srgbClr val="262626"/>
                  </a:solidFill>
                </a:endParaRPr>
              </a:p>
            </p:txBody>
          </p:sp>
          <p:sp>
            <p:nvSpPr>
              <p:cNvPr id="29" name="TextBox 28"/>
              <p:cNvSpPr txBox="1"/>
              <p:nvPr/>
            </p:nvSpPr>
            <p:spPr>
              <a:xfrm>
                <a:off x="6692900" y="3183948"/>
                <a:ext cx="647700" cy="584776"/>
              </a:xfrm>
              <a:prstGeom prst="rect">
                <a:avLst/>
              </a:prstGeom>
              <a:noFill/>
            </p:spPr>
            <p:txBody>
              <a:bodyPr wrap="square" rtlCol="0">
                <a:spAutoFit/>
              </a:bodyPr>
              <a:lstStyle/>
              <a:p>
                <a:r>
                  <a:rPr lang="en-US" sz="3200" dirty="0" smtClean="0">
                    <a:solidFill>
                      <a:srgbClr val="FF0000"/>
                    </a:solidFill>
                  </a:rPr>
                  <a:t>X</a:t>
                </a:r>
                <a:endParaRPr lang="en-US" sz="3200" dirty="0">
                  <a:solidFill>
                    <a:srgbClr val="FF0000"/>
                  </a:solidFill>
                </a:endParaRPr>
              </a:p>
            </p:txBody>
          </p:sp>
        </p:grpSp>
        <p:sp>
          <p:nvSpPr>
            <p:cNvPr id="2" name="Rectangle 1"/>
            <p:cNvSpPr/>
            <p:nvPr/>
          </p:nvSpPr>
          <p:spPr>
            <a:xfrm>
              <a:off x="4945581" y="853987"/>
              <a:ext cx="3690419" cy="1254546"/>
            </a:xfrm>
            <a:prstGeom prst="rect">
              <a:avLst/>
            </a:prstGeom>
            <a:noFill/>
            <a:ln>
              <a:solidFill>
                <a:srgbClr val="FFB4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4873568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0"/>
          <p:cNvGrpSpPr>
            <a:grpSpLocks/>
          </p:cNvGrpSpPr>
          <p:nvPr/>
        </p:nvGrpSpPr>
        <p:grpSpPr bwMode="auto">
          <a:xfrm>
            <a:off x="355798" y="853987"/>
            <a:ext cx="4356683" cy="2637706"/>
            <a:chOff x="3254376" y="3736801"/>
            <a:chExt cx="5464175" cy="2976563"/>
          </a:xfrm>
        </p:grpSpPr>
        <p:grpSp>
          <p:nvGrpSpPr>
            <p:cNvPr id="10" name="Group 17"/>
            <p:cNvGrpSpPr>
              <a:grpSpLocks/>
            </p:cNvGrpSpPr>
            <p:nvPr/>
          </p:nvGrpSpPr>
          <p:grpSpPr bwMode="auto">
            <a:xfrm>
              <a:off x="3254376" y="3736801"/>
              <a:ext cx="5464175" cy="2976563"/>
              <a:chOff x="4221484" y="3822598"/>
              <a:chExt cx="4370067" cy="2811877"/>
            </a:xfrm>
          </p:grpSpPr>
          <p:pic>
            <p:nvPicPr>
              <p:cNvPr id="15" name="Content Placeholder 4" descr="dna_500.jpg (JPEG Image, 500x325 pixels).jpg"/>
              <p:cNvPicPr>
                <a:picLocks noChangeAspect="1"/>
              </p:cNvPicPr>
              <p:nvPr/>
            </p:nvPicPr>
            <p:blipFill>
              <a:blip r:embed="rId3"/>
              <a:srcRect/>
              <a:stretch>
                <a:fillRect/>
              </a:stretch>
            </p:blipFill>
            <p:spPr>
              <a:xfrm>
                <a:off x="4221484" y="3822598"/>
                <a:ext cx="4370067" cy="2811877"/>
              </a:xfrm>
              <a:prstGeom prst="rect">
                <a:avLst/>
              </a:prstGeom>
              <a:ln w="12700">
                <a:solidFill>
                  <a:schemeClr val="accent4"/>
                </a:solidFill>
              </a:ln>
            </p:spPr>
          </p:pic>
          <p:grpSp>
            <p:nvGrpSpPr>
              <p:cNvPr id="16" name="Group 9"/>
              <p:cNvGrpSpPr>
                <a:grpSpLocks/>
              </p:cNvGrpSpPr>
              <p:nvPr/>
            </p:nvGrpSpPr>
            <p:grpSpPr bwMode="auto">
              <a:xfrm>
                <a:off x="5810454" y="5709163"/>
                <a:ext cx="672068" cy="611307"/>
                <a:chOff x="2844289" y="3736609"/>
                <a:chExt cx="808649" cy="815080"/>
              </a:xfrm>
            </p:grpSpPr>
            <p:sp>
              <p:nvSpPr>
                <p:cNvPr id="19" name="Oval 18"/>
                <p:cNvSpPr>
                  <a:spLocks noChangeArrowheads="1"/>
                </p:cNvSpPr>
                <p:nvPr/>
              </p:nvSpPr>
              <p:spPr bwMode="auto">
                <a:xfrm>
                  <a:off x="2844289" y="3925836"/>
                  <a:ext cx="598304" cy="570199"/>
                </a:xfrm>
                <a:prstGeom prst="ellipse">
                  <a:avLst/>
                </a:prstGeom>
                <a:solidFill>
                  <a:srgbClr val="C00000"/>
                </a:solidFill>
                <a:ln w="12700">
                  <a:solidFill>
                    <a:srgbClr val="287A9E"/>
                  </a:solidFill>
                  <a:round/>
                  <a:headEnd/>
                  <a:tailEnd/>
                </a:ln>
                <a:effectLst>
                  <a:outerShdw dist="25400" dir="5400000" sx="100999" sy="100999" rotWithShape="0">
                    <a:srgbClr val="808080">
                      <a:alpha val="39998"/>
                    </a:srgbClr>
                  </a:outerShdw>
                </a:effectLst>
              </p:spPr>
              <p:txBody>
                <a:bodyPr anchor="ctr"/>
                <a:lstStyle/>
                <a:p>
                  <a:pPr algn="ctr" fontAlgn="auto">
                    <a:spcBef>
                      <a:spcPts val="0"/>
                    </a:spcBef>
                    <a:spcAft>
                      <a:spcPts val="0"/>
                    </a:spcAft>
                    <a:defRPr/>
                  </a:pPr>
                  <a:endParaRPr lang="en-US" sz="1800">
                    <a:solidFill>
                      <a:schemeClr val="lt1"/>
                    </a:solidFill>
                    <a:latin typeface="+mn-lt"/>
                    <a:ea typeface="+mn-ea"/>
                    <a:cs typeface="+mn-cs"/>
                  </a:endParaRPr>
                </a:p>
              </p:txBody>
            </p:sp>
            <p:sp>
              <p:nvSpPr>
                <p:cNvPr id="20" name="TextBox 11"/>
                <p:cNvSpPr txBox="1">
                  <a:spLocks noChangeArrowheads="1"/>
                </p:cNvSpPr>
                <p:nvPr/>
              </p:nvSpPr>
              <p:spPr bwMode="auto">
                <a:xfrm>
                  <a:off x="2846150" y="3949307"/>
                  <a:ext cx="806788" cy="602382"/>
                </a:xfrm>
                <a:prstGeom prst="rect">
                  <a:avLst/>
                </a:prstGeom>
                <a:noFill/>
                <a:ln w="9525">
                  <a:noFill/>
                  <a:miter lim="800000"/>
                  <a:headEnd/>
                  <a:tailEnd/>
                </a:ln>
              </p:spPr>
              <p:txBody>
                <a:bodyPr wrap="square">
                  <a:prstTxWarp prst="textNoShape">
                    <a:avLst/>
                  </a:prstTxWarp>
                  <a:spAutoFit/>
                </a:bodyPr>
                <a:lstStyle/>
                <a:p>
                  <a:r>
                    <a:rPr lang="en-US" sz="1800" dirty="0">
                      <a:latin typeface="News Gothic MT" pitchFamily="32" charset="0"/>
                    </a:rPr>
                    <a:t>Me</a:t>
                  </a:r>
                </a:p>
              </p:txBody>
            </p:sp>
            <p:cxnSp>
              <p:nvCxnSpPr>
                <p:cNvPr id="21" name="Straight Connector 20"/>
                <p:cNvCxnSpPr>
                  <a:endCxn id="19" idx="1"/>
                </p:cNvCxnSpPr>
                <p:nvPr/>
              </p:nvCxnSpPr>
              <p:spPr>
                <a:xfrm rot="16200000" flipH="1">
                  <a:off x="2751194" y="3829704"/>
                  <a:ext cx="272484" cy="862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7" name="TextBox 13"/>
              <p:cNvSpPr txBox="1">
                <a:spLocks noChangeArrowheads="1"/>
              </p:cNvSpPr>
              <p:nvPr/>
            </p:nvSpPr>
            <p:spPr bwMode="auto">
              <a:xfrm>
                <a:off x="5390830" y="5220554"/>
                <a:ext cx="547880" cy="489433"/>
              </a:xfrm>
              <a:prstGeom prst="rect">
                <a:avLst/>
              </a:prstGeom>
              <a:noFill/>
              <a:ln w="9525">
                <a:noFill/>
                <a:miter lim="800000"/>
                <a:headEnd/>
                <a:tailEnd/>
              </a:ln>
            </p:spPr>
            <p:txBody>
              <a:bodyPr wrap="square">
                <a:prstTxWarp prst="textNoShape">
                  <a:avLst/>
                </a:prstTxWarp>
                <a:spAutoFit/>
              </a:bodyPr>
              <a:lstStyle/>
              <a:p>
                <a:r>
                  <a:rPr lang="en-US" sz="2000">
                    <a:latin typeface="News Gothic MT" pitchFamily="32" charset="0"/>
                  </a:rPr>
                  <a:t>C</a:t>
                </a:r>
              </a:p>
            </p:txBody>
          </p:sp>
          <p:sp>
            <p:nvSpPr>
              <p:cNvPr id="18" name="TextBox 14"/>
              <p:cNvSpPr txBox="1">
                <a:spLocks noChangeArrowheads="1"/>
              </p:cNvSpPr>
              <p:nvPr/>
            </p:nvSpPr>
            <p:spPr bwMode="auto">
              <a:xfrm>
                <a:off x="4842953" y="4670550"/>
                <a:ext cx="547880" cy="489433"/>
              </a:xfrm>
              <a:prstGeom prst="rect">
                <a:avLst/>
              </a:prstGeom>
              <a:noFill/>
              <a:ln w="9525">
                <a:noFill/>
                <a:miter lim="800000"/>
                <a:headEnd/>
                <a:tailEnd/>
              </a:ln>
            </p:spPr>
            <p:txBody>
              <a:bodyPr wrap="square">
                <a:prstTxWarp prst="textNoShape">
                  <a:avLst/>
                </a:prstTxWarp>
                <a:spAutoFit/>
              </a:bodyPr>
              <a:lstStyle/>
              <a:p>
                <a:r>
                  <a:rPr lang="en-US" sz="2000">
                    <a:latin typeface="News Gothic MT" pitchFamily="32" charset="0"/>
                  </a:rPr>
                  <a:t>G</a:t>
                </a:r>
              </a:p>
            </p:txBody>
          </p:sp>
        </p:grpSp>
        <p:cxnSp>
          <p:nvCxnSpPr>
            <p:cNvPr id="11" name="Straight Connector 10"/>
            <p:cNvCxnSpPr/>
            <p:nvPr/>
          </p:nvCxnSpPr>
          <p:spPr>
            <a:xfrm rot="360000">
              <a:off x="4942609" y="4954453"/>
              <a:ext cx="603504" cy="484632"/>
            </a:xfrm>
            <a:prstGeom prst="line">
              <a:avLst/>
            </a:prstGeom>
            <a:ln w="76200" cmpd="sng">
              <a:solidFill>
                <a:srgbClr val="C73636"/>
              </a:solidFill>
            </a:ln>
            <a:scene3d>
              <a:camera prst="orthographicFront"/>
              <a:lightRig rig="threePt" dir="t"/>
            </a:scene3d>
            <a:sp3d>
              <a:bevelT h="6350"/>
            </a:sp3d>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21420000">
              <a:off x="4352036" y="4282440"/>
              <a:ext cx="600198" cy="640080"/>
            </a:xfrm>
            <a:prstGeom prst="line">
              <a:avLst/>
            </a:prstGeom>
            <a:ln w="76200" cmpd="sng">
              <a:solidFill>
                <a:srgbClr val="5EA143"/>
              </a:solidFill>
            </a:ln>
            <a:scene3d>
              <a:camera prst="orthographicFront"/>
              <a:lightRig rig="threePt" dir="t"/>
            </a:scene3d>
            <a:sp3d>
              <a:bevelT h="6350"/>
              <a:bevelB h="6350"/>
            </a:sp3d>
          </p:spPr>
          <p:style>
            <a:lnRef idx="2">
              <a:schemeClr val="accent1"/>
            </a:lnRef>
            <a:fillRef idx="0">
              <a:schemeClr val="accent1"/>
            </a:fillRef>
            <a:effectRef idx="1">
              <a:schemeClr val="accent1"/>
            </a:effectRef>
            <a:fontRef idx="minor">
              <a:schemeClr val="tx1"/>
            </a:fontRef>
          </p:style>
        </p:cxnSp>
        <p:sp>
          <p:nvSpPr>
            <p:cNvPr id="13" name="TextBox 13"/>
            <p:cNvSpPr txBox="1">
              <a:spLocks noChangeArrowheads="1"/>
            </p:cNvSpPr>
            <p:nvPr/>
          </p:nvSpPr>
          <p:spPr bwMode="auto">
            <a:xfrm>
              <a:off x="4489825" y="4409020"/>
              <a:ext cx="685049" cy="518098"/>
            </a:xfrm>
            <a:prstGeom prst="rect">
              <a:avLst/>
            </a:prstGeom>
            <a:noFill/>
            <a:ln w="9525">
              <a:noFill/>
              <a:miter lim="800000"/>
              <a:headEnd/>
              <a:tailEnd/>
            </a:ln>
          </p:spPr>
          <p:txBody>
            <a:bodyPr wrap="square">
              <a:prstTxWarp prst="textNoShape">
                <a:avLst/>
              </a:prstTxWarp>
              <a:spAutoFit/>
            </a:bodyPr>
            <a:lstStyle/>
            <a:p>
              <a:r>
                <a:rPr lang="en-US" sz="2000">
                  <a:latin typeface="News Gothic MT" pitchFamily="32" charset="0"/>
                </a:rPr>
                <a:t>C</a:t>
              </a:r>
            </a:p>
          </p:txBody>
        </p:sp>
        <p:sp>
          <p:nvSpPr>
            <p:cNvPr id="14" name="TextBox 14"/>
            <p:cNvSpPr txBox="1">
              <a:spLocks noChangeArrowheads="1"/>
            </p:cNvSpPr>
            <p:nvPr/>
          </p:nvSpPr>
          <p:spPr bwMode="auto">
            <a:xfrm>
              <a:off x="5121614" y="4986812"/>
              <a:ext cx="685049" cy="518098"/>
            </a:xfrm>
            <a:prstGeom prst="rect">
              <a:avLst/>
            </a:prstGeom>
            <a:noFill/>
            <a:ln w="9525">
              <a:noFill/>
              <a:miter lim="800000"/>
              <a:headEnd/>
              <a:tailEnd/>
            </a:ln>
          </p:spPr>
          <p:txBody>
            <a:bodyPr wrap="square">
              <a:prstTxWarp prst="textNoShape">
                <a:avLst/>
              </a:prstTxWarp>
              <a:spAutoFit/>
            </a:bodyPr>
            <a:lstStyle/>
            <a:p>
              <a:r>
                <a:rPr lang="en-US" sz="2000">
                  <a:latin typeface="News Gothic MT" pitchFamily="32" charset="0"/>
                </a:rPr>
                <a:t>G</a:t>
              </a:r>
            </a:p>
          </p:txBody>
        </p:sp>
      </p:grpSp>
      <p:grpSp>
        <p:nvGrpSpPr>
          <p:cNvPr id="5" name="Group 4"/>
          <p:cNvGrpSpPr/>
          <p:nvPr/>
        </p:nvGrpSpPr>
        <p:grpSpPr>
          <a:xfrm>
            <a:off x="4945581" y="2756825"/>
            <a:ext cx="3914782" cy="1230420"/>
            <a:chOff x="-4038599" y="1427858"/>
            <a:chExt cx="6429381" cy="1911095"/>
          </a:xfrm>
        </p:grpSpPr>
        <p:pic>
          <p:nvPicPr>
            <p:cNvPr id="22" name="Picture 21"/>
            <p:cNvPicPr>
              <a:picLocks noChangeAspect="1"/>
            </p:cNvPicPr>
            <p:nvPr/>
          </p:nvPicPr>
          <p:blipFill>
            <a:blip r:embed="rId4"/>
            <a:stretch>
              <a:fillRect/>
            </a:stretch>
          </p:blipFill>
          <p:spPr>
            <a:xfrm>
              <a:off x="-1818977" y="1433953"/>
              <a:ext cx="1905000" cy="1905000"/>
            </a:xfrm>
            <a:prstGeom prst="rect">
              <a:avLst/>
            </a:prstGeom>
            <a:ln>
              <a:solidFill>
                <a:schemeClr val="accent4"/>
              </a:solidFill>
            </a:ln>
          </p:spPr>
        </p:pic>
        <p:pic>
          <p:nvPicPr>
            <p:cNvPr id="23" name="Picture 22"/>
            <p:cNvPicPr>
              <a:picLocks noChangeAspect="1"/>
            </p:cNvPicPr>
            <p:nvPr/>
          </p:nvPicPr>
          <p:blipFill>
            <a:blip r:embed="rId5"/>
            <a:stretch>
              <a:fillRect/>
            </a:stretch>
          </p:blipFill>
          <p:spPr>
            <a:xfrm>
              <a:off x="485782" y="1433953"/>
              <a:ext cx="1905000" cy="1905000"/>
            </a:xfrm>
            <a:prstGeom prst="rect">
              <a:avLst/>
            </a:prstGeom>
            <a:ln>
              <a:solidFill>
                <a:schemeClr val="accent4"/>
              </a:solidFill>
            </a:ln>
          </p:spPr>
        </p:pic>
        <p:pic>
          <p:nvPicPr>
            <p:cNvPr id="24" name="Picture 23"/>
            <p:cNvPicPr preferRelativeResize="0">
              <a:picLocks/>
            </p:cNvPicPr>
            <p:nvPr/>
          </p:nvPicPr>
          <p:blipFill rotWithShape="1">
            <a:blip r:embed="rId6"/>
            <a:srcRect r="29252" b="7194"/>
            <a:stretch/>
          </p:blipFill>
          <p:spPr>
            <a:xfrm>
              <a:off x="-4038599" y="1427858"/>
              <a:ext cx="1911095" cy="1911095"/>
            </a:xfrm>
            <a:prstGeom prst="rect">
              <a:avLst/>
            </a:prstGeom>
            <a:ln>
              <a:solidFill>
                <a:schemeClr val="accent4"/>
              </a:solidFill>
            </a:ln>
          </p:spPr>
        </p:pic>
      </p:grpSp>
      <p:pic>
        <p:nvPicPr>
          <p:cNvPr id="25" name="Picture 24" descr="Digital Atlas of Mouse Embryology, CD Atlas-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4568" y="4425865"/>
            <a:ext cx="2813789" cy="1756833"/>
          </a:xfrm>
          <a:prstGeom prst="rect">
            <a:avLst/>
          </a:prstGeom>
          <a:ln>
            <a:solidFill>
              <a:schemeClr val="accent4"/>
            </a:solidFill>
          </a:ln>
        </p:spPr>
      </p:pic>
      <p:grpSp>
        <p:nvGrpSpPr>
          <p:cNvPr id="3" name="Group 2"/>
          <p:cNvGrpSpPr/>
          <p:nvPr/>
        </p:nvGrpSpPr>
        <p:grpSpPr>
          <a:xfrm>
            <a:off x="4945581" y="853987"/>
            <a:ext cx="3690419" cy="1254546"/>
            <a:chOff x="4945581" y="853987"/>
            <a:chExt cx="3690419" cy="1254546"/>
          </a:xfrm>
        </p:grpSpPr>
        <p:grpSp>
          <p:nvGrpSpPr>
            <p:cNvPr id="26" name="Group 25"/>
            <p:cNvGrpSpPr/>
            <p:nvPr/>
          </p:nvGrpSpPr>
          <p:grpSpPr>
            <a:xfrm>
              <a:off x="5164663" y="967344"/>
              <a:ext cx="3352800" cy="994351"/>
              <a:chOff x="4813300" y="3183948"/>
              <a:chExt cx="3352800" cy="994351"/>
            </a:xfrm>
          </p:grpSpPr>
          <p:grpSp>
            <p:nvGrpSpPr>
              <p:cNvPr id="27" name="Group 26"/>
              <p:cNvGrpSpPr/>
              <p:nvPr/>
            </p:nvGrpSpPr>
            <p:grpSpPr>
              <a:xfrm>
                <a:off x="4813300" y="3492501"/>
                <a:ext cx="3352800" cy="685798"/>
                <a:chOff x="927100" y="3479802"/>
                <a:chExt cx="3352800" cy="685798"/>
              </a:xfrm>
            </p:grpSpPr>
            <p:cxnSp>
              <p:nvCxnSpPr>
                <p:cNvPr id="30" name="Straight Connector 29"/>
                <p:cNvCxnSpPr/>
                <p:nvPr/>
              </p:nvCxnSpPr>
              <p:spPr>
                <a:xfrm flipV="1">
                  <a:off x="927100" y="4000500"/>
                  <a:ext cx="3352800" cy="25400"/>
                </a:xfrm>
                <a:prstGeom prst="line">
                  <a:avLst/>
                </a:prstGeom>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2514600" y="3886200"/>
                  <a:ext cx="1765300" cy="279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262626"/>
                      </a:solidFill>
                    </a:rPr>
                    <a:t>Gene A</a:t>
                  </a:r>
                  <a:endParaRPr lang="en-US" dirty="0">
                    <a:solidFill>
                      <a:srgbClr val="262626"/>
                    </a:solidFill>
                  </a:endParaRPr>
                </a:p>
              </p:txBody>
            </p:sp>
            <p:sp>
              <p:nvSpPr>
                <p:cNvPr id="32" name="Oval 31"/>
                <p:cNvSpPr/>
                <p:nvPr/>
              </p:nvSpPr>
              <p:spPr>
                <a:xfrm>
                  <a:off x="11303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3" name="Oval 32"/>
                <p:cNvSpPr/>
                <p:nvPr/>
              </p:nvSpPr>
              <p:spPr>
                <a:xfrm>
                  <a:off x="14224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4" name="Oval 33"/>
                <p:cNvSpPr/>
                <p:nvPr/>
              </p:nvSpPr>
              <p:spPr>
                <a:xfrm>
                  <a:off x="17272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5" name="Oval 34"/>
                <p:cNvSpPr/>
                <p:nvPr/>
              </p:nvSpPr>
              <p:spPr>
                <a:xfrm>
                  <a:off x="19939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36" name="Elbow Connector 35"/>
                <p:cNvCxnSpPr>
                  <a:stCxn id="31" idx="1"/>
                </p:cNvCxnSpPr>
                <p:nvPr/>
              </p:nvCxnSpPr>
              <p:spPr>
                <a:xfrm rot="10800000" flipH="1">
                  <a:off x="2514600" y="3479802"/>
                  <a:ext cx="1117600" cy="546099"/>
                </a:xfrm>
                <a:prstGeom prst="bentConnector3">
                  <a:avLst>
                    <a:gd name="adj1" fmla="val -3410"/>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8" name="Trapezoid 27"/>
              <p:cNvSpPr/>
              <p:nvPr/>
            </p:nvSpPr>
            <p:spPr>
              <a:xfrm>
                <a:off x="4953000" y="3257551"/>
                <a:ext cx="660400" cy="368300"/>
              </a:xfrm>
              <a:prstGeom prst="trapezoid">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solidFill>
                      <a:srgbClr val="262626"/>
                    </a:solidFill>
                  </a:rPr>
                  <a:t>TF</a:t>
                </a:r>
                <a:endParaRPr lang="en-US" dirty="0">
                  <a:solidFill>
                    <a:srgbClr val="262626"/>
                  </a:solidFill>
                </a:endParaRPr>
              </a:p>
            </p:txBody>
          </p:sp>
          <p:sp>
            <p:nvSpPr>
              <p:cNvPr id="29" name="TextBox 28"/>
              <p:cNvSpPr txBox="1"/>
              <p:nvPr/>
            </p:nvSpPr>
            <p:spPr>
              <a:xfrm>
                <a:off x="6692900" y="3183948"/>
                <a:ext cx="647700" cy="584776"/>
              </a:xfrm>
              <a:prstGeom prst="rect">
                <a:avLst/>
              </a:prstGeom>
              <a:noFill/>
            </p:spPr>
            <p:txBody>
              <a:bodyPr wrap="square" rtlCol="0">
                <a:spAutoFit/>
              </a:bodyPr>
              <a:lstStyle/>
              <a:p>
                <a:r>
                  <a:rPr lang="en-US" sz="3200" dirty="0" smtClean="0">
                    <a:solidFill>
                      <a:srgbClr val="FF0000"/>
                    </a:solidFill>
                  </a:rPr>
                  <a:t>X</a:t>
                </a:r>
                <a:endParaRPr lang="en-US" sz="3200" dirty="0">
                  <a:solidFill>
                    <a:srgbClr val="FF0000"/>
                  </a:solidFill>
                </a:endParaRPr>
              </a:p>
            </p:txBody>
          </p:sp>
        </p:grpSp>
        <p:sp>
          <p:nvSpPr>
            <p:cNvPr id="2" name="Rectangle 1"/>
            <p:cNvSpPr/>
            <p:nvPr/>
          </p:nvSpPr>
          <p:spPr>
            <a:xfrm>
              <a:off x="4945581" y="853987"/>
              <a:ext cx="3690419" cy="1254546"/>
            </a:xfrm>
            <a:prstGeom prst="rect">
              <a:avLst/>
            </a:prstGeom>
            <a:noFill/>
            <a:ln>
              <a:solidFill>
                <a:srgbClr val="FFB4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5570869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0"/>
          <p:cNvGrpSpPr>
            <a:grpSpLocks/>
          </p:cNvGrpSpPr>
          <p:nvPr/>
        </p:nvGrpSpPr>
        <p:grpSpPr bwMode="auto">
          <a:xfrm>
            <a:off x="355798" y="853987"/>
            <a:ext cx="4356683" cy="2637706"/>
            <a:chOff x="3254376" y="3736801"/>
            <a:chExt cx="5464175" cy="2976563"/>
          </a:xfrm>
        </p:grpSpPr>
        <p:grpSp>
          <p:nvGrpSpPr>
            <p:cNvPr id="10" name="Group 17"/>
            <p:cNvGrpSpPr>
              <a:grpSpLocks/>
            </p:cNvGrpSpPr>
            <p:nvPr/>
          </p:nvGrpSpPr>
          <p:grpSpPr bwMode="auto">
            <a:xfrm>
              <a:off x="3254376" y="3736801"/>
              <a:ext cx="5464175" cy="2976563"/>
              <a:chOff x="4221484" y="3822598"/>
              <a:chExt cx="4370067" cy="2811877"/>
            </a:xfrm>
          </p:grpSpPr>
          <p:pic>
            <p:nvPicPr>
              <p:cNvPr id="15" name="Content Placeholder 4" descr="dna_500.jpg (JPEG Image, 500x325 pixels).jpg"/>
              <p:cNvPicPr>
                <a:picLocks noChangeAspect="1"/>
              </p:cNvPicPr>
              <p:nvPr/>
            </p:nvPicPr>
            <p:blipFill>
              <a:blip r:embed="rId3"/>
              <a:srcRect/>
              <a:stretch>
                <a:fillRect/>
              </a:stretch>
            </p:blipFill>
            <p:spPr>
              <a:xfrm>
                <a:off x="4221484" y="3822598"/>
                <a:ext cx="4370067" cy="2811877"/>
              </a:xfrm>
              <a:prstGeom prst="rect">
                <a:avLst/>
              </a:prstGeom>
              <a:ln w="12700">
                <a:solidFill>
                  <a:schemeClr val="accent4"/>
                </a:solidFill>
              </a:ln>
            </p:spPr>
          </p:pic>
          <p:grpSp>
            <p:nvGrpSpPr>
              <p:cNvPr id="16" name="Group 9"/>
              <p:cNvGrpSpPr>
                <a:grpSpLocks/>
              </p:cNvGrpSpPr>
              <p:nvPr/>
            </p:nvGrpSpPr>
            <p:grpSpPr bwMode="auto">
              <a:xfrm>
                <a:off x="5810454" y="5709163"/>
                <a:ext cx="672068" cy="611307"/>
                <a:chOff x="2844289" y="3736609"/>
                <a:chExt cx="808649" cy="815080"/>
              </a:xfrm>
            </p:grpSpPr>
            <p:sp>
              <p:nvSpPr>
                <p:cNvPr id="19" name="Oval 18"/>
                <p:cNvSpPr>
                  <a:spLocks noChangeArrowheads="1"/>
                </p:cNvSpPr>
                <p:nvPr/>
              </p:nvSpPr>
              <p:spPr bwMode="auto">
                <a:xfrm>
                  <a:off x="2844289" y="3925836"/>
                  <a:ext cx="598304" cy="570199"/>
                </a:xfrm>
                <a:prstGeom prst="ellipse">
                  <a:avLst/>
                </a:prstGeom>
                <a:solidFill>
                  <a:srgbClr val="C00000"/>
                </a:solidFill>
                <a:ln w="12700">
                  <a:solidFill>
                    <a:srgbClr val="287A9E"/>
                  </a:solidFill>
                  <a:round/>
                  <a:headEnd/>
                  <a:tailEnd/>
                </a:ln>
                <a:effectLst>
                  <a:outerShdw dist="25400" dir="5400000" sx="100999" sy="100999" rotWithShape="0">
                    <a:srgbClr val="808080">
                      <a:alpha val="39998"/>
                    </a:srgbClr>
                  </a:outerShdw>
                </a:effectLst>
              </p:spPr>
              <p:txBody>
                <a:bodyPr anchor="ctr"/>
                <a:lstStyle/>
                <a:p>
                  <a:pPr algn="ctr" fontAlgn="auto">
                    <a:spcBef>
                      <a:spcPts val="0"/>
                    </a:spcBef>
                    <a:spcAft>
                      <a:spcPts val="0"/>
                    </a:spcAft>
                    <a:defRPr/>
                  </a:pPr>
                  <a:endParaRPr lang="en-US" sz="1800">
                    <a:solidFill>
                      <a:schemeClr val="lt1"/>
                    </a:solidFill>
                    <a:latin typeface="+mn-lt"/>
                    <a:ea typeface="+mn-ea"/>
                    <a:cs typeface="+mn-cs"/>
                  </a:endParaRPr>
                </a:p>
              </p:txBody>
            </p:sp>
            <p:sp>
              <p:nvSpPr>
                <p:cNvPr id="20" name="TextBox 11"/>
                <p:cNvSpPr txBox="1">
                  <a:spLocks noChangeArrowheads="1"/>
                </p:cNvSpPr>
                <p:nvPr/>
              </p:nvSpPr>
              <p:spPr bwMode="auto">
                <a:xfrm>
                  <a:off x="2846150" y="3949307"/>
                  <a:ext cx="806788" cy="602382"/>
                </a:xfrm>
                <a:prstGeom prst="rect">
                  <a:avLst/>
                </a:prstGeom>
                <a:noFill/>
                <a:ln w="9525">
                  <a:noFill/>
                  <a:miter lim="800000"/>
                  <a:headEnd/>
                  <a:tailEnd/>
                </a:ln>
              </p:spPr>
              <p:txBody>
                <a:bodyPr wrap="square">
                  <a:prstTxWarp prst="textNoShape">
                    <a:avLst/>
                  </a:prstTxWarp>
                  <a:spAutoFit/>
                </a:bodyPr>
                <a:lstStyle/>
                <a:p>
                  <a:r>
                    <a:rPr lang="en-US" sz="1800" dirty="0">
                      <a:latin typeface="News Gothic MT" pitchFamily="32" charset="0"/>
                    </a:rPr>
                    <a:t>Me</a:t>
                  </a:r>
                </a:p>
              </p:txBody>
            </p:sp>
            <p:cxnSp>
              <p:nvCxnSpPr>
                <p:cNvPr id="21" name="Straight Connector 20"/>
                <p:cNvCxnSpPr>
                  <a:endCxn id="19" idx="1"/>
                </p:cNvCxnSpPr>
                <p:nvPr/>
              </p:nvCxnSpPr>
              <p:spPr>
                <a:xfrm rot="16200000" flipH="1">
                  <a:off x="2751194" y="3829704"/>
                  <a:ext cx="272484" cy="862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7" name="TextBox 13"/>
              <p:cNvSpPr txBox="1">
                <a:spLocks noChangeArrowheads="1"/>
              </p:cNvSpPr>
              <p:nvPr/>
            </p:nvSpPr>
            <p:spPr bwMode="auto">
              <a:xfrm>
                <a:off x="5390830" y="5220554"/>
                <a:ext cx="547880" cy="489433"/>
              </a:xfrm>
              <a:prstGeom prst="rect">
                <a:avLst/>
              </a:prstGeom>
              <a:noFill/>
              <a:ln w="9525">
                <a:noFill/>
                <a:miter lim="800000"/>
                <a:headEnd/>
                <a:tailEnd/>
              </a:ln>
            </p:spPr>
            <p:txBody>
              <a:bodyPr wrap="square">
                <a:prstTxWarp prst="textNoShape">
                  <a:avLst/>
                </a:prstTxWarp>
                <a:spAutoFit/>
              </a:bodyPr>
              <a:lstStyle/>
              <a:p>
                <a:r>
                  <a:rPr lang="en-US" sz="2000">
                    <a:latin typeface="News Gothic MT" pitchFamily="32" charset="0"/>
                  </a:rPr>
                  <a:t>C</a:t>
                </a:r>
              </a:p>
            </p:txBody>
          </p:sp>
          <p:sp>
            <p:nvSpPr>
              <p:cNvPr id="18" name="TextBox 14"/>
              <p:cNvSpPr txBox="1">
                <a:spLocks noChangeArrowheads="1"/>
              </p:cNvSpPr>
              <p:nvPr/>
            </p:nvSpPr>
            <p:spPr bwMode="auto">
              <a:xfrm>
                <a:off x="4842953" y="4670550"/>
                <a:ext cx="547880" cy="489433"/>
              </a:xfrm>
              <a:prstGeom prst="rect">
                <a:avLst/>
              </a:prstGeom>
              <a:noFill/>
              <a:ln w="9525">
                <a:noFill/>
                <a:miter lim="800000"/>
                <a:headEnd/>
                <a:tailEnd/>
              </a:ln>
            </p:spPr>
            <p:txBody>
              <a:bodyPr wrap="square">
                <a:prstTxWarp prst="textNoShape">
                  <a:avLst/>
                </a:prstTxWarp>
                <a:spAutoFit/>
              </a:bodyPr>
              <a:lstStyle/>
              <a:p>
                <a:r>
                  <a:rPr lang="en-US" sz="2000">
                    <a:latin typeface="News Gothic MT" pitchFamily="32" charset="0"/>
                  </a:rPr>
                  <a:t>G</a:t>
                </a:r>
              </a:p>
            </p:txBody>
          </p:sp>
        </p:grpSp>
        <p:cxnSp>
          <p:nvCxnSpPr>
            <p:cNvPr id="11" name="Straight Connector 10"/>
            <p:cNvCxnSpPr/>
            <p:nvPr/>
          </p:nvCxnSpPr>
          <p:spPr>
            <a:xfrm rot="360000">
              <a:off x="4942609" y="4954453"/>
              <a:ext cx="603504" cy="484632"/>
            </a:xfrm>
            <a:prstGeom prst="line">
              <a:avLst/>
            </a:prstGeom>
            <a:ln w="76200" cmpd="sng">
              <a:solidFill>
                <a:srgbClr val="C73636"/>
              </a:solidFill>
            </a:ln>
            <a:scene3d>
              <a:camera prst="orthographicFront"/>
              <a:lightRig rig="threePt" dir="t"/>
            </a:scene3d>
            <a:sp3d>
              <a:bevelT h="6350"/>
            </a:sp3d>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21420000">
              <a:off x="4352036" y="4282440"/>
              <a:ext cx="600198" cy="640080"/>
            </a:xfrm>
            <a:prstGeom prst="line">
              <a:avLst/>
            </a:prstGeom>
            <a:ln w="76200" cmpd="sng">
              <a:solidFill>
                <a:srgbClr val="5EA143"/>
              </a:solidFill>
            </a:ln>
            <a:scene3d>
              <a:camera prst="orthographicFront"/>
              <a:lightRig rig="threePt" dir="t"/>
            </a:scene3d>
            <a:sp3d>
              <a:bevelT h="6350"/>
              <a:bevelB h="6350"/>
            </a:sp3d>
          </p:spPr>
          <p:style>
            <a:lnRef idx="2">
              <a:schemeClr val="accent1"/>
            </a:lnRef>
            <a:fillRef idx="0">
              <a:schemeClr val="accent1"/>
            </a:fillRef>
            <a:effectRef idx="1">
              <a:schemeClr val="accent1"/>
            </a:effectRef>
            <a:fontRef idx="minor">
              <a:schemeClr val="tx1"/>
            </a:fontRef>
          </p:style>
        </p:cxnSp>
        <p:sp>
          <p:nvSpPr>
            <p:cNvPr id="13" name="TextBox 13"/>
            <p:cNvSpPr txBox="1">
              <a:spLocks noChangeArrowheads="1"/>
            </p:cNvSpPr>
            <p:nvPr/>
          </p:nvSpPr>
          <p:spPr bwMode="auto">
            <a:xfrm>
              <a:off x="4489825" y="4409020"/>
              <a:ext cx="685049" cy="518098"/>
            </a:xfrm>
            <a:prstGeom prst="rect">
              <a:avLst/>
            </a:prstGeom>
            <a:noFill/>
            <a:ln w="9525">
              <a:noFill/>
              <a:miter lim="800000"/>
              <a:headEnd/>
              <a:tailEnd/>
            </a:ln>
          </p:spPr>
          <p:txBody>
            <a:bodyPr wrap="square">
              <a:prstTxWarp prst="textNoShape">
                <a:avLst/>
              </a:prstTxWarp>
              <a:spAutoFit/>
            </a:bodyPr>
            <a:lstStyle/>
            <a:p>
              <a:r>
                <a:rPr lang="en-US" sz="2000">
                  <a:latin typeface="News Gothic MT" pitchFamily="32" charset="0"/>
                </a:rPr>
                <a:t>C</a:t>
              </a:r>
            </a:p>
          </p:txBody>
        </p:sp>
        <p:sp>
          <p:nvSpPr>
            <p:cNvPr id="14" name="TextBox 14"/>
            <p:cNvSpPr txBox="1">
              <a:spLocks noChangeArrowheads="1"/>
            </p:cNvSpPr>
            <p:nvPr/>
          </p:nvSpPr>
          <p:spPr bwMode="auto">
            <a:xfrm>
              <a:off x="5121614" y="4986812"/>
              <a:ext cx="685049" cy="518098"/>
            </a:xfrm>
            <a:prstGeom prst="rect">
              <a:avLst/>
            </a:prstGeom>
            <a:noFill/>
            <a:ln w="9525">
              <a:noFill/>
              <a:miter lim="800000"/>
              <a:headEnd/>
              <a:tailEnd/>
            </a:ln>
          </p:spPr>
          <p:txBody>
            <a:bodyPr wrap="square">
              <a:prstTxWarp prst="textNoShape">
                <a:avLst/>
              </a:prstTxWarp>
              <a:spAutoFit/>
            </a:bodyPr>
            <a:lstStyle/>
            <a:p>
              <a:r>
                <a:rPr lang="en-US" sz="2000">
                  <a:latin typeface="News Gothic MT" pitchFamily="32" charset="0"/>
                </a:rPr>
                <a:t>G</a:t>
              </a:r>
            </a:p>
          </p:txBody>
        </p:sp>
      </p:grpSp>
      <p:grpSp>
        <p:nvGrpSpPr>
          <p:cNvPr id="5" name="Group 4"/>
          <p:cNvGrpSpPr/>
          <p:nvPr/>
        </p:nvGrpSpPr>
        <p:grpSpPr>
          <a:xfrm>
            <a:off x="4945581" y="2756825"/>
            <a:ext cx="3914782" cy="1230420"/>
            <a:chOff x="-4038599" y="1427858"/>
            <a:chExt cx="6429381" cy="1911095"/>
          </a:xfrm>
        </p:grpSpPr>
        <p:pic>
          <p:nvPicPr>
            <p:cNvPr id="22" name="Picture 21"/>
            <p:cNvPicPr>
              <a:picLocks noChangeAspect="1"/>
            </p:cNvPicPr>
            <p:nvPr/>
          </p:nvPicPr>
          <p:blipFill>
            <a:blip r:embed="rId4"/>
            <a:stretch>
              <a:fillRect/>
            </a:stretch>
          </p:blipFill>
          <p:spPr>
            <a:xfrm>
              <a:off x="-1818977" y="1433953"/>
              <a:ext cx="1905000" cy="1905000"/>
            </a:xfrm>
            <a:prstGeom prst="rect">
              <a:avLst/>
            </a:prstGeom>
            <a:ln>
              <a:solidFill>
                <a:schemeClr val="accent4"/>
              </a:solidFill>
            </a:ln>
          </p:spPr>
        </p:pic>
        <p:pic>
          <p:nvPicPr>
            <p:cNvPr id="23" name="Picture 22"/>
            <p:cNvPicPr>
              <a:picLocks noChangeAspect="1"/>
            </p:cNvPicPr>
            <p:nvPr/>
          </p:nvPicPr>
          <p:blipFill>
            <a:blip r:embed="rId5"/>
            <a:stretch>
              <a:fillRect/>
            </a:stretch>
          </p:blipFill>
          <p:spPr>
            <a:xfrm>
              <a:off x="485782" y="1433953"/>
              <a:ext cx="1905000" cy="1905000"/>
            </a:xfrm>
            <a:prstGeom prst="rect">
              <a:avLst/>
            </a:prstGeom>
            <a:ln>
              <a:solidFill>
                <a:schemeClr val="accent4"/>
              </a:solidFill>
            </a:ln>
          </p:spPr>
        </p:pic>
        <p:pic>
          <p:nvPicPr>
            <p:cNvPr id="24" name="Picture 23"/>
            <p:cNvPicPr preferRelativeResize="0">
              <a:picLocks/>
            </p:cNvPicPr>
            <p:nvPr/>
          </p:nvPicPr>
          <p:blipFill rotWithShape="1">
            <a:blip r:embed="rId6"/>
            <a:srcRect r="29252" b="7194"/>
            <a:stretch/>
          </p:blipFill>
          <p:spPr>
            <a:xfrm>
              <a:off x="-4038599" y="1427858"/>
              <a:ext cx="1911095" cy="1911095"/>
            </a:xfrm>
            <a:prstGeom prst="rect">
              <a:avLst/>
            </a:prstGeom>
            <a:ln>
              <a:solidFill>
                <a:schemeClr val="accent4"/>
              </a:solidFill>
            </a:ln>
          </p:spPr>
        </p:pic>
      </p:grpSp>
      <p:pic>
        <p:nvPicPr>
          <p:cNvPr id="25" name="Picture 24" descr="Digital Atlas of Mouse Embryology, CD Atlas-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4568" y="4425865"/>
            <a:ext cx="2813789" cy="1756833"/>
          </a:xfrm>
          <a:prstGeom prst="rect">
            <a:avLst/>
          </a:prstGeom>
          <a:ln>
            <a:solidFill>
              <a:schemeClr val="accent4"/>
            </a:solidFill>
          </a:ln>
        </p:spPr>
      </p:pic>
      <p:grpSp>
        <p:nvGrpSpPr>
          <p:cNvPr id="3" name="Group 2"/>
          <p:cNvGrpSpPr/>
          <p:nvPr/>
        </p:nvGrpSpPr>
        <p:grpSpPr>
          <a:xfrm>
            <a:off x="4945581" y="853987"/>
            <a:ext cx="3690419" cy="1254546"/>
            <a:chOff x="4945581" y="853987"/>
            <a:chExt cx="3690419" cy="1254546"/>
          </a:xfrm>
        </p:grpSpPr>
        <p:grpSp>
          <p:nvGrpSpPr>
            <p:cNvPr id="26" name="Group 25"/>
            <p:cNvGrpSpPr/>
            <p:nvPr/>
          </p:nvGrpSpPr>
          <p:grpSpPr>
            <a:xfrm>
              <a:off x="5164663" y="967344"/>
              <a:ext cx="3352800" cy="994351"/>
              <a:chOff x="4813300" y="3183948"/>
              <a:chExt cx="3352800" cy="994351"/>
            </a:xfrm>
          </p:grpSpPr>
          <p:grpSp>
            <p:nvGrpSpPr>
              <p:cNvPr id="27" name="Group 26"/>
              <p:cNvGrpSpPr/>
              <p:nvPr/>
            </p:nvGrpSpPr>
            <p:grpSpPr>
              <a:xfrm>
                <a:off x="4813300" y="3492501"/>
                <a:ext cx="3352800" cy="685798"/>
                <a:chOff x="927100" y="3479802"/>
                <a:chExt cx="3352800" cy="685798"/>
              </a:xfrm>
            </p:grpSpPr>
            <p:cxnSp>
              <p:nvCxnSpPr>
                <p:cNvPr id="30" name="Straight Connector 29"/>
                <p:cNvCxnSpPr/>
                <p:nvPr/>
              </p:nvCxnSpPr>
              <p:spPr>
                <a:xfrm flipV="1">
                  <a:off x="927100" y="4000500"/>
                  <a:ext cx="3352800" cy="25400"/>
                </a:xfrm>
                <a:prstGeom prst="line">
                  <a:avLst/>
                </a:prstGeom>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2514600" y="3886200"/>
                  <a:ext cx="1765300" cy="279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262626"/>
                      </a:solidFill>
                    </a:rPr>
                    <a:t>Gene A</a:t>
                  </a:r>
                  <a:endParaRPr lang="en-US" dirty="0">
                    <a:solidFill>
                      <a:srgbClr val="262626"/>
                    </a:solidFill>
                  </a:endParaRPr>
                </a:p>
              </p:txBody>
            </p:sp>
            <p:sp>
              <p:nvSpPr>
                <p:cNvPr id="32" name="Oval 31"/>
                <p:cNvSpPr/>
                <p:nvPr/>
              </p:nvSpPr>
              <p:spPr>
                <a:xfrm>
                  <a:off x="11303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3" name="Oval 32"/>
                <p:cNvSpPr/>
                <p:nvPr/>
              </p:nvSpPr>
              <p:spPr>
                <a:xfrm>
                  <a:off x="14224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4" name="Oval 33"/>
                <p:cNvSpPr/>
                <p:nvPr/>
              </p:nvSpPr>
              <p:spPr>
                <a:xfrm>
                  <a:off x="17272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5" name="Oval 34"/>
                <p:cNvSpPr/>
                <p:nvPr/>
              </p:nvSpPr>
              <p:spPr>
                <a:xfrm>
                  <a:off x="19939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36" name="Elbow Connector 35"/>
                <p:cNvCxnSpPr>
                  <a:stCxn id="31" idx="1"/>
                </p:cNvCxnSpPr>
                <p:nvPr/>
              </p:nvCxnSpPr>
              <p:spPr>
                <a:xfrm rot="10800000" flipH="1">
                  <a:off x="2514600" y="3479802"/>
                  <a:ext cx="1117600" cy="546099"/>
                </a:xfrm>
                <a:prstGeom prst="bentConnector3">
                  <a:avLst>
                    <a:gd name="adj1" fmla="val -3410"/>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8" name="Trapezoid 27"/>
              <p:cNvSpPr/>
              <p:nvPr/>
            </p:nvSpPr>
            <p:spPr>
              <a:xfrm>
                <a:off x="4953000" y="3257551"/>
                <a:ext cx="660400" cy="368300"/>
              </a:xfrm>
              <a:prstGeom prst="trapezoid">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solidFill>
                      <a:srgbClr val="262626"/>
                    </a:solidFill>
                  </a:rPr>
                  <a:t>TF</a:t>
                </a:r>
                <a:endParaRPr lang="en-US" dirty="0">
                  <a:solidFill>
                    <a:srgbClr val="262626"/>
                  </a:solidFill>
                </a:endParaRPr>
              </a:p>
            </p:txBody>
          </p:sp>
          <p:sp>
            <p:nvSpPr>
              <p:cNvPr id="29" name="TextBox 28"/>
              <p:cNvSpPr txBox="1"/>
              <p:nvPr/>
            </p:nvSpPr>
            <p:spPr>
              <a:xfrm>
                <a:off x="6692900" y="3183948"/>
                <a:ext cx="647700" cy="584776"/>
              </a:xfrm>
              <a:prstGeom prst="rect">
                <a:avLst/>
              </a:prstGeom>
              <a:noFill/>
            </p:spPr>
            <p:txBody>
              <a:bodyPr wrap="square" rtlCol="0">
                <a:spAutoFit/>
              </a:bodyPr>
              <a:lstStyle/>
              <a:p>
                <a:r>
                  <a:rPr lang="en-US" sz="3200" dirty="0" smtClean="0">
                    <a:solidFill>
                      <a:srgbClr val="FF0000"/>
                    </a:solidFill>
                  </a:rPr>
                  <a:t>X</a:t>
                </a:r>
                <a:endParaRPr lang="en-US" sz="3200" dirty="0">
                  <a:solidFill>
                    <a:srgbClr val="FF0000"/>
                  </a:solidFill>
                </a:endParaRPr>
              </a:p>
            </p:txBody>
          </p:sp>
        </p:grpSp>
        <p:sp>
          <p:nvSpPr>
            <p:cNvPr id="2" name="Rectangle 1"/>
            <p:cNvSpPr/>
            <p:nvPr/>
          </p:nvSpPr>
          <p:spPr>
            <a:xfrm>
              <a:off x="4945581" y="853987"/>
              <a:ext cx="3690419" cy="1254546"/>
            </a:xfrm>
            <a:prstGeom prst="rect">
              <a:avLst/>
            </a:prstGeom>
            <a:noFill/>
            <a:ln>
              <a:solidFill>
                <a:srgbClr val="FFB4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8" name="Picture 37"/>
          <p:cNvPicPr>
            <a:picLocks noChangeAspect="1"/>
          </p:cNvPicPr>
          <p:nvPr/>
        </p:nvPicPr>
        <p:blipFill>
          <a:blip r:embed="rId8"/>
          <a:stretch>
            <a:fillRect/>
          </a:stretch>
        </p:blipFill>
        <p:spPr>
          <a:xfrm>
            <a:off x="533753" y="3839104"/>
            <a:ext cx="3810000" cy="2533650"/>
          </a:xfrm>
          <a:prstGeom prst="rect">
            <a:avLst/>
          </a:prstGeom>
          <a:ln>
            <a:solidFill>
              <a:srgbClr val="FF6525"/>
            </a:solidFill>
          </a:ln>
        </p:spPr>
      </p:pic>
    </p:spTree>
    <p:extLst>
      <p:ext uri="{BB962C8B-B14F-4D97-AF65-F5344CB8AC3E}">
        <p14:creationId xmlns:p14="http://schemas.microsoft.com/office/powerpoint/2010/main" val="158807576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1675" y="1681689"/>
            <a:ext cx="2955925" cy="3225800"/>
          </a:xfrm>
        </p:spPr>
        <p:txBody>
          <a:bodyPr/>
          <a:lstStyle/>
          <a:p>
            <a:pPr marL="0" indent="0">
              <a:buNone/>
            </a:pPr>
            <a:endParaRPr lang="en-US" dirty="0" smtClean="0">
              <a:solidFill>
                <a:schemeClr val="tx1">
                  <a:lumMod val="85000"/>
                  <a:lumOff val="15000"/>
                </a:schemeClr>
              </a:solidFill>
            </a:endParaRPr>
          </a:p>
          <a:p>
            <a:r>
              <a:rPr lang="en-US" dirty="0">
                <a:solidFill>
                  <a:schemeClr val="tx1">
                    <a:lumMod val="85000"/>
                    <a:lumOff val="15000"/>
                  </a:schemeClr>
                </a:solidFill>
              </a:rPr>
              <a:t>D</a:t>
            </a:r>
            <a:r>
              <a:rPr lang="en-US" dirty="0" smtClean="0">
                <a:solidFill>
                  <a:schemeClr val="tx1">
                    <a:lumMod val="85000"/>
                    <a:lumOff val="15000"/>
                  </a:schemeClr>
                </a:solidFill>
              </a:rPr>
              <a:t>ifferent DNA methylation status of the Agouti gene</a:t>
            </a:r>
          </a:p>
          <a:p>
            <a:r>
              <a:rPr lang="en-US" dirty="0" smtClean="0">
                <a:solidFill>
                  <a:schemeClr val="tx1">
                    <a:lumMod val="85000"/>
                    <a:lumOff val="15000"/>
                  </a:schemeClr>
                </a:solidFill>
              </a:rPr>
              <a:t>Affected by toxins/diet</a:t>
            </a:r>
            <a:endParaRPr lang="en-US" dirty="0">
              <a:solidFill>
                <a:schemeClr val="tx1">
                  <a:lumMod val="85000"/>
                  <a:lumOff val="15000"/>
                </a:schemeClr>
              </a:solidFill>
            </a:endParaRPr>
          </a:p>
        </p:txBody>
      </p:sp>
      <p:sp>
        <p:nvSpPr>
          <p:cNvPr id="4" name="Title 1"/>
          <p:cNvSpPr>
            <a:spLocks noGrp="1"/>
          </p:cNvSpPr>
          <p:nvPr>
            <p:ph type="title"/>
          </p:nvPr>
        </p:nvSpPr>
        <p:spPr>
          <a:xfrm>
            <a:off x="244475" y="-171450"/>
            <a:ext cx="8042275" cy="1336675"/>
          </a:xfrm>
        </p:spPr>
        <p:txBody>
          <a:bodyPr/>
          <a:lstStyle/>
          <a:p>
            <a:pPr algn="l" eaLnBrk="1" hangingPunct="1"/>
            <a:r>
              <a:rPr lang="en-US" dirty="0" smtClean="0">
                <a:ea typeface="ＭＳ Ｐゴシック" pitchFamily="32" charset="-128"/>
                <a:cs typeface="ＭＳ Ｐゴシック" pitchFamily="32" charset="-128"/>
              </a:rPr>
              <a:t>Nutrition and Toxin</a:t>
            </a:r>
            <a:endParaRPr lang="en-US" dirty="0">
              <a:ea typeface="ＭＳ Ｐゴシック" pitchFamily="32" charset="-128"/>
              <a:cs typeface="ＭＳ Ｐゴシック" pitchFamily="32" charset="-128"/>
            </a:endParaRPr>
          </a:p>
        </p:txBody>
      </p:sp>
      <p:pic>
        <p:nvPicPr>
          <p:cNvPr id="6" name="Picture 5" descr="https___catalyst.uw.edu_workspace_file_download_d54a508a48f1e7b01c7f71a2b22722ca09bc040c3eda37b70d14cc7998c10e81?inline=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2631" y="2308223"/>
            <a:ext cx="5072702" cy="3975100"/>
          </a:xfrm>
          <a:prstGeom prst="rect">
            <a:avLst/>
          </a:prstGeom>
          <a:ln>
            <a:solidFill>
              <a:srgbClr val="2C7C9F"/>
            </a:solidFill>
          </a:ln>
        </p:spPr>
      </p:pic>
      <p:sp>
        <p:nvSpPr>
          <p:cNvPr id="7" name="Content Placeholder 2"/>
          <p:cNvSpPr txBox="1">
            <a:spLocks/>
          </p:cNvSpPr>
          <p:nvPr/>
        </p:nvSpPr>
        <p:spPr bwMode="auto">
          <a:xfrm>
            <a:off x="701675" y="1660522"/>
            <a:ext cx="8272992" cy="16340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9250" indent="-349250" algn="l" rtl="0" eaLnBrk="0" fontAlgn="base" hangingPunct="0">
              <a:spcBef>
                <a:spcPts val="2000"/>
              </a:spcBef>
              <a:spcAft>
                <a:spcPct val="0"/>
              </a:spcAft>
              <a:buClr>
                <a:srgbClr val="6FB7D7"/>
              </a:buClr>
              <a:buSzPct val="110000"/>
              <a:buFont typeface="Wingdings 2" pitchFamily="-112" charset="2"/>
              <a:buChar char=""/>
              <a:defRPr sz="2400" kern="1200">
                <a:solidFill>
                  <a:srgbClr val="595959"/>
                </a:solidFill>
                <a:latin typeface="+mn-lt"/>
                <a:ea typeface="ＭＳ Ｐゴシック" pitchFamily="-110" charset="-128"/>
                <a:cs typeface="ＭＳ Ｐゴシック" pitchFamily="-110" charset="-128"/>
              </a:defRPr>
            </a:lvl1pPr>
            <a:lvl2pPr marL="685800" indent="-336550" algn="l" rtl="0" eaLnBrk="0" fontAlgn="base" hangingPunct="0">
              <a:spcBef>
                <a:spcPts val="600"/>
              </a:spcBef>
              <a:spcAft>
                <a:spcPct val="0"/>
              </a:spcAft>
              <a:buClr>
                <a:srgbClr val="215D77"/>
              </a:buClr>
              <a:buSzPct val="110000"/>
              <a:buFont typeface="Wingdings 2" pitchFamily="-112" charset="2"/>
              <a:buChar char=""/>
              <a:defRPr sz="2200" kern="1200">
                <a:solidFill>
                  <a:srgbClr val="595959"/>
                </a:solidFill>
                <a:latin typeface="+mn-lt"/>
                <a:ea typeface="ＭＳ Ｐゴシック" pitchFamily="-110" charset="-128"/>
                <a:cs typeface="+mn-cs"/>
              </a:defRPr>
            </a:lvl2pPr>
            <a:lvl3pPr marL="968375" indent="-282575" algn="l" rtl="0" eaLnBrk="0" fontAlgn="base" hangingPunct="0">
              <a:spcBef>
                <a:spcPts val="600"/>
              </a:spcBef>
              <a:spcAft>
                <a:spcPct val="0"/>
              </a:spcAft>
              <a:buClr>
                <a:srgbClr val="6FB7D7"/>
              </a:buClr>
              <a:buSzPct val="110000"/>
              <a:buFont typeface="Wingdings 2" pitchFamily="-112" charset="2"/>
              <a:buChar char=""/>
              <a:defRPr sz="2000" kern="1200">
                <a:solidFill>
                  <a:srgbClr val="595959"/>
                </a:solidFill>
                <a:latin typeface="+mn-lt"/>
                <a:ea typeface="ＭＳ Ｐゴシック" pitchFamily="-110" charset="-128"/>
                <a:cs typeface="+mn-cs"/>
              </a:defRPr>
            </a:lvl3pPr>
            <a:lvl4pPr marL="1263650" indent="-295275" algn="l" rtl="0" eaLnBrk="0" fontAlgn="base" hangingPunct="0">
              <a:spcBef>
                <a:spcPts val="600"/>
              </a:spcBef>
              <a:spcAft>
                <a:spcPct val="0"/>
              </a:spcAft>
              <a:buClr>
                <a:srgbClr val="215D77"/>
              </a:buClr>
              <a:buSzPct val="110000"/>
              <a:buFont typeface="Wingdings 2" pitchFamily="-112" charset="2"/>
              <a:buChar char=""/>
              <a:defRPr kern="1200">
                <a:solidFill>
                  <a:srgbClr val="595959"/>
                </a:solidFill>
                <a:latin typeface="+mn-lt"/>
                <a:ea typeface="ＭＳ Ｐゴシック" pitchFamily="-110" charset="-128"/>
                <a:cs typeface="+mn-cs"/>
              </a:defRPr>
            </a:lvl4pPr>
            <a:lvl5pPr marL="1546225" indent="-282575" algn="l" rtl="0" eaLnBrk="0" fontAlgn="base" hangingPunct="0">
              <a:spcBef>
                <a:spcPts val="600"/>
              </a:spcBef>
              <a:spcAft>
                <a:spcPct val="0"/>
              </a:spcAft>
              <a:buClr>
                <a:srgbClr val="6FB7D7"/>
              </a:buClr>
              <a:buSzPct val="110000"/>
              <a:buFont typeface="Wingdings 2" pitchFamily="-112" charset="2"/>
              <a:buChar char=""/>
              <a:defRPr kern="1200">
                <a:solidFill>
                  <a:srgbClr val="595959"/>
                </a:solidFill>
                <a:latin typeface="+mn-lt"/>
                <a:ea typeface="ＭＳ Ｐゴシック" pitchFamily="-110"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262626"/>
                </a:solidFill>
              </a:rPr>
              <a:t>G</a:t>
            </a:r>
            <a:r>
              <a:rPr lang="en-US" dirty="0" smtClean="0">
                <a:solidFill>
                  <a:srgbClr val="262626"/>
                </a:solidFill>
              </a:rPr>
              <a:t>enetically identical female mice</a:t>
            </a:r>
          </a:p>
        </p:txBody>
      </p:sp>
    </p:spTree>
    <p:extLst>
      <p:ext uri="{BB962C8B-B14F-4D97-AF65-F5344CB8AC3E}">
        <p14:creationId xmlns:p14="http://schemas.microsoft.com/office/powerpoint/2010/main" val="230587892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diatric Research - Figure 1 for article_ Endocrine Disruptors and Epigenetic Transgenerational Disease Etiolog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6242" y="1214422"/>
            <a:ext cx="4662976" cy="5195888"/>
          </a:xfrm>
          <a:prstGeom prst="rect">
            <a:avLst/>
          </a:prstGeom>
          <a:ln>
            <a:solidFill>
              <a:srgbClr val="2C7C9F"/>
            </a:solidFill>
          </a:ln>
        </p:spPr>
      </p:pic>
      <p:sp>
        <p:nvSpPr>
          <p:cNvPr id="3" name="TextBox 2"/>
          <p:cNvSpPr txBox="1"/>
          <p:nvPr/>
        </p:nvSpPr>
        <p:spPr>
          <a:xfrm>
            <a:off x="5351541" y="6410310"/>
            <a:ext cx="2397491" cy="307777"/>
          </a:xfrm>
          <a:prstGeom prst="rect">
            <a:avLst/>
          </a:prstGeom>
          <a:noFill/>
        </p:spPr>
        <p:txBody>
          <a:bodyPr wrap="square" rtlCol="0">
            <a:spAutoFit/>
          </a:bodyPr>
          <a:lstStyle/>
          <a:p>
            <a:r>
              <a:rPr lang="en-US" sz="1400" dirty="0" smtClean="0"/>
              <a:t>(Skinner 2007) </a:t>
            </a:r>
            <a:endParaRPr lang="en-US" sz="1400" dirty="0"/>
          </a:p>
        </p:txBody>
      </p:sp>
      <p:sp>
        <p:nvSpPr>
          <p:cNvPr id="8" name="Title 1"/>
          <p:cNvSpPr txBox="1">
            <a:spLocks/>
          </p:cNvSpPr>
          <p:nvPr/>
        </p:nvSpPr>
        <p:spPr>
          <a:xfrm>
            <a:off x="248712" y="-395809"/>
            <a:ext cx="9263588" cy="139802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4100" dirty="0" err="1" smtClean="0"/>
              <a:t>Transgenerational</a:t>
            </a:r>
            <a:r>
              <a:rPr lang="en-US" sz="4100" dirty="0" smtClean="0"/>
              <a:t> Epigenetics</a:t>
            </a:r>
            <a:endParaRPr lang="en-US" sz="4100" dirty="0"/>
          </a:p>
        </p:txBody>
      </p:sp>
    </p:spTree>
    <p:extLst>
      <p:ext uri="{BB962C8B-B14F-4D97-AF65-F5344CB8AC3E}">
        <p14:creationId xmlns:p14="http://schemas.microsoft.com/office/powerpoint/2010/main" val="257916744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712" y="-395809"/>
            <a:ext cx="9263588" cy="1398026"/>
          </a:xfrm>
        </p:spPr>
        <p:txBody>
          <a:bodyPr/>
          <a:lstStyle/>
          <a:p>
            <a:pPr algn="l"/>
            <a:r>
              <a:rPr lang="en-US" sz="4100" dirty="0" smtClean="0"/>
              <a:t>DNA methylation: invertebrates</a:t>
            </a:r>
            <a:endParaRPr lang="en-US" sz="4100" dirty="0"/>
          </a:p>
        </p:txBody>
      </p:sp>
    </p:spTree>
    <p:extLst>
      <p:ext uri="{BB962C8B-B14F-4D97-AF65-F5344CB8AC3E}">
        <p14:creationId xmlns:p14="http://schemas.microsoft.com/office/powerpoint/2010/main" val="86359552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712" y="-395809"/>
            <a:ext cx="9263588" cy="1398026"/>
          </a:xfrm>
        </p:spPr>
        <p:txBody>
          <a:bodyPr/>
          <a:lstStyle/>
          <a:p>
            <a:pPr algn="l"/>
            <a:r>
              <a:rPr lang="en-US" sz="4100" dirty="0" smtClean="0"/>
              <a:t>DNA methylation: invertebrates</a:t>
            </a:r>
            <a:endParaRPr lang="en-US" sz="4100" dirty="0"/>
          </a:p>
        </p:txBody>
      </p:sp>
      <p:sp>
        <p:nvSpPr>
          <p:cNvPr id="4" name="Content Placeholder 3"/>
          <p:cNvSpPr>
            <a:spLocks noGrp="1"/>
          </p:cNvSpPr>
          <p:nvPr>
            <p:ph idx="1"/>
          </p:nvPr>
        </p:nvSpPr>
        <p:spPr>
          <a:xfrm>
            <a:off x="549276" y="1104900"/>
            <a:ext cx="7821488" cy="4015558"/>
          </a:xfrm>
        </p:spPr>
        <p:txBody>
          <a:bodyPr>
            <a:normAutofit/>
          </a:bodyPr>
          <a:lstStyle/>
          <a:p>
            <a:pPr marL="0" indent="0">
              <a:lnSpc>
                <a:spcPct val="110000"/>
              </a:lnSpc>
              <a:buNone/>
            </a:pPr>
            <a:endParaRPr lang="en-US" dirty="0" smtClean="0">
              <a:solidFill>
                <a:schemeClr val="tx1">
                  <a:lumMod val="85000"/>
                  <a:lumOff val="15000"/>
                </a:schemeClr>
              </a:solidFill>
            </a:endParaRPr>
          </a:p>
          <a:p>
            <a:pPr>
              <a:lnSpc>
                <a:spcPct val="110000"/>
              </a:lnSpc>
            </a:pPr>
            <a:r>
              <a:rPr lang="en-US" dirty="0" smtClean="0">
                <a:solidFill>
                  <a:schemeClr val="tx1">
                    <a:lumMod val="85000"/>
                    <a:lumOff val="15000"/>
                  </a:schemeClr>
                </a:solidFill>
              </a:rPr>
              <a:t>Model invertebrates lack </a:t>
            </a:r>
            <a:r>
              <a:rPr lang="en-US" dirty="0">
                <a:solidFill>
                  <a:schemeClr val="tx1">
                    <a:lumMod val="85000"/>
                    <a:lumOff val="15000"/>
                  </a:schemeClr>
                </a:solidFill>
              </a:rPr>
              <a:t>DNA </a:t>
            </a:r>
            <a:r>
              <a:rPr lang="en-US" dirty="0" smtClean="0">
                <a:solidFill>
                  <a:schemeClr val="tx1">
                    <a:lumMod val="85000"/>
                    <a:lumOff val="15000"/>
                  </a:schemeClr>
                </a:solidFill>
              </a:rPr>
              <a:t>methylation</a:t>
            </a:r>
          </a:p>
          <a:p>
            <a:pPr marL="349250" lvl="1" indent="0">
              <a:lnSpc>
                <a:spcPct val="110000"/>
              </a:lnSpc>
              <a:buNone/>
            </a:pPr>
            <a:endParaRPr lang="en-US" dirty="0" smtClean="0">
              <a:solidFill>
                <a:schemeClr val="tx1">
                  <a:lumMod val="85000"/>
                  <a:lumOff val="15000"/>
                </a:schemeClr>
              </a:solidFill>
            </a:endParaRPr>
          </a:p>
        </p:txBody>
      </p:sp>
      <p:pic>
        <p:nvPicPr>
          <p:cNvPr id="3" name="Picture 2"/>
          <p:cNvPicPr>
            <a:picLocks noChangeAspect="1"/>
          </p:cNvPicPr>
          <p:nvPr/>
        </p:nvPicPr>
        <p:blipFill>
          <a:blip r:embed="rId3"/>
          <a:stretch>
            <a:fillRect/>
          </a:stretch>
        </p:blipFill>
        <p:spPr>
          <a:xfrm>
            <a:off x="2212270" y="4628896"/>
            <a:ext cx="2006397" cy="2006397"/>
          </a:xfrm>
          <a:prstGeom prst="rect">
            <a:avLst/>
          </a:prstGeom>
          <a:ln>
            <a:solidFill>
              <a:schemeClr val="accent3"/>
            </a:solidFill>
          </a:ln>
        </p:spPr>
      </p:pic>
      <p:pic>
        <p:nvPicPr>
          <p:cNvPr id="7" name="Picture 6"/>
          <p:cNvPicPr>
            <a:picLocks noChangeAspect="1"/>
          </p:cNvPicPr>
          <p:nvPr/>
        </p:nvPicPr>
        <p:blipFill>
          <a:blip r:embed="rId4"/>
          <a:stretch>
            <a:fillRect/>
          </a:stretch>
        </p:blipFill>
        <p:spPr>
          <a:xfrm>
            <a:off x="4506283" y="4628896"/>
            <a:ext cx="2665371" cy="1993698"/>
          </a:xfrm>
          <a:prstGeom prst="rect">
            <a:avLst/>
          </a:prstGeom>
          <a:ln>
            <a:solidFill>
              <a:srgbClr val="E2751D"/>
            </a:solidFill>
          </a:ln>
        </p:spPr>
      </p:pic>
    </p:spTree>
    <p:extLst>
      <p:ext uri="{BB962C8B-B14F-4D97-AF65-F5344CB8AC3E}">
        <p14:creationId xmlns:p14="http://schemas.microsoft.com/office/powerpoint/2010/main" val="251426878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2" y="1095375"/>
            <a:ext cx="8591551" cy="53541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R="0" lvl="0" indent="222250" algn="l" defTabSz="914400" rtl="0" eaLnBrk="1" fontAlgn="base" latinLnBrk="0" hangingPunct="1">
              <a:lnSpc>
                <a:spcPct val="130000"/>
              </a:lnSpc>
              <a:spcBef>
                <a:spcPts val="200"/>
              </a:spcBef>
              <a:spcAft>
                <a:spcPts val="1200"/>
              </a:spcAft>
              <a:buClr>
                <a:srgbClr val="6FB7D7"/>
              </a:buClr>
              <a:buSzPct val="110000"/>
              <a:tabLst>
                <a:tab pos="460375" algn="l"/>
              </a:tabLst>
              <a:defRPr/>
            </a:pPr>
            <a:r>
              <a:rPr kumimoji="0" lang="en-US" sz="2400" b="1" i="0" u="none" strike="noStrike" kern="1200" cap="none" spc="0" normalizeH="0" baseline="0" noProof="0" dirty="0" smtClean="0">
                <a:ln>
                  <a:noFill/>
                </a:ln>
                <a:solidFill>
                  <a:schemeClr val="tx1">
                    <a:lumMod val="85000"/>
                    <a:lumOff val="15000"/>
                  </a:schemeClr>
                </a:solidFill>
                <a:effectLst/>
                <a:uLnTx/>
                <a:uFillTx/>
                <a:latin typeface="News Gothic MT (Body)"/>
                <a:cs typeface="News Gothic MT (Body)"/>
              </a:rPr>
              <a:t>Background</a:t>
            </a:r>
            <a:endParaRPr kumimoji="0" lang="en-US" sz="2400" b="0" i="0" u="none" strike="noStrike" kern="1200" cap="none" spc="0" normalizeH="0" baseline="0" noProof="0" dirty="0" smtClean="0">
              <a:ln>
                <a:noFill/>
              </a:ln>
              <a:solidFill>
                <a:schemeClr val="tx1">
                  <a:lumMod val="85000"/>
                  <a:lumOff val="15000"/>
                </a:schemeClr>
              </a:solidFill>
              <a:effectLst/>
              <a:uLnTx/>
              <a:uFillTx/>
              <a:latin typeface="News Gothic MT (Body)"/>
              <a:cs typeface="News Gothic MT (Body)"/>
            </a:endParaRPr>
          </a:p>
          <a:p>
            <a:pPr lvl="1" defTabSz="914400">
              <a:lnSpc>
                <a:spcPct val="130000"/>
              </a:lnSpc>
              <a:spcBef>
                <a:spcPts val="200"/>
              </a:spcBef>
              <a:spcAft>
                <a:spcPts val="1200"/>
              </a:spcAft>
              <a:buClr>
                <a:srgbClr val="6FB7D7"/>
              </a:buClr>
              <a:buSzPct val="110000"/>
              <a:defRPr/>
            </a:pPr>
            <a:r>
              <a:rPr kumimoji="0" lang="en-US" sz="2400" b="0" i="0" u="none" strike="noStrike" kern="1200" cap="none" spc="0" normalizeH="0" noProof="0" dirty="0" smtClean="0">
                <a:ln>
                  <a:noFill/>
                </a:ln>
                <a:solidFill>
                  <a:schemeClr val="tx1">
                    <a:lumMod val="85000"/>
                    <a:lumOff val="15000"/>
                  </a:schemeClr>
                </a:solidFill>
                <a:effectLst/>
                <a:uLnTx/>
                <a:uFillTx/>
                <a:latin typeface="News Gothic MT (Body)"/>
                <a:cs typeface="News Gothic MT (Body)"/>
              </a:rPr>
              <a:t>Oysters</a:t>
            </a:r>
          </a:p>
          <a:p>
            <a:pPr lvl="1" defTabSz="914400">
              <a:lnSpc>
                <a:spcPct val="130000"/>
              </a:lnSpc>
              <a:spcBef>
                <a:spcPts val="200"/>
              </a:spcBef>
              <a:spcAft>
                <a:spcPts val="1200"/>
              </a:spcAft>
              <a:buClr>
                <a:srgbClr val="6FB7D7"/>
              </a:buClr>
              <a:buSzPct val="110000"/>
              <a:defRPr/>
            </a:pPr>
            <a:r>
              <a:rPr kumimoji="0" lang="en-US" sz="2400" b="0" i="0" u="none" strike="noStrike" kern="1200" cap="none" spc="0" normalizeH="0" noProof="0" dirty="0" smtClean="0">
                <a:ln>
                  <a:noFill/>
                </a:ln>
                <a:solidFill>
                  <a:schemeClr val="tx1">
                    <a:lumMod val="85000"/>
                    <a:lumOff val="15000"/>
                  </a:schemeClr>
                </a:solidFill>
                <a:effectLst/>
                <a:uLnTx/>
                <a:uFillTx/>
                <a:latin typeface="News Gothic MT (Body)"/>
                <a:cs typeface="News Gothic MT (Body)"/>
              </a:rPr>
              <a:t>Epigenetics</a:t>
            </a:r>
          </a:p>
          <a:p>
            <a:pPr lvl="1" indent="-234950" defTabSz="914400">
              <a:lnSpc>
                <a:spcPct val="130000"/>
              </a:lnSpc>
              <a:spcBef>
                <a:spcPts val="200"/>
              </a:spcBef>
              <a:spcAft>
                <a:spcPts val="1200"/>
              </a:spcAft>
              <a:buClr>
                <a:srgbClr val="6FB7D7"/>
              </a:buClr>
              <a:buSzPct val="110000"/>
              <a:defRPr/>
            </a:pPr>
            <a:r>
              <a:rPr lang="en-US" sz="2400" b="1" dirty="0" smtClean="0">
                <a:solidFill>
                  <a:schemeClr val="tx1">
                    <a:lumMod val="85000"/>
                    <a:lumOff val="15000"/>
                  </a:schemeClr>
                </a:solidFill>
                <a:latin typeface="News Gothic MT (Body)"/>
                <a:cs typeface="News Gothic MT (Body)"/>
              </a:rPr>
              <a:t>DNA methylation in oysters</a:t>
            </a:r>
          </a:p>
          <a:p>
            <a:pPr marL="514350" marR="0" lvl="0" indent="-228600" algn="l" defTabSz="914400" rtl="0" eaLnBrk="1" fontAlgn="base" latinLnBrk="0" hangingPunct="1">
              <a:lnSpc>
                <a:spcPct val="130000"/>
              </a:lnSpc>
              <a:spcBef>
                <a:spcPts val="200"/>
              </a:spcBef>
              <a:spcAft>
                <a:spcPts val="1200"/>
              </a:spcAft>
              <a:buClr>
                <a:srgbClr val="6FB7D7"/>
              </a:buClr>
              <a:buSzPct val="110000"/>
              <a:buFont typeface="+mj-lt"/>
              <a:buAutoNum type="romanUcPeriod"/>
              <a:tabLst/>
              <a:defRPr/>
            </a:pPr>
            <a:r>
              <a:rPr lang="en-US" sz="2400" dirty="0" smtClean="0">
                <a:solidFill>
                  <a:schemeClr val="tx1">
                    <a:lumMod val="85000"/>
                    <a:lumOff val="15000"/>
                  </a:schemeClr>
                </a:solidFill>
                <a:latin typeface="News Gothic MT (Body)"/>
                <a:cs typeface="News Gothic MT (Body)"/>
              </a:rPr>
              <a:t>   Characterization of DNA methylation</a:t>
            </a:r>
          </a:p>
          <a:p>
            <a:pPr marL="798513" marR="0" lvl="0" indent="-512763" algn="l" defTabSz="914400" rtl="0" eaLnBrk="1" fontAlgn="base" latinLnBrk="0" hangingPunct="1">
              <a:lnSpc>
                <a:spcPct val="130000"/>
              </a:lnSpc>
              <a:spcBef>
                <a:spcPts val="200"/>
              </a:spcBef>
              <a:spcAft>
                <a:spcPts val="1200"/>
              </a:spcAft>
              <a:buClr>
                <a:srgbClr val="6FB7D7"/>
              </a:buClr>
              <a:buSzPct val="110000"/>
              <a:buFont typeface="+mj-lt"/>
              <a:buAutoNum type="romanUcPeriod"/>
              <a:tabLst/>
              <a:defRPr/>
            </a:pPr>
            <a:r>
              <a:rPr lang="en-US" sz="2400" dirty="0" smtClean="0">
                <a:solidFill>
                  <a:schemeClr val="tx1">
                    <a:lumMod val="85000"/>
                    <a:lumOff val="15000"/>
                  </a:schemeClr>
                </a:solidFill>
                <a:latin typeface="News Gothic MT (Body)"/>
                <a:cs typeface="News Gothic MT (Body)"/>
              </a:rPr>
              <a:t>How do oysters use methylation to regulate their genome?</a:t>
            </a:r>
          </a:p>
          <a:p>
            <a:pPr marL="741363" indent="-455613" defTabSz="914400" fontAlgn="base">
              <a:lnSpc>
                <a:spcPct val="130000"/>
              </a:lnSpc>
              <a:spcBef>
                <a:spcPts val="200"/>
              </a:spcBef>
              <a:spcAft>
                <a:spcPts val="1200"/>
              </a:spcAft>
              <a:buClr>
                <a:srgbClr val="6FB7D7"/>
              </a:buClr>
              <a:buSzPct val="110000"/>
              <a:buFont typeface="+mj-lt"/>
              <a:buAutoNum type="romanUcPeriod"/>
              <a:defRPr/>
            </a:pPr>
            <a:r>
              <a:rPr lang="en-US" sz="2400" dirty="0" smtClean="0">
                <a:solidFill>
                  <a:schemeClr val="tx1">
                    <a:lumMod val="85000"/>
                    <a:lumOff val="15000"/>
                  </a:schemeClr>
                </a:solidFill>
                <a:latin typeface="News Gothic MT (Body)"/>
                <a:cs typeface="News Gothic MT (Body)"/>
              </a:rPr>
              <a:t>How does DNA methylation influence their ability to responds and adapt to the environment?</a:t>
            </a:r>
            <a:r>
              <a:rPr lang="en-US" sz="2400" dirty="0" smtClean="0">
                <a:solidFill>
                  <a:srgbClr val="262626"/>
                </a:solidFill>
              </a:rPr>
              <a:t> </a:t>
            </a:r>
            <a:endParaRPr lang="en-US" sz="2400" dirty="0" smtClean="0">
              <a:solidFill>
                <a:schemeClr val="tx1">
                  <a:lumMod val="85000"/>
                  <a:lumOff val="15000"/>
                </a:schemeClr>
              </a:solidFill>
              <a:latin typeface="News Gothic MT (Body)"/>
              <a:cs typeface="News Gothic MT (Body)"/>
            </a:endParaRPr>
          </a:p>
          <a:p>
            <a:pPr marL="514350" marR="0" lvl="0" indent="-228600" algn="l" defTabSz="914400" rtl="0" eaLnBrk="1" fontAlgn="base" latinLnBrk="0" hangingPunct="1">
              <a:lnSpc>
                <a:spcPct val="130000"/>
              </a:lnSpc>
              <a:spcBef>
                <a:spcPts val="200"/>
              </a:spcBef>
              <a:spcAft>
                <a:spcPts val="1200"/>
              </a:spcAft>
              <a:buClr>
                <a:srgbClr val="6FB7D7"/>
              </a:buClr>
              <a:buSzPct val="110000"/>
              <a:buFont typeface="+mj-lt"/>
              <a:buAutoNum type="romanUcPeriod"/>
              <a:tabLst/>
              <a:defRPr/>
            </a:pPr>
            <a:endParaRPr lang="en-US" sz="2400" dirty="0" smtClean="0">
              <a:solidFill>
                <a:schemeClr val="tx1">
                  <a:lumMod val="85000"/>
                  <a:lumOff val="15000"/>
                </a:schemeClr>
              </a:solidFill>
              <a:latin typeface="News Gothic MT (Body)"/>
              <a:cs typeface="News Gothic MT (Body)"/>
            </a:endParaRPr>
          </a:p>
        </p:txBody>
      </p:sp>
      <p:sp>
        <p:nvSpPr>
          <p:cNvPr id="21506" name="Title 1"/>
          <p:cNvSpPr>
            <a:spLocks noGrp="1"/>
          </p:cNvSpPr>
          <p:nvPr>
            <p:ph type="title"/>
          </p:nvPr>
        </p:nvSpPr>
        <p:spPr>
          <a:xfrm>
            <a:off x="549275" y="-241300"/>
            <a:ext cx="8042275" cy="1336675"/>
          </a:xfrm>
        </p:spPr>
        <p:txBody>
          <a:bodyPr/>
          <a:lstStyle/>
          <a:p>
            <a:pPr algn="l" eaLnBrk="1" hangingPunct="1"/>
            <a:r>
              <a:rPr lang="en-US" dirty="0">
                <a:ea typeface="ＭＳ Ｐゴシック" pitchFamily="-112" charset="-128"/>
                <a:cs typeface="ＭＳ Ｐゴシック" pitchFamily="-112" charset="-128"/>
              </a:rPr>
              <a:t>Outline</a:t>
            </a:r>
          </a:p>
        </p:txBody>
      </p:sp>
      <p:pic>
        <p:nvPicPr>
          <p:cNvPr id="4" name="Picture 3" descr="DSCF0512.JPG"/>
          <p:cNvPicPr>
            <a:picLocks noChangeAspect="1"/>
          </p:cNvPicPr>
          <p:nvPr/>
        </p:nvPicPr>
        <p:blipFill>
          <a:blip r:embed="rId3"/>
          <a:stretch>
            <a:fillRect/>
          </a:stretch>
        </p:blipFill>
        <p:spPr>
          <a:xfrm>
            <a:off x="6010107" y="396718"/>
            <a:ext cx="2919412" cy="3892550"/>
          </a:xfrm>
          <a:prstGeom prst="rect">
            <a:avLst/>
          </a:prstGeom>
          <a:ln w="12700">
            <a:solidFill>
              <a:schemeClr val="accent4"/>
            </a:solidFill>
          </a:ln>
        </p:spPr>
      </p:pic>
    </p:spTree>
    <p:extLst>
      <p:ext uri="{BB962C8B-B14F-4D97-AF65-F5344CB8AC3E}">
        <p14:creationId xmlns:p14="http://schemas.microsoft.com/office/powerpoint/2010/main" val="208315737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2581485" y="4429413"/>
            <a:ext cx="3577102" cy="2205880"/>
          </a:xfrm>
          <a:prstGeom prst="rect">
            <a:avLst/>
          </a:prstGeom>
          <a:ln>
            <a:solidFill>
              <a:srgbClr val="FF6525"/>
            </a:solidFill>
          </a:ln>
        </p:spPr>
      </p:pic>
      <p:sp>
        <p:nvSpPr>
          <p:cNvPr id="4" name="Content Placeholder 3"/>
          <p:cNvSpPr>
            <a:spLocks noGrp="1"/>
          </p:cNvSpPr>
          <p:nvPr>
            <p:ph idx="1"/>
          </p:nvPr>
        </p:nvSpPr>
        <p:spPr>
          <a:xfrm>
            <a:off x="549275" y="1361740"/>
            <a:ext cx="8042275" cy="4343400"/>
          </a:xfrm>
        </p:spPr>
        <p:txBody>
          <a:bodyPr/>
          <a:lstStyle/>
          <a:p>
            <a:pPr>
              <a:lnSpc>
                <a:spcPct val="110000"/>
              </a:lnSpc>
            </a:pPr>
            <a:r>
              <a:rPr lang="en-US" dirty="0" smtClean="0">
                <a:solidFill>
                  <a:srgbClr val="262626"/>
                </a:solidFill>
              </a:rPr>
              <a:t>Only handful of species have been studied</a:t>
            </a:r>
          </a:p>
          <a:p>
            <a:pPr lvl="1">
              <a:lnSpc>
                <a:spcPct val="110000"/>
              </a:lnSpc>
            </a:pPr>
            <a:r>
              <a:rPr lang="en-US" dirty="0" smtClean="0">
                <a:solidFill>
                  <a:srgbClr val="262626"/>
                </a:solidFill>
              </a:rPr>
              <a:t>Intermediate level of methylation </a:t>
            </a:r>
          </a:p>
          <a:p>
            <a:pPr lvl="1">
              <a:lnSpc>
                <a:spcPct val="110000"/>
              </a:lnSpc>
            </a:pPr>
            <a:r>
              <a:rPr lang="en-US" dirty="0" smtClean="0">
                <a:solidFill>
                  <a:srgbClr val="262626"/>
                </a:solidFill>
              </a:rPr>
              <a:t>Methylation is limited to gene bodies</a:t>
            </a:r>
          </a:p>
          <a:p>
            <a:pPr lvl="1">
              <a:lnSpc>
                <a:spcPct val="110000"/>
              </a:lnSpc>
            </a:pPr>
            <a:endParaRPr lang="en-US" dirty="0" smtClean="0">
              <a:solidFill>
                <a:srgbClr val="262626"/>
              </a:solidFill>
            </a:endParaRPr>
          </a:p>
          <a:p>
            <a:pPr>
              <a:lnSpc>
                <a:spcPct val="110000"/>
              </a:lnSpc>
            </a:pPr>
            <a:r>
              <a:rPr lang="en-US" dirty="0" smtClean="0">
                <a:solidFill>
                  <a:srgbClr val="262626"/>
                </a:solidFill>
              </a:rPr>
              <a:t>Important regulatory functions in honey bees</a:t>
            </a:r>
          </a:p>
          <a:p>
            <a:pPr marL="0" indent="0">
              <a:lnSpc>
                <a:spcPct val="110000"/>
              </a:lnSpc>
              <a:buNone/>
            </a:pPr>
            <a:r>
              <a:rPr lang="en-US" sz="1800" dirty="0" smtClean="0">
                <a:solidFill>
                  <a:srgbClr val="262626"/>
                </a:solidFill>
              </a:rPr>
              <a:t>(e.g. </a:t>
            </a:r>
            <a:r>
              <a:rPr lang="en-US" sz="1800" dirty="0" err="1" smtClean="0">
                <a:solidFill>
                  <a:srgbClr val="262626"/>
                </a:solidFill>
              </a:rPr>
              <a:t>Kucharski</a:t>
            </a:r>
            <a:r>
              <a:rPr lang="en-US" sz="1800" dirty="0" smtClean="0">
                <a:solidFill>
                  <a:srgbClr val="262626"/>
                </a:solidFill>
              </a:rPr>
              <a:t> et al., 2008; </a:t>
            </a:r>
            <a:r>
              <a:rPr lang="en-US" sz="1800" dirty="0" err="1" smtClean="0">
                <a:solidFill>
                  <a:srgbClr val="262626"/>
                </a:solidFill>
              </a:rPr>
              <a:t>Elango</a:t>
            </a:r>
            <a:r>
              <a:rPr lang="en-US" sz="1800" dirty="0" smtClean="0">
                <a:solidFill>
                  <a:srgbClr val="262626"/>
                </a:solidFill>
              </a:rPr>
              <a:t> et al., 2009; </a:t>
            </a:r>
            <a:r>
              <a:rPr lang="en-US" sz="1800" dirty="0" err="1" smtClean="0">
                <a:solidFill>
                  <a:srgbClr val="262626"/>
                </a:solidFill>
              </a:rPr>
              <a:t>Lyko</a:t>
            </a:r>
            <a:r>
              <a:rPr lang="en-US" sz="1800" dirty="0" smtClean="0">
                <a:solidFill>
                  <a:srgbClr val="262626"/>
                </a:solidFill>
              </a:rPr>
              <a:t> et al., 2010)</a:t>
            </a:r>
          </a:p>
          <a:p>
            <a:pPr marL="0" indent="0">
              <a:lnSpc>
                <a:spcPct val="110000"/>
              </a:lnSpc>
              <a:spcBef>
                <a:spcPts val="0"/>
              </a:spcBef>
              <a:buNone/>
            </a:pPr>
            <a:endParaRPr lang="en-US" sz="1800" dirty="0" smtClean="0">
              <a:solidFill>
                <a:srgbClr val="262626"/>
              </a:solidFill>
            </a:endParaRPr>
          </a:p>
          <a:p>
            <a:pPr marL="0" indent="0">
              <a:lnSpc>
                <a:spcPct val="110000"/>
              </a:lnSpc>
              <a:spcBef>
                <a:spcPts val="0"/>
              </a:spcBef>
              <a:buNone/>
            </a:pPr>
            <a:endParaRPr lang="en-US" sz="1800" dirty="0">
              <a:solidFill>
                <a:srgbClr val="262626"/>
              </a:solidFill>
            </a:endParaRPr>
          </a:p>
          <a:p>
            <a:pPr marL="0" indent="0">
              <a:lnSpc>
                <a:spcPct val="110000"/>
              </a:lnSpc>
              <a:spcBef>
                <a:spcPts val="0"/>
              </a:spcBef>
              <a:buNone/>
            </a:pPr>
            <a:endParaRPr lang="en-US" sz="1800" dirty="0" smtClean="0">
              <a:solidFill>
                <a:srgbClr val="262626"/>
              </a:solidFill>
            </a:endParaRPr>
          </a:p>
        </p:txBody>
      </p:sp>
      <p:sp>
        <p:nvSpPr>
          <p:cNvPr id="7" name="Title 1"/>
          <p:cNvSpPr txBox="1">
            <a:spLocks/>
          </p:cNvSpPr>
          <p:nvPr/>
        </p:nvSpPr>
        <p:spPr>
          <a:xfrm>
            <a:off x="248712" y="-395809"/>
            <a:ext cx="9263588" cy="139802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4100" smtClean="0"/>
              <a:t>DNA methylation: invertebrates</a:t>
            </a:r>
            <a:endParaRPr lang="en-US" sz="4100" dirty="0"/>
          </a:p>
        </p:txBody>
      </p:sp>
    </p:spTree>
    <p:extLst>
      <p:ext uri="{BB962C8B-B14F-4D97-AF65-F5344CB8AC3E}">
        <p14:creationId xmlns:p14="http://schemas.microsoft.com/office/powerpoint/2010/main" val="127459110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1084" y="1051819"/>
            <a:ext cx="8773268" cy="2434511"/>
          </a:xfrm>
        </p:spPr>
        <p:txBody>
          <a:bodyPr>
            <a:noAutofit/>
          </a:bodyPr>
          <a:lstStyle/>
          <a:p>
            <a:pPr marL="514350" indent="-514350">
              <a:buFont typeface="+mj-lt"/>
              <a:buAutoNum type="romanUcPeriod"/>
            </a:pPr>
            <a:r>
              <a:rPr lang="en-US" dirty="0" smtClean="0">
                <a:solidFill>
                  <a:srgbClr val="262626"/>
                </a:solidFill>
              </a:rPr>
              <a:t>Characterization of DNA methylation in oysters</a:t>
            </a:r>
            <a:endParaRPr lang="en-US" dirty="0">
              <a:solidFill>
                <a:srgbClr val="262626"/>
              </a:solidFill>
            </a:endParaRPr>
          </a:p>
          <a:p>
            <a:pPr marL="514350" indent="-514350">
              <a:buFont typeface="+mj-lt"/>
              <a:buAutoNum type="romanUcPeriod"/>
            </a:pPr>
            <a:r>
              <a:rPr lang="en-US" dirty="0" smtClean="0">
                <a:solidFill>
                  <a:srgbClr val="262626"/>
                </a:solidFill>
              </a:rPr>
              <a:t>Do oysters use DNA methylation to regulate their genome?</a:t>
            </a:r>
            <a:endParaRPr lang="en-US" dirty="0">
              <a:solidFill>
                <a:srgbClr val="262626"/>
              </a:solidFill>
            </a:endParaRPr>
          </a:p>
          <a:p>
            <a:pPr marL="514350" indent="-514350">
              <a:buFont typeface="+mj-lt"/>
              <a:buAutoNum type="romanUcPeriod"/>
            </a:pPr>
            <a:r>
              <a:rPr lang="en-US" dirty="0" smtClean="0">
                <a:solidFill>
                  <a:srgbClr val="262626"/>
                </a:solidFill>
              </a:rPr>
              <a:t>How does DNA methylation influence their ability to respond and adapt to environment?</a:t>
            </a:r>
          </a:p>
          <a:p>
            <a:pPr marL="0" indent="0">
              <a:buNone/>
            </a:pPr>
            <a:r>
              <a:rPr lang="en-US" dirty="0" smtClean="0">
                <a:solidFill>
                  <a:srgbClr val="262626"/>
                </a:solidFill>
              </a:rPr>
              <a:t>	</a:t>
            </a:r>
          </a:p>
        </p:txBody>
      </p:sp>
      <p:sp>
        <p:nvSpPr>
          <p:cNvPr id="5" name="Title 1"/>
          <p:cNvSpPr txBox="1">
            <a:spLocks/>
          </p:cNvSpPr>
          <p:nvPr/>
        </p:nvSpPr>
        <p:spPr>
          <a:xfrm>
            <a:off x="248712" y="-395809"/>
            <a:ext cx="9263588" cy="139802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4100" dirty="0" smtClean="0"/>
              <a:t>Research Objectives</a:t>
            </a:r>
            <a:endParaRPr lang="en-US" sz="4100" dirty="0"/>
          </a:p>
        </p:txBody>
      </p:sp>
      <p:sp>
        <p:nvSpPr>
          <p:cNvPr id="4" name="Left Arrow 3"/>
          <p:cNvSpPr/>
          <p:nvPr/>
        </p:nvSpPr>
        <p:spPr>
          <a:xfrm>
            <a:off x="4515901" y="5539399"/>
            <a:ext cx="1234332" cy="447720"/>
          </a:xfrm>
          <a:prstGeom prst="leftArrow">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2000" b="1" dirty="0">
              <a:solidFill>
                <a:schemeClr val="tx1">
                  <a:lumMod val="75000"/>
                  <a:lumOff val="25000"/>
                </a:schemeClr>
              </a:solidFill>
            </a:endParaRPr>
          </a:p>
        </p:txBody>
      </p:sp>
      <p:grpSp>
        <p:nvGrpSpPr>
          <p:cNvPr id="6" name="Group 5"/>
          <p:cNvGrpSpPr/>
          <p:nvPr/>
        </p:nvGrpSpPr>
        <p:grpSpPr>
          <a:xfrm>
            <a:off x="1373261" y="3546086"/>
            <a:ext cx="7076472" cy="3213369"/>
            <a:chOff x="1059692" y="2759565"/>
            <a:chExt cx="7390041" cy="3556786"/>
          </a:xfrm>
        </p:grpSpPr>
        <p:sp>
          <p:nvSpPr>
            <p:cNvPr id="7" name="TextBox 6"/>
            <p:cNvSpPr txBox="1"/>
            <p:nvPr/>
          </p:nvSpPr>
          <p:spPr>
            <a:xfrm>
              <a:off x="4882740" y="2759565"/>
              <a:ext cx="1515510" cy="584776"/>
            </a:xfrm>
            <a:prstGeom prst="rect">
              <a:avLst/>
            </a:prstGeom>
            <a:noFill/>
          </p:spPr>
          <p:txBody>
            <a:bodyPr wrap="square" rtlCol="0">
              <a:spAutoFit/>
            </a:bodyPr>
            <a:lstStyle/>
            <a:p>
              <a:r>
                <a:rPr lang="en-US" sz="1600" dirty="0" smtClean="0">
                  <a:solidFill>
                    <a:schemeClr val="accent3">
                      <a:lumMod val="50000"/>
                    </a:schemeClr>
                  </a:solidFill>
                </a:rPr>
                <a:t>disease resistance</a:t>
              </a:r>
              <a:endParaRPr lang="en-US" sz="1600" dirty="0">
                <a:solidFill>
                  <a:schemeClr val="accent3">
                    <a:lumMod val="50000"/>
                  </a:schemeClr>
                </a:solidFill>
              </a:endParaRPr>
            </a:p>
          </p:txBody>
        </p:sp>
        <p:grpSp>
          <p:nvGrpSpPr>
            <p:cNvPr id="8" name="Group 7"/>
            <p:cNvGrpSpPr/>
            <p:nvPr/>
          </p:nvGrpSpPr>
          <p:grpSpPr>
            <a:xfrm>
              <a:off x="1059692" y="2764428"/>
              <a:ext cx="7005535" cy="3551923"/>
              <a:chOff x="1059692" y="2764428"/>
              <a:chExt cx="7005535" cy="3551923"/>
            </a:xfrm>
          </p:grpSpPr>
          <p:pic>
            <p:nvPicPr>
              <p:cNvPr id="10" name="Picture 9" descr="Pacific Oysters.jpg"/>
              <p:cNvPicPr>
                <a:picLocks noChangeAspect="1"/>
              </p:cNvPicPr>
              <p:nvPr/>
            </p:nvPicPr>
            <p:blipFill>
              <a:blip r:embed="rId3">
                <a:alphaModFix amt="62000"/>
              </a:blip>
              <a:stretch>
                <a:fillRect/>
              </a:stretch>
            </p:blipFill>
            <p:spPr>
              <a:xfrm>
                <a:off x="1059692" y="4482155"/>
                <a:ext cx="1942512" cy="1374138"/>
              </a:xfrm>
              <a:prstGeom prst="rect">
                <a:avLst/>
              </a:prstGeom>
              <a:effectLst>
                <a:softEdge rad="165100"/>
              </a:effectLst>
            </p:spPr>
          </p:pic>
          <p:pic>
            <p:nvPicPr>
              <p:cNvPr id="11" name="Picture 10" descr="Pacific Oysters.jpg"/>
              <p:cNvPicPr>
                <a:picLocks noChangeAspect="1"/>
              </p:cNvPicPr>
              <p:nvPr/>
            </p:nvPicPr>
            <p:blipFill>
              <a:blip r:embed="rId3"/>
              <a:stretch>
                <a:fillRect/>
              </a:stretch>
            </p:blipFill>
            <p:spPr>
              <a:xfrm>
                <a:off x="3124488" y="2831306"/>
                <a:ext cx="1769891" cy="1252026"/>
              </a:xfrm>
              <a:prstGeom prst="rect">
                <a:avLst/>
              </a:prstGeom>
            </p:spPr>
          </p:pic>
          <p:sp>
            <p:nvSpPr>
              <p:cNvPr id="12" name="TextBox 11"/>
              <p:cNvSpPr txBox="1"/>
              <p:nvPr/>
            </p:nvSpPr>
            <p:spPr>
              <a:xfrm>
                <a:off x="1059692" y="5631912"/>
                <a:ext cx="1639807" cy="615553"/>
              </a:xfrm>
              <a:prstGeom prst="rect">
                <a:avLst/>
              </a:prstGeom>
              <a:noFill/>
            </p:spPr>
            <p:txBody>
              <a:bodyPr wrap="square" rtlCol="0">
                <a:spAutoFit/>
              </a:bodyPr>
              <a:lstStyle/>
              <a:p>
                <a:r>
                  <a:rPr lang="en-US" b="1" dirty="0" smtClean="0">
                    <a:solidFill>
                      <a:schemeClr val="tx2">
                        <a:lumMod val="90000"/>
                        <a:lumOff val="10000"/>
                      </a:schemeClr>
                    </a:solidFill>
                  </a:rPr>
                  <a:t>GENES </a:t>
                </a:r>
              </a:p>
              <a:p>
                <a:r>
                  <a:rPr lang="en-US" sz="1600" b="1" dirty="0">
                    <a:solidFill>
                      <a:schemeClr val="tx2">
                        <a:lumMod val="90000"/>
                        <a:lumOff val="10000"/>
                      </a:schemeClr>
                    </a:solidFill>
                  </a:rPr>
                  <a:t> </a:t>
                </a:r>
                <a:r>
                  <a:rPr lang="en-US" sz="1600" b="1" dirty="0" smtClean="0">
                    <a:solidFill>
                      <a:schemeClr val="tx2">
                        <a:lumMod val="90000"/>
                        <a:lumOff val="10000"/>
                      </a:schemeClr>
                    </a:solidFill>
                  </a:rPr>
                  <a:t> (DNA)</a:t>
                </a:r>
                <a:endParaRPr lang="en-US" sz="1600" b="1" dirty="0">
                  <a:solidFill>
                    <a:schemeClr val="tx2">
                      <a:lumMod val="90000"/>
                      <a:lumOff val="10000"/>
                    </a:schemeClr>
                  </a:solidFill>
                </a:endParaRPr>
              </a:p>
            </p:txBody>
          </p:sp>
          <p:pic>
            <p:nvPicPr>
              <p:cNvPr id="13" name="Picture 12" descr="Pacific Oysters.jpg"/>
              <p:cNvPicPr>
                <a:picLocks noChangeAspect="1"/>
              </p:cNvPicPr>
              <p:nvPr/>
            </p:nvPicPr>
            <p:blipFill>
              <a:blip r:embed="rId3"/>
              <a:stretch>
                <a:fillRect/>
              </a:stretch>
            </p:blipFill>
            <p:spPr>
              <a:xfrm>
                <a:off x="4814235" y="3344341"/>
                <a:ext cx="897771" cy="635086"/>
              </a:xfrm>
              <a:prstGeom prst="rect">
                <a:avLst/>
              </a:prstGeom>
            </p:spPr>
          </p:pic>
          <p:sp>
            <p:nvSpPr>
              <p:cNvPr id="14" name="TextBox 13"/>
              <p:cNvSpPr txBox="1"/>
              <p:nvPr/>
            </p:nvSpPr>
            <p:spPr>
              <a:xfrm>
                <a:off x="4258010" y="4027146"/>
                <a:ext cx="1403798" cy="285831"/>
              </a:xfrm>
              <a:prstGeom prst="rect">
                <a:avLst/>
              </a:prstGeom>
              <a:noFill/>
            </p:spPr>
            <p:txBody>
              <a:bodyPr wrap="square" rtlCol="0">
                <a:spAutoFit/>
              </a:bodyPr>
              <a:lstStyle/>
              <a:p>
                <a:r>
                  <a:rPr lang="en-US" sz="2000" b="1" dirty="0" smtClean="0">
                    <a:solidFill>
                      <a:srgbClr val="713B0E"/>
                    </a:solidFill>
                  </a:rPr>
                  <a:t>TRAITS</a:t>
                </a:r>
                <a:endParaRPr lang="en-US" sz="2000" b="1" dirty="0">
                  <a:solidFill>
                    <a:srgbClr val="713B0E"/>
                  </a:solidFill>
                </a:endParaRPr>
              </a:p>
            </p:txBody>
          </p:sp>
          <p:sp>
            <p:nvSpPr>
              <p:cNvPr id="15" name="TextBox 14"/>
              <p:cNvSpPr txBox="1"/>
              <p:nvPr/>
            </p:nvSpPr>
            <p:spPr>
              <a:xfrm>
                <a:off x="3996768" y="2764428"/>
                <a:ext cx="1668800" cy="338554"/>
              </a:xfrm>
              <a:prstGeom prst="rect">
                <a:avLst/>
              </a:prstGeom>
              <a:noFill/>
            </p:spPr>
            <p:txBody>
              <a:bodyPr wrap="square" rtlCol="0">
                <a:spAutoFit/>
              </a:bodyPr>
              <a:lstStyle/>
              <a:p>
                <a:r>
                  <a:rPr lang="en-US" sz="1600" dirty="0" smtClean="0">
                    <a:solidFill>
                      <a:schemeClr val="accent3">
                        <a:lumMod val="50000"/>
                      </a:schemeClr>
                    </a:solidFill>
                  </a:rPr>
                  <a:t>growth</a:t>
                </a:r>
                <a:endParaRPr lang="en-US" sz="1600" dirty="0">
                  <a:solidFill>
                    <a:schemeClr val="accent3">
                      <a:lumMod val="50000"/>
                    </a:schemeClr>
                  </a:solidFill>
                </a:endParaRPr>
              </a:p>
            </p:txBody>
          </p:sp>
          <p:grpSp>
            <p:nvGrpSpPr>
              <p:cNvPr id="16" name="Group 31"/>
              <p:cNvGrpSpPr/>
              <p:nvPr/>
            </p:nvGrpSpPr>
            <p:grpSpPr>
              <a:xfrm>
                <a:off x="5794582" y="4685394"/>
                <a:ext cx="2270645" cy="1630957"/>
                <a:chOff x="5680780" y="3288562"/>
                <a:chExt cx="2737258" cy="2283032"/>
              </a:xfrm>
            </p:grpSpPr>
            <p:pic>
              <p:nvPicPr>
                <p:cNvPr id="19" name="Picture 18" descr="DSCF0515.JPG"/>
                <p:cNvPicPr>
                  <a:picLocks noChangeAspect="1"/>
                </p:cNvPicPr>
                <p:nvPr/>
              </p:nvPicPr>
              <p:blipFill>
                <a:blip r:embed="rId4">
                  <a:alphaModFix/>
                  <a:lum/>
                </a:blip>
                <a:srcRect l="2171" t="22632" r="5033"/>
                <a:stretch>
                  <a:fillRect/>
                </a:stretch>
              </p:blipFill>
              <p:spPr>
                <a:xfrm>
                  <a:off x="5680780" y="3302000"/>
                  <a:ext cx="2710904" cy="1694933"/>
                </a:xfrm>
                <a:prstGeom prst="rect">
                  <a:avLst/>
                </a:prstGeom>
                <a:ln>
                  <a:noFill/>
                </a:ln>
                <a:effectLst>
                  <a:softEdge rad="112500"/>
                </a:effectLst>
              </p:spPr>
            </p:pic>
            <p:sp>
              <p:nvSpPr>
                <p:cNvPr id="20" name="TextBox 19"/>
                <p:cNvSpPr txBox="1"/>
                <p:nvPr/>
              </p:nvSpPr>
              <p:spPr>
                <a:xfrm>
                  <a:off x="5915025" y="5054599"/>
                  <a:ext cx="2476659" cy="516995"/>
                </a:xfrm>
                <a:prstGeom prst="rect">
                  <a:avLst/>
                </a:prstGeom>
                <a:noFill/>
              </p:spPr>
              <p:txBody>
                <a:bodyPr wrap="square" rtlCol="0">
                  <a:spAutoFit/>
                </a:bodyPr>
                <a:lstStyle/>
                <a:p>
                  <a:r>
                    <a:rPr lang="en-US" b="1" dirty="0" smtClean="0">
                      <a:solidFill>
                        <a:srgbClr val="3F5B03"/>
                      </a:solidFill>
                    </a:rPr>
                    <a:t>ENVIRONMENT</a:t>
                  </a:r>
                  <a:endParaRPr lang="en-US" b="1" dirty="0">
                    <a:solidFill>
                      <a:srgbClr val="3F5B03"/>
                    </a:solidFill>
                  </a:endParaRPr>
                </a:p>
              </p:txBody>
            </p:sp>
            <p:sp>
              <p:nvSpPr>
                <p:cNvPr id="21" name="TextBox 20"/>
                <p:cNvSpPr txBox="1"/>
                <p:nvPr/>
              </p:nvSpPr>
              <p:spPr>
                <a:xfrm>
                  <a:off x="6966115" y="3451965"/>
                  <a:ext cx="1451923" cy="338554"/>
                </a:xfrm>
                <a:prstGeom prst="rect">
                  <a:avLst/>
                </a:prstGeom>
                <a:noFill/>
              </p:spPr>
              <p:txBody>
                <a:bodyPr wrap="square" rtlCol="0">
                  <a:spAutoFit/>
                </a:bodyPr>
                <a:lstStyle/>
                <a:p>
                  <a:r>
                    <a:rPr lang="en-US" sz="1600" dirty="0" smtClean="0">
                      <a:solidFill>
                        <a:schemeClr val="accent5">
                          <a:lumMod val="50000"/>
                        </a:schemeClr>
                      </a:solidFill>
                    </a:rPr>
                    <a:t>nutrition</a:t>
                  </a:r>
                  <a:endParaRPr lang="en-US" sz="1600" dirty="0">
                    <a:solidFill>
                      <a:schemeClr val="accent5">
                        <a:lumMod val="50000"/>
                      </a:schemeClr>
                    </a:solidFill>
                  </a:endParaRPr>
                </a:p>
              </p:txBody>
            </p:sp>
            <p:sp>
              <p:nvSpPr>
                <p:cNvPr id="22" name="TextBox 21"/>
                <p:cNvSpPr txBox="1"/>
                <p:nvPr/>
              </p:nvSpPr>
              <p:spPr>
                <a:xfrm>
                  <a:off x="5762108" y="3288562"/>
                  <a:ext cx="1451923" cy="338554"/>
                </a:xfrm>
                <a:prstGeom prst="rect">
                  <a:avLst/>
                </a:prstGeom>
                <a:noFill/>
              </p:spPr>
              <p:txBody>
                <a:bodyPr wrap="square" rtlCol="0">
                  <a:spAutoFit/>
                </a:bodyPr>
                <a:lstStyle/>
                <a:p>
                  <a:r>
                    <a:rPr lang="en-US" sz="1600" dirty="0" smtClean="0">
                      <a:solidFill>
                        <a:srgbClr val="3F5B03"/>
                      </a:solidFill>
                    </a:rPr>
                    <a:t>pathogens</a:t>
                  </a:r>
                  <a:endParaRPr lang="en-US" sz="1600" dirty="0">
                    <a:solidFill>
                      <a:srgbClr val="3F5B03"/>
                    </a:solidFill>
                  </a:endParaRPr>
                </a:p>
              </p:txBody>
            </p:sp>
          </p:grpSp>
          <p:sp>
            <p:nvSpPr>
              <p:cNvPr id="17" name="Right Arrow 16"/>
              <p:cNvSpPr/>
              <p:nvPr/>
            </p:nvSpPr>
            <p:spPr>
              <a:xfrm rot="13897105">
                <a:off x="5520363" y="4087061"/>
                <a:ext cx="956225" cy="262576"/>
              </a:xfrm>
              <a:prstGeom prst="rightArrow">
                <a:avLst>
                  <a:gd name="adj1" fmla="val 27568"/>
                  <a:gd name="adj2" fmla="val 52254"/>
                </a:avLst>
              </a:prstGeom>
              <a:gradFill flip="none" rotWithShape="1">
                <a:gsLst>
                  <a:gs pos="37000">
                    <a:schemeClr val="accent5">
                      <a:lumMod val="75000"/>
                    </a:schemeClr>
                  </a:gs>
                  <a:gs pos="100000">
                    <a:srgbClr val="FFFFFF"/>
                  </a:gs>
                </a:gsLst>
                <a:lin ang="10200000" scaled="0"/>
                <a:tileRect/>
              </a:gradFill>
              <a:ln>
                <a:solidFill>
                  <a:schemeClr val="accent5">
                    <a:lumMod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 name="Right Arrow 17"/>
              <p:cNvSpPr/>
              <p:nvPr/>
            </p:nvSpPr>
            <p:spPr>
              <a:xfrm rot="18494277">
                <a:off x="2457600" y="3972926"/>
                <a:ext cx="956225" cy="262576"/>
              </a:xfrm>
              <a:prstGeom prst="rightArrow">
                <a:avLst>
                  <a:gd name="adj1" fmla="val 27568"/>
                  <a:gd name="adj2" fmla="val 5225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extBox 8"/>
            <p:cNvSpPr txBox="1"/>
            <p:nvPr/>
          </p:nvSpPr>
          <p:spPr>
            <a:xfrm>
              <a:off x="6904668" y="4510409"/>
              <a:ext cx="1545065" cy="338554"/>
            </a:xfrm>
            <a:prstGeom prst="rect">
              <a:avLst/>
            </a:prstGeom>
            <a:noFill/>
          </p:spPr>
          <p:txBody>
            <a:bodyPr wrap="square" rtlCol="0">
              <a:spAutoFit/>
            </a:bodyPr>
            <a:lstStyle/>
            <a:p>
              <a:r>
                <a:rPr lang="en-US" sz="1600" dirty="0" smtClean="0">
                  <a:solidFill>
                    <a:srgbClr val="3F5B03"/>
                  </a:solidFill>
                </a:rPr>
                <a:t>temperature</a:t>
              </a:r>
              <a:endParaRPr lang="en-US" sz="1600" dirty="0">
                <a:solidFill>
                  <a:srgbClr val="3F5B03"/>
                </a:solidFill>
              </a:endParaRPr>
            </a:p>
          </p:txBody>
        </p:sp>
      </p:grpSp>
      <p:grpSp>
        <p:nvGrpSpPr>
          <p:cNvPr id="23" name="Group 22"/>
          <p:cNvGrpSpPr/>
          <p:nvPr/>
        </p:nvGrpSpPr>
        <p:grpSpPr>
          <a:xfrm>
            <a:off x="2475830" y="4458876"/>
            <a:ext cx="2108143" cy="1675050"/>
            <a:chOff x="1661296" y="2481295"/>
            <a:chExt cx="2653973" cy="2595340"/>
          </a:xfrm>
        </p:grpSpPr>
        <p:sp>
          <p:nvSpPr>
            <p:cNvPr id="24" name="Right Arrow 23"/>
            <p:cNvSpPr/>
            <p:nvPr/>
          </p:nvSpPr>
          <p:spPr>
            <a:xfrm rot="18494277">
              <a:off x="2015526" y="2992294"/>
              <a:ext cx="1338534" cy="316535"/>
            </a:xfrm>
            <a:prstGeom prst="rightArrow">
              <a:avLst>
                <a:gd name="adj1" fmla="val 27568"/>
                <a:gd name="adj2" fmla="val 52254"/>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5" name="TextBox 24"/>
            <p:cNvSpPr txBox="1"/>
            <p:nvPr/>
          </p:nvSpPr>
          <p:spPr>
            <a:xfrm>
              <a:off x="1661296" y="4171894"/>
              <a:ext cx="2653973" cy="904741"/>
            </a:xfrm>
            <a:prstGeom prst="rect">
              <a:avLst/>
            </a:prstGeom>
            <a:noFill/>
          </p:spPr>
          <p:txBody>
            <a:bodyPr wrap="square" rtlCol="0">
              <a:spAutoFit/>
            </a:bodyPr>
            <a:lstStyle/>
            <a:p>
              <a:pPr algn="ctr"/>
              <a:r>
                <a:rPr lang="en-US" sz="2000" b="1" dirty="0" smtClean="0">
                  <a:solidFill>
                    <a:srgbClr val="FF6525"/>
                  </a:solidFill>
                </a:rPr>
                <a:t>EPIGENOME</a:t>
              </a:r>
            </a:p>
            <a:p>
              <a:pPr algn="ctr"/>
              <a:r>
                <a:rPr lang="en-US" sz="1600" b="1" dirty="0" smtClean="0">
                  <a:solidFill>
                    <a:srgbClr val="FF6525"/>
                  </a:solidFill>
                </a:rPr>
                <a:t>(DNA methylation)</a:t>
              </a:r>
              <a:endParaRPr lang="en-US" sz="1600" b="1" dirty="0">
                <a:solidFill>
                  <a:srgbClr val="FF6525"/>
                </a:solidFill>
              </a:endParaRPr>
            </a:p>
          </p:txBody>
        </p:sp>
      </p:grpSp>
      <p:sp>
        <p:nvSpPr>
          <p:cNvPr id="2" name="Rectangle 1"/>
          <p:cNvSpPr/>
          <p:nvPr/>
        </p:nvSpPr>
        <p:spPr>
          <a:xfrm>
            <a:off x="59064" y="3486330"/>
            <a:ext cx="8895288" cy="3650467"/>
          </a:xfrm>
          <a:prstGeom prst="rect">
            <a:avLst/>
          </a:prstGeom>
          <a:blipFill dpi="0" rotWithShape="0">
            <a:blip r:embed="rId5">
              <a:alphaModFix amt="36000"/>
              <a:duotone>
                <a:schemeClr val="bg2">
                  <a:shade val="40000"/>
                  <a:satMod val="400000"/>
                </a:schemeClr>
                <a:schemeClr val="bg2">
                  <a:tint val="10000"/>
                  <a:satMod val="200000"/>
                </a:schemeClr>
              </a:duotone>
            </a:blip>
            <a:srcRect/>
            <a:stretch>
              <a:fillRect l="-2796" t="-87866"/>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065939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5331" y="1343361"/>
            <a:ext cx="8627992" cy="4343400"/>
          </a:xfrm>
        </p:spPr>
        <p:txBody>
          <a:bodyPr/>
          <a:lstStyle/>
          <a:p>
            <a:pPr>
              <a:lnSpc>
                <a:spcPct val="140000"/>
              </a:lnSpc>
            </a:pPr>
            <a:r>
              <a:rPr lang="en-US" sz="2800" dirty="0" smtClean="0">
                <a:solidFill>
                  <a:schemeClr val="tx1">
                    <a:lumMod val="85000"/>
                    <a:lumOff val="15000"/>
                  </a:schemeClr>
                </a:solidFill>
              </a:rPr>
              <a:t>Characterization of DNA methylation in oysters</a:t>
            </a:r>
            <a:endParaRPr lang="en-US" sz="2400" dirty="0" smtClean="0">
              <a:solidFill>
                <a:schemeClr val="tx1">
                  <a:lumMod val="85000"/>
                  <a:lumOff val="15000"/>
                </a:schemeClr>
              </a:solidFill>
            </a:endParaRPr>
          </a:p>
          <a:p>
            <a:pPr lvl="1">
              <a:lnSpc>
                <a:spcPct val="140000"/>
              </a:lnSpc>
            </a:pPr>
            <a:r>
              <a:rPr lang="en-US" sz="2400" dirty="0" smtClean="0">
                <a:solidFill>
                  <a:schemeClr val="tx1">
                    <a:lumMod val="85000"/>
                    <a:lumOff val="15000"/>
                  </a:schemeClr>
                </a:solidFill>
              </a:rPr>
              <a:t>Do oysters have DNA methylation?</a:t>
            </a:r>
            <a:endParaRPr lang="en-US" dirty="0" smtClean="0">
              <a:solidFill>
                <a:schemeClr val="tx1">
                  <a:lumMod val="85000"/>
                  <a:lumOff val="15000"/>
                </a:schemeClr>
              </a:solidFill>
            </a:endParaRPr>
          </a:p>
          <a:p>
            <a:pPr lvl="2">
              <a:lnSpc>
                <a:spcPct val="140000"/>
              </a:lnSpc>
            </a:pPr>
            <a:r>
              <a:rPr lang="en-US" sz="2200" dirty="0" smtClean="0">
                <a:solidFill>
                  <a:schemeClr val="tx1">
                    <a:lumMod val="85000"/>
                    <a:lumOff val="15000"/>
                  </a:schemeClr>
                </a:solidFill>
              </a:rPr>
              <a:t>Methylation sensitive restriction </a:t>
            </a:r>
            <a:r>
              <a:rPr lang="en-US" sz="2200" dirty="0" smtClean="0">
                <a:solidFill>
                  <a:schemeClr val="tx1">
                    <a:lumMod val="85000"/>
                    <a:lumOff val="15000"/>
                  </a:schemeClr>
                </a:solidFill>
              </a:rPr>
              <a:t>digests</a:t>
            </a:r>
          </a:p>
          <a:p>
            <a:pPr lvl="2">
              <a:lnSpc>
                <a:spcPct val="140000"/>
              </a:lnSpc>
            </a:pPr>
            <a:r>
              <a:rPr lang="en-US" sz="2200" dirty="0" smtClean="0">
                <a:solidFill>
                  <a:schemeClr val="tx1">
                    <a:lumMod val="85000"/>
                    <a:lumOff val="15000"/>
                  </a:schemeClr>
                </a:solidFill>
              </a:rPr>
              <a:t>Identification of DNA </a:t>
            </a:r>
            <a:r>
              <a:rPr lang="en-US" sz="2200" dirty="0" err="1" smtClean="0">
                <a:solidFill>
                  <a:schemeClr val="tx1">
                    <a:lumMod val="85000"/>
                    <a:lumOff val="15000"/>
                  </a:schemeClr>
                </a:solidFill>
              </a:rPr>
              <a:t>methyltransferases</a:t>
            </a:r>
            <a:r>
              <a:rPr lang="en-US" sz="2200" dirty="0" smtClean="0">
                <a:solidFill>
                  <a:schemeClr val="tx1">
                    <a:lumMod val="85000"/>
                    <a:lumOff val="15000"/>
                  </a:schemeClr>
                </a:solidFill>
              </a:rPr>
              <a:t> (DNMT)</a:t>
            </a:r>
            <a:endParaRPr lang="en-US" sz="2200" dirty="0" smtClean="0">
              <a:solidFill>
                <a:schemeClr val="tx1">
                  <a:lumMod val="85000"/>
                  <a:lumOff val="15000"/>
                </a:schemeClr>
              </a:solidFill>
            </a:endParaRPr>
          </a:p>
          <a:p>
            <a:pPr lvl="2">
              <a:lnSpc>
                <a:spcPct val="140000"/>
              </a:lnSpc>
            </a:pPr>
            <a:r>
              <a:rPr lang="en-US" sz="2200" dirty="0" smtClean="0">
                <a:solidFill>
                  <a:schemeClr val="tx1">
                    <a:lumMod val="85000"/>
                    <a:lumOff val="15000"/>
                  </a:schemeClr>
                </a:solidFill>
              </a:rPr>
              <a:t>Targeted </a:t>
            </a:r>
            <a:r>
              <a:rPr lang="en-US" sz="2200" dirty="0" smtClean="0">
                <a:solidFill>
                  <a:schemeClr val="tx1">
                    <a:lumMod val="85000"/>
                    <a:lumOff val="15000"/>
                  </a:schemeClr>
                </a:solidFill>
              </a:rPr>
              <a:t>bisulfite sequencing</a:t>
            </a:r>
          </a:p>
          <a:p>
            <a:pPr lvl="1">
              <a:lnSpc>
                <a:spcPct val="140000"/>
              </a:lnSpc>
            </a:pPr>
            <a:r>
              <a:rPr lang="en-US" sz="2400" dirty="0" smtClean="0">
                <a:solidFill>
                  <a:schemeClr val="tx1">
                    <a:lumMod val="85000"/>
                    <a:lumOff val="15000"/>
                  </a:schemeClr>
                </a:solidFill>
              </a:rPr>
              <a:t>Predicting DNA methylation using </a:t>
            </a:r>
            <a:r>
              <a:rPr lang="en-US" sz="2400" i="1" dirty="0" smtClean="0">
                <a:solidFill>
                  <a:schemeClr val="tx1">
                    <a:lumMod val="85000"/>
                    <a:lumOff val="15000"/>
                  </a:schemeClr>
                </a:solidFill>
              </a:rPr>
              <a:t>in </a:t>
            </a:r>
            <a:r>
              <a:rPr lang="en-US" sz="2400" i="1" dirty="0" err="1" smtClean="0">
                <a:solidFill>
                  <a:schemeClr val="tx1">
                    <a:lumMod val="85000"/>
                    <a:lumOff val="15000"/>
                  </a:schemeClr>
                </a:solidFill>
              </a:rPr>
              <a:t>silico</a:t>
            </a:r>
            <a:r>
              <a:rPr lang="en-US" sz="2400" i="1" dirty="0" smtClean="0">
                <a:solidFill>
                  <a:schemeClr val="tx1">
                    <a:lumMod val="85000"/>
                    <a:lumOff val="15000"/>
                  </a:schemeClr>
                </a:solidFill>
              </a:rPr>
              <a:t> </a:t>
            </a:r>
            <a:r>
              <a:rPr lang="en-US" sz="2400" dirty="0" smtClean="0">
                <a:solidFill>
                  <a:schemeClr val="tx1">
                    <a:lumMod val="85000"/>
                    <a:lumOff val="15000"/>
                  </a:schemeClr>
                </a:solidFill>
              </a:rPr>
              <a:t>analysis and verification using MBD-</a:t>
            </a:r>
            <a:r>
              <a:rPr lang="en-US" sz="2400" dirty="0" err="1" smtClean="0">
                <a:solidFill>
                  <a:schemeClr val="tx1">
                    <a:lumMod val="85000"/>
                    <a:lumOff val="15000"/>
                  </a:schemeClr>
                </a:solidFill>
              </a:rPr>
              <a:t>Seq</a:t>
            </a:r>
            <a:endParaRPr lang="en-US" sz="2400" dirty="0" smtClean="0">
              <a:solidFill>
                <a:schemeClr val="tx1">
                  <a:lumMod val="85000"/>
                  <a:lumOff val="15000"/>
                </a:schemeClr>
              </a:solidFill>
            </a:endParaRPr>
          </a:p>
        </p:txBody>
      </p:sp>
      <p:sp>
        <p:nvSpPr>
          <p:cNvPr id="5" name="Title 1"/>
          <p:cNvSpPr txBox="1">
            <a:spLocks/>
          </p:cNvSpPr>
          <p:nvPr/>
        </p:nvSpPr>
        <p:spPr>
          <a:xfrm>
            <a:off x="245331" y="-344825"/>
            <a:ext cx="8042276" cy="133695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dirty="0" smtClean="0"/>
              <a:t>Part I. </a:t>
            </a:r>
            <a:endParaRPr lang="en-US" dirty="0"/>
          </a:p>
        </p:txBody>
      </p:sp>
    </p:spTree>
    <p:extLst>
      <p:ext uri="{BB962C8B-B14F-4D97-AF65-F5344CB8AC3E}">
        <p14:creationId xmlns:p14="http://schemas.microsoft.com/office/powerpoint/2010/main" val="103452516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741848" y="2187681"/>
            <a:ext cx="3313892" cy="3334986"/>
            <a:chOff x="5002180" y="3046045"/>
            <a:chExt cx="3313892" cy="3334986"/>
          </a:xfrm>
        </p:grpSpPr>
        <p:grpSp>
          <p:nvGrpSpPr>
            <p:cNvPr id="5" name="Group 4"/>
            <p:cNvGrpSpPr/>
            <p:nvPr/>
          </p:nvGrpSpPr>
          <p:grpSpPr>
            <a:xfrm>
              <a:off x="5379934" y="3046045"/>
              <a:ext cx="2932216" cy="854545"/>
              <a:chOff x="752036" y="3802598"/>
              <a:chExt cx="2932216" cy="854545"/>
            </a:xfrm>
          </p:grpSpPr>
          <p:cxnSp>
            <p:nvCxnSpPr>
              <p:cNvPr id="59" name="Straight Connector 58"/>
              <p:cNvCxnSpPr>
                <a:stCxn id="67" idx="4"/>
                <a:endCxn id="76" idx="0"/>
              </p:cNvCxnSpPr>
              <p:nvPr/>
            </p:nvCxnSpPr>
            <p:spPr>
              <a:xfrm flipH="1">
                <a:off x="2801013" y="3880950"/>
                <a:ext cx="24057" cy="438818"/>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752036" y="4471430"/>
                <a:ext cx="2932216" cy="1047"/>
              </a:xfrm>
              <a:prstGeom prst="line">
                <a:avLst/>
              </a:prstGeom>
              <a:ln w="76200" cmpd="sng"/>
            </p:spPr>
            <p:style>
              <a:lnRef idx="2">
                <a:schemeClr val="accent1"/>
              </a:lnRef>
              <a:fillRef idx="0">
                <a:schemeClr val="accent1"/>
              </a:fillRef>
              <a:effectRef idx="1">
                <a:schemeClr val="accent1"/>
              </a:effectRef>
              <a:fontRef idx="minor">
                <a:schemeClr val="tx1"/>
              </a:fontRef>
            </p:style>
          </p:cxnSp>
          <p:grpSp>
            <p:nvGrpSpPr>
              <p:cNvPr id="61" name="Group 60"/>
              <p:cNvGrpSpPr/>
              <p:nvPr/>
            </p:nvGrpSpPr>
            <p:grpSpPr>
              <a:xfrm>
                <a:off x="1052365" y="4272728"/>
                <a:ext cx="331190" cy="369332"/>
                <a:chOff x="1706907" y="3660405"/>
                <a:chExt cx="331190" cy="369332"/>
              </a:xfrm>
            </p:grpSpPr>
            <p:sp>
              <p:nvSpPr>
                <p:cNvPr id="80" name="Oval 79"/>
                <p:cNvSpPr/>
                <p:nvPr/>
              </p:nvSpPr>
              <p:spPr>
                <a:xfrm>
                  <a:off x="1708866" y="3700458"/>
                  <a:ext cx="329231" cy="297919"/>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r"/>
                  <a:endParaRPr lang="en-US" dirty="0"/>
                </a:p>
              </p:txBody>
            </p:sp>
            <p:sp>
              <p:nvSpPr>
                <p:cNvPr id="81" name="TextBox 80"/>
                <p:cNvSpPr txBox="1"/>
                <p:nvPr/>
              </p:nvSpPr>
              <p:spPr>
                <a:xfrm>
                  <a:off x="1706907" y="3660405"/>
                  <a:ext cx="331190" cy="369332"/>
                </a:xfrm>
                <a:prstGeom prst="rect">
                  <a:avLst/>
                </a:prstGeom>
                <a:noFill/>
              </p:spPr>
              <p:txBody>
                <a:bodyPr wrap="none" rtlCol="0">
                  <a:spAutoFit/>
                </a:bodyPr>
                <a:lstStyle/>
                <a:p>
                  <a:r>
                    <a:rPr lang="en-US" b="1" dirty="0" smtClean="0">
                      <a:solidFill>
                        <a:srgbClr val="262626"/>
                      </a:solidFill>
                    </a:rPr>
                    <a:t>T</a:t>
                  </a:r>
                  <a:endParaRPr lang="en-US" b="1" dirty="0">
                    <a:solidFill>
                      <a:srgbClr val="262626"/>
                    </a:solidFill>
                  </a:endParaRPr>
                </a:p>
              </p:txBody>
            </p:sp>
          </p:grpSp>
          <p:grpSp>
            <p:nvGrpSpPr>
              <p:cNvPr id="62" name="Group 61"/>
              <p:cNvGrpSpPr/>
              <p:nvPr/>
            </p:nvGrpSpPr>
            <p:grpSpPr>
              <a:xfrm>
                <a:off x="2137131" y="4276160"/>
                <a:ext cx="331190" cy="369332"/>
                <a:chOff x="1706907" y="3660405"/>
                <a:chExt cx="331190" cy="369332"/>
              </a:xfrm>
            </p:grpSpPr>
            <p:sp>
              <p:nvSpPr>
                <p:cNvPr id="78" name="Oval 77"/>
                <p:cNvSpPr/>
                <p:nvPr/>
              </p:nvSpPr>
              <p:spPr>
                <a:xfrm>
                  <a:off x="1708866" y="3700458"/>
                  <a:ext cx="329231" cy="297919"/>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r"/>
                  <a:endParaRPr lang="en-US" dirty="0"/>
                </a:p>
              </p:txBody>
            </p:sp>
            <p:sp>
              <p:nvSpPr>
                <p:cNvPr id="79" name="TextBox 78"/>
                <p:cNvSpPr txBox="1"/>
                <p:nvPr/>
              </p:nvSpPr>
              <p:spPr>
                <a:xfrm>
                  <a:off x="1706907" y="3660405"/>
                  <a:ext cx="331190" cy="369332"/>
                </a:xfrm>
                <a:prstGeom prst="rect">
                  <a:avLst/>
                </a:prstGeom>
                <a:noFill/>
              </p:spPr>
              <p:txBody>
                <a:bodyPr wrap="none" rtlCol="0">
                  <a:spAutoFit/>
                </a:bodyPr>
                <a:lstStyle/>
                <a:p>
                  <a:r>
                    <a:rPr lang="en-US" b="1" dirty="0" smtClean="0">
                      <a:solidFill>
                        <a:srgbClr val="262626"/>
                      </a:solidFill>
                    </a:rPr>
                    <a:t>T</a:t>
                  </a:r>
                  <a:endParaRPr lang="en-US" b="1" dirty="0">
                    <a:solidFill>
                      <a:srgbClr val="262626"/>
                    </a:solidFill>
                  </a:endParaRPr>
                </a:p>
              </p:txBody>
            </p:sp>
          </p:grpSp>
          <p:grpSp>
            <p:nvGrpSpPr>
              <p:cNvPr id="63" name="Group 62"/>
              <p:cNvGrpSpPr/>
              <p:nvPr/>
            </p:nvGrpSpPr>
            <p:grpSpPr>
              <a:xfrm>
                <a:off x="2634438" y="4279715"/>
                <a:ext cx="343476" cy="369332"/>
                <a:chOff x="1706907" y="3660405"/>
                <a:chExt cx="343476" cy="369332"/>
              </a:xfrm>
            </p:grpSpPr>
            <p:sp>
              <p:nvSpPr>
                <p:cNvPr id="76" name="Oval 75"/>
                <p:cNvSpPr/>
                <p:nvPr/>
              </p:nvSpPr>
              <p:spPr>
                <a:xfrm>
                  <a:off x="1708866" y="3700458"/>
                  <a:ext cx="329231" cy="297919"/>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r"/>
                  <a:endParaRPr lang="en-US" dirty="0"/>
                </a:p>
              </p:txBody>
            </p:sp>
            <p:sp>
              <p:nvSpPr>
                <p:cNvPr id="77" name="TextBox 76"/>
                <p:cNvSpPr txBox="1"/>
                <p:nvPr/>
              </p:nvSpPr>
              <p:spPr>
                <a:xfrm>
                  <a:off x="1706907" y="3660405"/>
                  <a:ext cx="343476" cy="369332"/>
                </a:xfrm>
                <a:prstGeom prst="rect">
                  <a:avLst/>
                </a:prstGeom>
                <a:noFill/>
              </p:spPr>
              <p:txBody>
                <a:bodyPr wrap="none" rtlCol="0">
                  <a:spAutoFit/>
                </a:bodyPr>
                <a:lstStyle/>
                <a:p>
                  <a:r>
                    <a:rPr lang="en-US" b="1" dirty="0">
                      <a:solidFill>
                        <a:srgbClr val="262626"/>
                      </a:solidFill>
                    </a:rPr>
                    <a:t>C</a:t>
                  </a:r>
                </a:p>
              </p:txBody>
            </p:sp>
          </p:grpSp>
          <p:grpSp>
            <p:nvGrpSpPr>
              <p:cNvPr id="64" name="Group 63"/>
              <p:cNvGrpSpPr/>
              <p:nvPr/>
            </p:nvGrpSpPr>
            <p:grpSpPr>
              <a:xfrm>
                <a:off x="3116069" y="4262224"/>
                <a:ext cx="357790" cy="369332"/>
                <a:chOff x="1706907" y="3660405"/>
                <a:chExt cx="357790" cy="369332"/>
              </a:xfrm>
            </p:grpSpPr>
            <p:sp>
              <p:nvSpPr>
                <p:cNvPr id="74" name="Oval 73"/>
                <p:cNvSpPr/>
                <p:nvPr/>
              </p:nvSpPr>
              <p:spPr>
                <a:xfrm>
                  <a:off x="1708866" y="3700458"/>
                  <a:ext cx="329231" cy="297919"/>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r"/>
                  <a:endParaRPr lang="en-US" dirty="0"/>
                </a:p>
              </p:txBody>
            </p:sp>
            <p:sp>
              <p:nvSpPr>
                <p:cNvPr id="75" name="TextBox 74"/>
                <p:cNvSpPr txBox="1"/>
                <p:nvPr/>
              </p:nvSpPr>
              <p:spPr>
                <a:xfrm>
                  <a:off x="1706907" y="3660405"/>
                  <a:ext cx="357790" cy="369332"/>
                </a:xfrm>
                <a:prstGeom prst="rect">
                  <a:avLst/>
                </a:prstGeom>
                <a:noFill/>
              </p:spPr>
              <p:txBody>
                <a:bodyPr wrap="none" rtlCol="0">
                  <a:spAutoFit/>
                </a:bodyPr>
                <a:lstStyle/>
                <a:p>
                  <a:r>
                    <a:rPr lang="en-US" b="1" dirty="0">
                      <a:solidFill>
                        <a:srgbClr val="262626"/>
                      </a:solidFill>
                    </a:rPr>
                    <a:t>G</a:t>
                  </a:r>
                </a:p>
              </p:txBody>
            </p:sp>
          </p:grpSp>
          <p:grpSp>
            <p:nvGrpSpPr>
              <p:cNvPr id="65" name="Group 64"/>
              <p:cNvGrpSpPr/>
              <p:nvPr/>
            </p:nvGrpSpPr>
            <p:grpSpPr>
              <a:xfrm>
                <a:off x="1593761" y="4287811"/>
                <a:ext cx="343476" cy="369332"/>
                <a:chOff x="1706907" y="3660405"/>
                <a:chExt cx="343476" cy="369332"/>
              </a:xfrm>
            </p:grpSpPr>
            <p:sp>
              <p:nvSpPr>
                <p:cNvPr id="72" name="Oval 71"/>
                <p:cNvSpPr/>
                <p:nvPr/>
              </p:nvSpPr>
              <p:spPr>
                <a:xfrm>
                  <a:off x="1708866" y="3700458"/>
                  <a:ext cx="329231" cy="297919"/>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r"/>
                  <a:endParaRPr lang="en-US" dirty="0"/>
                </a:p>
              </p:txBody>
            </p:sp>
            <p:sp>
              <p:nvSpPr>
                <p:cNvPr id="73" name="TextBox 72"/>
                <p:cNvSpPr txBox="1"/>
                <p:nvPr/>
              </p:nvSpPr>
              <p:spPr>
                <a:xfrm>
                  <a:off x="1706907" y="3660405"/>
                  <a:ext cx="343476" cy="369332"/>
                </a:xfrm>
                <a:prstGeom prst="rect">
                  <a:avLst/>
                </a:prstGeom>
                <a:noFill/>
              </p:spPr>
              <p:txBody>
                <a:bodyPr wrap="none" rtlCol="0">
                  <a:spAutoFit/>
                </a:bodyPr>
                <a:lstStyle/>
                <a:p>
                  <a:r>
                    <a:rPr lang="en-US" b="1" dirty="0">
                      <a:solidFill>
                        <a:srgbClr val="262626"/>
                      </a:solidFill>
                    </a:rPr>
                    <a:t>C</a:t>
                  </a:r>
                </a:p>
              </p:txBody>
            </p:sp>
          </p:grpSp>
          <p:sp>
            <p:nvSpPr>
              <p:cNvPr id="66" name="Oval 65"/>
              <p:cNvSpPr/>
              <p:nvPr/>
            </p:nvSpPr>
            <p:spPr>
              <a:xfrm>
                <a:off x="2769655" y="4073558"/>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2780953" y="3802598"/>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2510047" y="3907958"/>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3038719" y="3872198"/>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0" name="Straight Connector 69"/>
              <p:cNvCxnSpPr>
                <a:endCxn id="66" idx="1"/>
              </p:cNvCxnSpPr>
              <p:nvPr/>
            </p:nvCxnSpPr>
            <p:spPr>
              <a:xfrm>
                <a:off x="2598281" y="3978494"/>
                <a:ext cx="184296" cy="106538"/>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p:cNvCxnSpPr>
                <a:endCxn id="66" idx="7"/>
              </p:cNvCxnSpPr>
              <p:nvPr/>
            </p:nvCxnSpPr>
            <p:spPr>
              <a:xfrm flipH="1">
                <a:off x="2844967" y="3927054"/>
                <a:ext cx="219274" cy="157978"/>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6" name="Group 5"/>
            <p:cNvGrpSpPr/>
            <p:nvPr/>
          </p:nvGrpSpPr>
          <p:grpSpPr>
            <a:xfrm>
              <a:off x="5383856" y="4311962"/>
              <a:ext cx="2932216" cy="854545"/>
              <a:chOff x="742373" y="4790723"/>
              <a:chExt cx="2932216" cy="854545"/>
            </a:xfrm>
          </p:grpSpPr>
          <p:cxnSp>
            <p:nvCxnSpPr>
              <p:cNvPr id="36" name="Straight Connector 35"/>
              <p:cNvCxnSpPr>
                <a:stCxn id="44" idx="4"/>
                <a:endCxn id="53" idx="0"/>
              </p:cNvCxnSpPr>
              <p:nvPr/>
            </p:nvCxnSpPr>
            <p:spPr>
              <a:xfrm flipH="1">
                <a:off x="2791350" y="4869075"/>
                <a:ext cx="24057" cy="438818"/>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742373" y="5459555"/>
                <a:ext cx="2932216" cy="1047"/>
              </a:xfrm>
              <a:prstGeom prst="line">
                <a:avLst/>
              </a:prstGeom>
              <a:ln w="76200" cmpd="sng"/>
            </p:spPr>
            <p:style>
              <a:lnRef idx="2">
                <a:schemeClr val="accent1"/>
              </a:lnRef>
              <a:fillRef idx="0">
                <a:schemeClr val="accent1"/>
              </a:fillRef>
              <a:effectRef idx="1">
                <a:schemeClr val="accent1"/>
              </a:effectRef>
              <a:fontRef idx="minor">
                <a:schemeClr val="tx1"/>
              </a:fontRef>
            </p:style>
          </p:cxnSp>
          <p:grpSp>
            <p:nvGrpSpPr>
              <p:cNvPr id="38" name="Group 37"/>
              <p:cNvGrpSpPr/>
              <p:nvPr/>
            </p:nvGrpSpPr>
            <p:grpSpPr>
              <a:xfrm>
                <a:off x="1042702" y="5260853"/>
                <a:ext cx="331190" cy="369332"/>
                <a:chOff x="1706907" y="3660405"/>
                <a:chExt cx="331190" cy="369332"/>
              </a:xfrm>
            </p:grpSpPr>
            <p:sp>
              <p:nvSpPr>
                <p:cNvPr id="57" name="Oval 56"/>
                <p:cNvSpPr/>
                <p:nvPr/>
              </p:nvSpPr>
              <p:spPr>
                <a:xfrm>
                  <a:off x="1708866" y="3700458"/>
                  <a:ext cx="329231" cy="297919"/>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r"/>
                  <a:endParaRPr lang="en-US" dirty="0"/>
                </a:p>
              </p:txBody>
            </p:sp>
            <p:sp>
              <p:nvSpPr>
                <p:cNvPr id="58" name="TextBox 57"/>
                <p:cNvSpPr txBox="1"/>
                <p:nvPr/>
              </p:nvSpPr>
              <p:spPr>
                <a:xfrm>
                  <a:off x="1706907" y="3660405"/>
                  <a:ext cx="331190" cy="369332"/>
                </a:xfrm>
                <a:prstGeom prst="rect">
                  <a:avLst/>
                </a:prstGeom>
                <a:noFill/>
              </p:spPr>
              <p:txBody>
                <a:bodyPr wrap="none" rtlCol="0">
                  <a:spAutoFit/>
                </a:bodyPr>
                <a:lstStyle/>
                <a:p>
                  <a:r>
                    <a:rPr lang="en-US" b="1" dirty="0" smtClean="0">
                      <a:solidFill>
                        <a:srgbClr val="262626"/>
                      </a:solidFill>
                    </a:rPr>
                    <a:t>T</a:t>
                  </a:r>
                  <a:endParaRPr lang="en-US" b="1" dirty="0">
                    <a:solidFill>
                      <a:srgbClr val="262626"/>
                    </a:solidFill>
                  </a:endParaRPr>
                </a:p>
              </p:txBody>
            </p:sp>
          </p:grpSp>
          <p:grpSp>
            <p:nvGrpSpPr>
              <p:cNvPr id="39" name="Group 38"/>
              <p:cNvGrpSpPr/>
              <p:nvPr/>
            </p:nvGrpSpPr>
            <p:grpSpPr>
              <a:xfrm>
                <a:off x="2127468" y="5264285"/>
                <a:ext cx="331190" cy="369332"/>
                <a:chOff x="1706907" y="3660405"/>
                <a:chExt cx="331190" cy="369332"/>
              </a:xfrm>
            </p:grpSpPr>
            <p:sp>
              <p:nvSpPr>
                <p:cNvPr id="55" name="Oval 54"/>
                <p:cNvSpPr/>
                <p:nvPr/>
              </p:nvSpPr>
              <p:spPr>
                <a:xfrm>
                  <a:off x="1708866" y="3700458"/>
                  <a:ext cx="329231" cy="297919"/>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r"/>
                  <a:endParaRPr lang="en-US" dirty="0"/>
                </a:p>
              </p:txBody>
            </p:sp>
            <p:sp>
              <p:nvSpPr>
                <p:cNvPr id="56" name="TextBox 55"/>
                <p:cNvSpPr txBox="1"/>
                <p:nvPr/>
              </p:nvSpPr>
              <p:spPr>
                <a:xfrm>
                  <a:off x="1706907" y="3660405"/>
                  <a:ext cx="331190" cy="369332"/>
                </a:xfrm>
                <a:prstGeom prst="rect">
                  <a:avLst/>
                </a:prstGeom>
                <a:noFill/>
              </p:spPr>
              <p:txBody>
                <a:bodyPr wrap="none" rtlCol="0">
                  <a:spAutoFit/>
                </a:bodyPr>
                <a:lstStyle/>
                <a:p>
                  <a:r>
                    <a:rPr lang="en-US" b="1" dirty="0" smtClean="0">
                      <a:solidFill>
                        <a:srgbClr val="262626"/>
                      </a:solidFill>
                    </a:rPr>
                    <a:t>T</a:t>
                  </a:r>
                  <a:endParaRPr lang="en-US" b="1" dirty="0">
                    <a:solidFill>
                      <a:srgbClr val="262626"/>
                    </a:solidFill>
                  </a:endParaRPr>
                </a:p>
              </p:txBody>
            </p:sp>
          </p:grpSp>
          <p:grpSp>
            <p:nvGrpSpPr>
              <p:cNvPr id="40" name="Group 39"/>
              <p:cNvGrpSpPr/>
              <p:nvPr/>
            </p:nvGrpSpPr>
            <p:grpSpPr>
              <a:xfrm>
                <a:off x="2624775" y="5267840"/>
                <a:ext cx="343476" cy="369332"/>
                <a:chOff x="1706907" y="3660405"/>
                <a:chExt cx="343476" cy="369332"/>
              </a:xfrm>
            </p:grpSpPr>
            <p:sp>
              <p:nvSpPr>
                <p:cNvPr id="53" name="Oval 52"/>
                <p:cNvSpPr/>
                <p:nvPr/>
              </p:nvSpPr>
              <p:spPr>
                <a:xfrm>
                  <a:off x="1708866" y="3700458"/>
                  <a:ext cx="329231" cy="297919"/>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r"/>
                  <a:endParaRPr lang="en-US" dirty="0"/>
                </a:p>
              </p:txBody>
            </p:sp>
            <p:sp>
              <p:nvSpPr>
                <p:cNvPr id="54" name="TextBox 53"/>
                <p:cNvSpPr txBox="1"/>
                <p:nvPr/>
              </p:nvSpPr>
              <p:spPr>
                <a:xfrm>
                  <a:off x="1706907" y="3660405"/>
                  <a:ext cx="343476" cy="369332"/>
                </a:xfrm>
                <a:prstGeom prst="rect">
                  <a:avLst/>
                </a:prstGeom>
                <a:noFill/>
              </p:spPr>
              <p:txBody>
                <a:bodyPr wrap="none" rtlCol="0">
                  <a:spAutoFit/>
                </a:bodyPr>
                <a:lstStyle/>
                <a:p>
                  <a:r>
                    <a:rPr lang="en-US" b="1" dirty="0">
                      <a:solidFill>
                        <a:srgbClr val="262626"/>
                      </a:solidFill>
                    </a:rPr>
                    <a:t>C</a:t>
                  </a:r>
                </a:p>
              </p:txBody>
            </p:sp>
          </p:grpSp>
          <p:grpSp>
            <p:nvGrpSpPr>
              <p:cNvPr id="41" name="Group 40"/>
              <p:cNvGrpSpPr/>
              <p:nvPr/>
            </p:nvGrpSpPr>
            <p:grpSpPr>
              <a:xfrm>
                <a:off x="3106406" y="5250349"/>
                <a:ext cx="357790" cy="369332"/>
                <a:chOff x="1706907" y="3660405"/>
                <a:chExt cx="357790" cy="369332"/>
              </a:xfrm>
            </p:grpSpPr>
            <p:sp>
              <p:nvSpPr>
                <p:cNvPr id="51" name="Oval 50"/>
                <p:cNvSpPr/>
                <p:nvPr/>
              </p:nvSpPr>
              <p:spPr>
                <a:xfrm>
                  <a:off x="1708866" y="3700458"/>
                  <a:ext cx="329231" cy="297919"/>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r"/>
                  <a:endParaRPr lang="en-US" dirty="0"/>
                </a:p>
              </p:txBody>
            </p:sp>
            <p:sp>
              <p:nvSpPr>
                <p:cNvPr id="52" name="TextBox 51"/>
                <p:cNvSpPr txBox="1"/>
                <p:nvPr/>
              </p:nvSpPr>
              <p:spPr>
                <a:xfrm>
                  <a:off x="1706907" y="3660405"/>
                  <a:ext cx="357790" cy="369332"/>
                </a:xfrm>
                <a:prstGeom prst="rect">
                  <a:avLst/>
                </a:prstGeom>
                <a:noFill/>
              </p:spPr>
              <p:txBody>
                <a:bodyPr wrap="none" rtlCol="0">
                  <a:spAutoFit/>
                </a:bodyPr>
                <a:lstStyle/>
                <a:p>
                  <a:r>
                    <a:rPr lang="en-US" b="1" dirty="0">
                      <a:solidFill>
                        <a:srgbClr val="262626"/>
                      </a:solidFill>
                    </a:rPr>
                    <a:t>G</a:t>
                  </a:r>
                </a:p>
              </p:txBody>
            </p:sp>
          </p:grpSp>
          <p:grpSp>
            <p:nvGrpSpPr>
              <p:cNvPr id="42" name="Group 41"/>
              <p:cNvGrpSpPr/>
              <p:nvPr/>
            </p:nvGrpSpPr>
            <p:grpSpPr>
              <a:xfrm>
                <a:off x="1584098" y="5275936"/>
                <a:ext cx="360044" cy="369332"/>
                <a:chOff x="1706907" y="3660405"/>
                <a:chExt cx="360044" cy="369332"/>
              </a:xfrm>
            </p:grpSpPr>
            <p:sp>
              <p:nvSpPr>
                <p:cNvPr id="49" name="Oval 48"/>
                <p:cNvSpPr/>
                <p:nvPr/>
              </p:nvSpPr>
              <p:spPr>
                <a:xfrm>
                  <a:off x="1708866" y="3700458"/>
                  <a:ext cx="329231" cy="297919"/>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r"/>
                  <a:endParaRPr lang="en-US" dirty="0"/>
                </a:p>
              </p:txBody>
            </p:sp>
            <p:sp>
              <p:nvSpPr>
                <p:cNvPr id="50" name="TextBox 49"/>
                <p:cNvSpPr txBox="1"/>
                <p:nvPr/>
              </p:nvSpPr>
              <p:spPr>
                <a:xfrm>
                  <a:off x="1706907" y="3660405"/>
                  <a:ext cx="360044" cy="369332"/>
                </a:xfrm>
                <a:prstGeom prst="rect">
                  <a:avLst/>
                </a:prstGeom>
                <a:noFill/>
              </p:spPr>
              <p:txBody>
                <a:bodyPr wrap="none" rtlCol="0">
                  <a:spAutoFit/>
                </a:bodyPr>
                <a:lstStyle/>
                <a:p>
                  <a:r>
                    <a:rPr lang="en-US" b="1" dirty="0">
                      <a:solidFill>
                        <a:srgbClr val="262626"/>
                      </a:solidFill>
                    </a:rPr>
                    <a:t>U</a:t>
                  </a:r>
                </a:p>
              </p:txBody>
            </p:sp>
          </p:grpSp>
          <p:sp>
            <p:nvSpPr>
              <p:cNvPr id="43" name="Oval 42"/>
              <p:cNvSpPr/>
              <p:nvPr/>
            </p:nvSpPr>
            <p:spPr>
              <a:xfrm>
                <a:off x="2759992" y="5061683"/>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2771290" y="4790723"/>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2500384" y="4896083"/>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3029056" y="4860323"/>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7" name="Straight Connector 46"/>
              <p:cNvCxnSpPr>
                <a:endCxn id="43" idx="1"/>
              </p:cNvCxnSpPr>
              <p:nvPr/>
            </p:nvCxnSpPr>
            <p:spPr>
              <a:xfrm>
                <a:off x="2588618" y="4966619"/>
                <a:ext cx="184296" cy="106538"/>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a:endCxn id="43" idx="7"/>
              </p:cNvCxnSpPr>
              <p:nvPr/>
            </p:nvCxnSpPr>
            <p:spPr>
              <a:xfrm flipH="1">
                <a:off x="2835304" y="4915179"/>
                <a:ext cx="219274" cy="157978"/>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5363585" y="5525889"/>
              <a:ext cx="2932216" cy="855142"/>
              <a:chOff x="830426" y="5742512"/>
              <a:chExt cx="2932216" cy="855142"/>
            </a:xfrm>
          </p:grpSpPr>
          <p:grpSp>
            <p:nvGrpSpPr>
              <p:cNvPr id="12" name="Group 11"/>
              <p:cNvGrpSpPr/>
              <p:nvPr/>
            </p:nvGrpSpPr>
            <p:grpSpPr>
              <a:xfrm>
                <a:off x="830426" y="5742512"/>
                <a:ext cx="2932216" cy="846449"/>
                <a:chOff x="752036" y="3802598"/>
                <a:chExt cx="2932216" cy="846449"/>
              </a:xfrm>
            </p:grpSpPr>
            <p:cxnSp>
              <p:nvCxnSpPr>
                <p:cNvPr id="16" name="Straight Connector 15"/>
                <p:cNvCxnSpPr>
                  <a:stCxn id="23" idx="4"/>
                  <a:endCxn id="30" idx="0"/>
                </p:cNvCxnSpPr>
                <p:nvPr/>
              </p:nvCxnSpPr>
              <p:spPr>
                <a:xfrm flipH="1">
                  <a:off x="2801013" y="3880950"/>
                  <a:ext cx="24057" cy="43881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752036" y="4471430"/>
                  <a:ext cx="2932216" cy="1047"/>
                </a:xfrm>
                <a:prstGeom prst="line">
                  <a:avLst/>
                </a:prstGeom>
                <a:ln w="76200" cmpd="sng"/>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1052365" y="4272728"/>
                  <a:ext cx="331190" cy="369332"/>
                  <a:chOff x="1706907" y="3660405"/>
                  <a:chExt cx="331190" cy="369332"/>
                </a:xfrm>
              </p:grpSpPr>
              <p:sp>
                <p:nvSpPr>
                  <p:cNvPr id="34" name="Oval 33"/>
                  <p:cNvSpPr/>
                  <p:nvPr/>
                </p:nvSpPr>
                <p:spPr>
                  <a:xfrm>
                    <a:off x="1708866" y="3700458"/>
                    <a:ext cx="329231" cy="297919"/>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r"/>
                    <a:endParaRPr lang="en-US" dirty="0"/>
                  </a:p>
                </p:txBody>
              </p:sp>
              <p:sp>
                <p:nvSpPr>
                  <p:cNvPr id="35" name="TextBox 34"/>
                  <p:cNvSpPr txBox="1"/>
                  <p:nvPr/>
                </p:nvSpPr>
                <p:spPr>
                  <a:xfrm>
                    <a:off x="1706907" y="3660405"/>
                    <a:ext cx="331190" cy="369332"/>
                  </a:xfrm>
                  <a:prstGeom prst="rect">
                    <a:avLst/>
                  </a:prstGeom>
                  <a:noFill/>
                </p:spPr>
                <p:txBody>
                  <a:bodyPr wrap="none" rtlCol="0">
                    <a:spAutoFit/>
                  </a:bodyPr>
                  <a:lstStyle/>
                  <a:p>
                    <a:r>
                      <a:rPr lang="en-US" b="1" dirty="0" smtClean="0">
                        <a:solidFill>
                          <a:srgbClr val="262626"/>
                        </a:solidFill>
                      </a:rPr>
                      <a:t>T</a:t>
                    </a:r>
                    <a:endParaRPr lang="en-US" b="1" dirty="0">
                      <a:solidFill>
                        <a:srgbClr val="262626"/>
                      </a:solidFill>
                    </a:endParaRPr>
                  </a:p>
                </p:txBody>
              </p:sp>
            </p:grpSp>
            <p:grpSp>
              <p:nvGrpSpPr>
                <p:cNvPr id="19" name="Group 18"/>
                <p:cNvGrpSpPr/>
                <p:nvPr/>
              </p:nvGrpSpPr>
              <p:grpSpPr>
                <a:xfrm>
                  <a:off x="2137131" y="4276160"/>
                  <a:ext cx="331190" cy="369332"/>
                  <a:chOff x="1706907" y="3660405"/>
                  <a:chExt cx="331190" cy="369332"/>
                </a:xfrm>
              </p:grpSpPr>
              <p:sp>
                <p:nvSpPr>
                  <p:cNvPr id="32" name="Oval 31"/>
                  <p:cNvSpPr/>
                  <p:nvPr/>
                </p:nvSpPr>
                <p:spPr>
                  <a:xfrm>
                    <a:off x="1708866" y="3700458"/>
                    <a:ext cx="329231" cy="297919"/>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r"/>
                    <a:endParaRPr lang="en-US" dirty="0"/>
                  </a:p>
                </p:txBody>
              </p:sp>
              <p:sp>
                <p:nvSpPr>
                  <p:cNvPr id="33" name="TextBox 32"/>
                  <p:cNvSpPr txBox="1"/>
                  <p:nvPr/>
                </p:nvSpPr>
                <p:spPr>
                  <a:xfrm>
                    <a:off x="1706907" y="3660405"/>
                    <a:ext cx="331190" cy="369332"/>
                  </a:xfrm>
                  <a:prstGeom prst="rect">
                    <a:avLst/>
                  </a:prstGeom>
                  <a:noFill/>
                </p:spPr>
                <p:txBody>
                  <a:bodyPr wrap="none" rtlCol="0">
                    <a:spAutoFit/>
                  </a:bodyPr>
                  <a:lstStyle/>
                  <a:p>
                    <a:r>
                      <a:rPr lang="en-US" b="1" dirty="0" smtClean="0">
                        <a:solidFill>
                          <a:srgbClr val="262626"/>
                        </a:solidFill>
                      </a:rPr>
                      <a:t>T</a:t>
                    </a:r>
                    <a:endParaRPr lang="en-US" b="1" dirty="0">
                      <a:solidFill>
                        <a:srgbClr val="262626"/>
                      </a:solidFill>
                    </a:endParaRPr>
                  </a:p>
                </p:txBody>
              </p:sp>
            </p:grpSp>
            <p:grpSp>
              <p:nvGrpSpPr>
                <p:cNvPr id="20" name="Group 19"/>
                <p:cNvGrpSpPr/>
                <p:nvPr/>
              </p:nvGrpSpPr>
              <p:grpSpPr>
                <a:xfrm>
                  <a:off x="2634438" y="4279715"/>
                  <a:ext cx="343476" cy="369332"/>
                  <a:chOff x="1706907" y="3660405"/>
                  <a:chExt cx="343476" cy="369332"/>
                </a:xfrm>
              </p:grpSpPr>
              <p:sp>
                <p:nvSpPr>
                  <p:cNvPr id="30" name="Oval 29"/>
                  <p:cNvSpPr/>
                  <p:nvPr/>
                </p:nvSpPr>
                <p:spPr>
                  <a:xfrm>
                    <a:off x="1708866" y="3700458"/>
                    <a:ext cx="329231" cy="297919"/>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r"/>
                    <a:endParaRPr lang="en-US" dirty="0"/>
                  </a:p>
                </p:txBody>
              </p:sp>
              <p:sp>
                <p:nvSpPr>
                  <p:cNvPr id="31" name="TextBox 30"/>
                  <p:cNvSpPr txBox="1"/>
                  <p:nvPr/>
                </p:nvSpPr>
                <p:spPr>
                  <a:xfrm>
                    <a:off x="1706907" y="3660405"/>
                    <a:ext cx="343476" cy="369332"/>
                  </a:xfrm>
                  <a:prstGeom prst="rect">
                    <a:avLst/>
                  </a:prstGeom>
                  <a:noFill/>
                </p:spPr>
                <p:txBody>
                  <a:bodyPr wrap="none" rtlCol="0">
                    <a:spAutoFit/>
                  </a:bodyPr>
                  <a:lstStyle/>
                  <a:p>
                    <a:r>
                      <a:rPr lang="en-US" b="1" dirty="0">
                        <a:solidFill>
                          <a:srgbClr val="262626"/>
                        </a:solidFill>
                      </a:rPr>
                      <a:t>C</a:t>
                    </a:r>
                  </a:p>
                </p:txBody>
              </p:sp>
            </p:grpSp>
            <p:grpSp>
              <p:nvGrpSpPr>
                <p:cNvPr id="21" name="Group 20"/>
                <p:cNvGrpSpPr/>
                <p:nvPr/>
              </p:nvGrpSpPr>
              <p:grpSpPr>
                <a:xfrm>
                  <a:off x="3116069" y="4262224"/>
                  <a:ext cx="357790" cy="369332"/>
                  <a:chOff x="1706907" y="3660405"/>
                  <a:chExt cx="357790" cy="369332"/>
                </a:xfrm>
              </p:grpSpPr>
              <p:sp>
                <p:nvSpPr>
                  <p:cNvPr id="28" name="Oval 27"/>
                  <p:cNvSpPr/>
                  <p:nvPr/>
                </p:nvSpPr>
                <p:spPr>
                  <a:xfrm>
                    <a:off x="1708866" y="3700458"/>
                    <a:ext cx="329231" cy="297919"/>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r"/>
                    <a:endParaRPr lang="en-US" dirty="0"/>
                  </a:p>
                </p:txBody>
              </p:sp>
              <p:sp>
                <p:nvSpPr>
                  <p:cNvPr id="29" name="TextBox 28"/>
                  <p:cNvSpPr txBox="1"/>
                  <p:nvPr/>
                </p:nvSpPr>
                <p:spPr>
                  <a:xfrm>
                    <a:off x="1706907" y="3660405"/>
                    <a:ext cx="357790" cy="369332"/>
                  </a:xfrm>
                  <a:prstGeom prst="rect">
                    <a:avLst/>
                  </a:prstGeom>
                  <a:noFill/>
                </p:spPr>
                <p:txBody>
                  <a:bodyPr wrap="none" rtlCol="0">
                    <a:spAutoFit/>
                  </a:bodyPr>
                  <a:lstStyle/>
                  <a:p>
                    <a:r>
                      <a:rPr lang="en-US" b="1" dirty="0">
                        <a:solidFill>
                          <a:srgbClr val="262626"/>
                        </a:solidFill>
                      </a:rPr>
                      <a:t>G</a:t>
                    </a:r>
                  </a:p>
                </p:txBody>
              </p:sp>
            </p:grpSp>
            <p:sp>
              <p:nvSpPr>
                <p:cNvPr id="22" name="Oval 21"/>
                <p:cNvSpPr/>
                <p:nvPr/>
              </p:nvSpPr>
              <p:spPr>
                <a:xfrm>
                  <a:off x="2769655" y="4073558"/>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2780953" y="3802598"/>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2510047" y="3907958"/>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3038719" y="3872198"/>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Connector 25"/>
                <p:cNvCxnSpPr>
                  <a:endCxn id="22" idx="1"/>
                </p:cNvCxnSpPr>
                <p:nvPr/>
              </p:nvCxnSpPr>
              <p:spPr>
                <a:xfrm>
                  <a:off x="2598281" y="3978494"/>
                  <a:ext cx="184296" cy="106538"/>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a:endCxn id="22" idx="7"/>
                </p:cNvCxnSpPr>
                <p:nvPr/>
              </p:nvCxnSpPr>
              <p:spPr>
                <a:xfrm flipH="1">
                  <a:off x="2844967" y="3927054"/>
                  <a:ext cx="219274" cy="157978"/>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3" name="Group 12"/>
              <p:cNvGrpSpPr/>
              <p:nvPr/>
            </p:nvGrpSpPr>
            <p:grpSpPr>
              <a:xfrm>
                <a:off x="1628630" y="6228322"/>
                <a:ext cx="331190" cy="369332"/>
                <a:chOff x="1706907" y="3660405"/>
                <a:chExt cx="331190" cy="369332"/>
              </a:xfrm>
            </p:grpSpPr>
            <p:sp>
              <p:nvSpPr>
                <p:cNvPr id="14" name="Oval 13"/>
                <p:cNvSpPr/>
                <p:nvPr/>
              </p:nvSpPr>
              <p:spPr>
                <a:xfrm>
                  <a:off x="1708866" y="3700458"/>
                  <a:ext cx="329231" cy="297919"/>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r"/>
                  <a:endParaRPr lang="en-US" dirty="0"/>
                </a:p>
              </p:txBody>
            </p:sp>
            <p:sp>
              <p:nvSpPr>
                <p:cNvPr id="15" name="TextBox 14"/>
                <p:cNvSpPr txBox="1"/>
                <p:nvPr/>
              </p:nvSpPr>
              <p:spPr>
                <a:xfrm>
                  <a:off x="1706907" y="3660405"/>
                  <a:ext cx="331190" cy="369332"/>
                </a:xfrm>
                <a:prstGeom prst="rect">
                  <a:avLst/>
                </a:prstGeom>
                <a:noFill/>
              </p:spPr>
              <p:txBody>
                <a:bodyPr wrap="none" rtlCol="0">
                  <a:spAutoFit/>
                </a:bodyPr>
                <a:lstStyle/>
                <a:p>
                  <a:r>
                    <a:rPr lang="en-US" b="1" dirty="0" smtClean="0">
                      <a:solidFill>
                        <a:srgbClr val="262626"/>
                      </a:solidFill>
                    </a:rPr>
                    <a:t>T</a:t>
                  </a:r>
                  <a:endParaRPr lang="en-US" b="1" dirty="0">
                    <a:solidFill>
                      <a:srgbClr val="262626"/>
                    </a:solidFill>
                  </a:endParaRPr>
                </a:p>
              </p:txBody>
            </p:sp>
          </p:grpSp>
        </p:grpSp>
        <p:sp>
          <p:nvSpPr>
            <p:cNvPr id="8" name="TextBox 7"/>
            <p:cNvSpPr txBox="1"/>
            <p:nvPr/>
          </p:nvSpPr>
          <p:spPr>
            <a:xfrm>
              <a:off x="5002180" y="4041710"/>
              <a:ext cx="1583445" cy="430887"/>
            </a:xfrm>
            <a:prstGeom prst="rect">
              <a:avLst/>
            </a:prstGeom>
            <a:noFill/>
          </p:spPr>
          <p:txBody>
            <a:bodyPr wrap="square" rtlCol="0">
              <a:spAutoFit/>
            </a:bodyPr>
            <a:lstStyle/>
            <a:p>
              <a:r>
                <a:rPr lang="en-US" sz="2200" b="1" dirty="0" smtClean="0">
                  <a:solidFill>
                    <a:schemeClr val="tx1">
                      <a:lumMod val="85000"/>
                      <a:lumOff val="15000"/>
                    </a:schemeClr>
                  </a:solidFill>
                </a:rPr>
                <a:t>bisulfite</a:t>
              </a:r>
              <a:endParaRPr lang="en-US" sz="2200" b="1" dirty="0">
                <a:solidFill>
                  <a:schemeClr val="tx1">
                    <a:lumMod val="85000"/>
                    <a:lumOff val="15000"/>
                  </a:schemeClr>
                </a:solidFill>
              </a:endParaRPr>
            </a:p>
          </p:txBody>
        </p:sp>
        <p:sp>
          <p:nvSpPr>
            <p:cNvPr id="9" name="TextBox 8"/>
            <p:cNvSpPr txBox="1"/>
            <p:nvPr/>
          </p:nvSpPr>
          <p:spPr>
            <a:xfrm>
              <a:off x="5002180" y="5250528"/>
              <a:ext cx="1583445" cy="430887"/>
            </a:xfrm>
            <a:prstGeom prst="rect">
              <a:avLst/>
            </a:prstGeom>
            <a:noFill/>
          </p:spPr>
          <p:txBody>
            <a:bodyPr wrap="square" rtlCol="0">
              <a:spAutoFit/>
            </a:bodyPr>
            <a:lstStyle/>
            <a:p>
              <a:r>
                <a:rPr lang="en-US" sz="2200" b="1" dirty="0" smtClean="0">
                  <a:solidFill>
                    <a:schemeClr val="tx1">
                      <a:lumMod val="85000"/>
                      <a:lumOff val="15000"/>
                    </a:schemeClr>
                  </a:solidFill>
                </a:rPr>
                <a:t>PCR</a:t>
              </a:r>
              <a:endParaRPr lang="en-US" sz="2200" b="1" dirty="0">
                <a:solidFill>
                  <a:schemeClr val="tx1">
                    <a:lumMod val="85000"/>
                    <a:lumOff val="15000"/>
                  </a:schemeClr>
                </a:solidFill>
              </a:endParaRPr>
            </a:p>
          </p:txBody>
        </p:sp>
        <p:cxnSp>
          <p:nvCxnSpPr>
            <p:cNvPr id="10" name="Straight Arrow Connector 9"/>
            <p:cNvCxnSpPr/>
            <p:nvPr/>
          </p:nvCxnSpPr>
          <p:spPr>
            <a:xfrm>
              <a:off x="6377383" y="4010337"/>
              <a:ext cx="0" cy="5412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6385256" y="5250528"/>
              <a:ext cx="0" cy="5412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84" name="Title 1"/>
          <p:cNvSpPr txBox="1">
            <a:spLocks/>
          </p:cNvSpPr>
          <p:nvPr/>
        </p:nvSpPr>
        <p:spPr>
          <a:xfrm>
            <a:off x="245331" y="-344825"/>
            <a:ext cx="8042276" cy="133695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dirty="0" smtClean="0"/>
              <a:t>Part I. Bisulfite sequencing</a:t>
            </a:r>
            <a:endParaRPr lang="en-US" dirty="0"/>
          </a:p>
        </p:txBody>
      </p:sp>
    </p:spTree>
    <p:extLst>
      <p:ext uri="{BB962C8B-B14F-4D97-AF65-F5344CB8AC3E}">
        <p14:creationId xmlns:p14="http://schemas.microsoft.com/office/powerpoint/2010/main" val="80601906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741848" y="2187681"/>
            <a:ext cx="3313892" cy="3334986"/>
            <a:chOff x="5002180" y="3046045"/>
            <a:chExt cx="3313892" cy="3334986"/>
          </a:xfrm>
        </p:grpSpPr>
        <p:grpSp>
          <p:nvGrpSpPr>
            <p:cNvPr id="5" name="Group 4"/>
            <p:cNvGrpSpPr/>
            <p:nvPr/>
          </p:nvGrpSpPr>
          <p:grpSpPr>
            <a:xfrm>
              <a:off x="5379934" y="3046045"/>
              <a:ext cx="2932216" cy="854545"/>
              <a:chOff x="752036" y="3802598"/>
              <a:chExt cx="2932216" cy="854545"/>
            </a:xfrm>
          </p:grpSpPr>
          <p:cxnSp>
            <p:nvCxnSpPr>
              <p:cNvPr id="59" name="Straight Connector 58"/>
              <p:cNvCxnSpPr>
                <a:stCxn id="67" idx="4"/>
                <a:endCxn id="76" idx="0"/>
              </p:cNvCxnSpPr>
              <p:nvPr/>
            </p:nvCxnSpPr>
            <p:spPr>
              <a:xfrm flipH="1">
                <a:off x="2801013" y="3880950"/>
                <a:ext cx="24057" cy="438818"/>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752036" y="4471430"/>
                <a:ext cx="2932216" cy="1047"/>
              </a:xfrm>
              <a:prstGeom prst="line">
                <a:avLst/>
              </a:prstGeom>
              <a:ln w="76200" cmpd="sng"/>
            </p:spPr>
            <p:style>
              <a:lnRef idx="2">
                <a:schemeClr val="accent1"/>
              </a:lnRef>
              <a:fillRef idx="0">
                <a:schemeClr val="accent1"/>
              </a:fillRef>
              <a:effectRef idx="1">
                <a:schemeClr val="accent1"/>
              </a:effectRef>
              <a:fontRef idx="minor">
                <a:schemeClr val="tx1"/>
              </a:fontRef>
            </p:style>
          </p:cxnSp>
          <p:grpSp>
            <p:nvGrpSpPr>
              <p:cNvPr id="61" name="Group 60"/>
              <p:cNvGrpSpPr/>
              <p:nvPr/>
            </p:nvGrpSpPr>
            <p:grpSpPr>
              <a:xfrm>
                <a:off x="1052365" y="4272728"/>
                <a:ext cx="331190" cy="369332"/>
                <a:chOff x="1706907" y="3660405"/>
                <a:chExt cx="331190" cy="369332"/>
              </a:xfrm>
            </p:grpSpPr>
            <p:sp>
              <p:nvSpPr>
                <p:cNvPr id="80" name="Oval 79"/>
                <p:cNvSpPr/>
                <p:nvPr/>
              </p:nvSpPr>
              <p:spPr>
                <a:xfrm>
                  <a:off x="1708866" y="3700458"/>
                  <a:ext cx="329231" cy="297919"/>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r"/>
                  <a:endParaRPr lang="en-US" dirty="0"/>
                </a:p>
              </p:txBody>
            </p:sp>
            <p:sp>
              <p:nvSpPr>
                <p:cNvPr id="81" name="TextBox 80"/>
                <p:cNvSpPr txBox="1"/>
                <p:nvPr/>
              </p:nvSpPr>
              <p:spPr>
                <a:xfrm>
                  <a:off x="1706907" y="3660405"/>
                  <a:ext cx="331190" cy="369332"/>
                </a:xfrm>
                <a:prstGeom prst="rect">
                  <a:avLst/>
                </a:prstGeom>
                <a:noFill/>
              </p:spPr>
              <p:txBody>
                <a:bodyPr wrap="none" rtlCol="0">
                  <a:spAutoFit/>
                </a:bodyPr>
                <a:lstStyle/>
                <a:p>
                  <a:r>
                    <a:rPr lang="en-US" b="1" dirty="0" smtClean="0">
                      <a:solidFill>
                        <a:srgbClr val="262626"/>
                      </a:solidFill>
                    </a:rPr>
                    <a:t>T</a:t>
                  </a:r>
                  <a:endParaRPr lang="en-US" b="1" dirty="0">
                    <a:solidFill>
                      <a:srgbClr val="262626"/>
                    </a:solidFill>
                  </a:endParaRPr>
                </a:p>
              </p:txBody>
            </p:sp>
          </p:grpSp>
          <p:grpSp>
            <p:nvGrpSpPr>
              <p:cNvPr id="62" name="Group 61"/>
              <p:cNvGrpSpPr/>
              <p:nvPr/>
            </p:nvGrpSpPr>
            <p:grpSpPr>
              <a:xfrm>
                <a:off x="2137131" y="4276160"/>
                <a:ext cx="331190" cy="369332"/>
                <a:chOff x="1706907" y="3660405"/>
                <a:chExt cx="331190" cy="369332"/>
              </a:xfrm>
            </p:grpSpPr>
            <p:sp>
              <p:nvSpPr>
                <p:cNvPr id="78" name="Oval 77"/>
                <p:cNvSpPr/>
                <p:nvPr/>
              </p:nvSpPr>
              <p:spPr>
                <a:xfrm>
                  <a:off x="1708866" y="3700458"/>
                  <a:ext cx="329231" cy="297919"/>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r"/>
                  <a:endParaRPr lang="en-US" dirty="0"/>
                </a:p>
              </p:txBody>
            </p:sp>
            <p:sp>
              <p:nvSpPr>
                <p:cNvPr id="79" name="TextBox 78"/>
                <p:cNvSpPr txBox="1"/>
                <p:nvPr/>
              </p:nvSpPr>
              <p:spPr>
                <a:xfrm>
                  <a:off x="1706907" y="3660405"/>
                  <a:ext cx="331190" cy="369332"/>
                </a:xfrm>
                <a:prstGeom prst="rect">
                  <a:avLst/>
                </a:prstGeom>
                <a:noFill/>
              </p:spPr>
              <p:txBody>
                <a:bodyPr wrap="none" rtlCol="0">
                  <a:spAutoFit/>
                </a:bodyPr>
                <a:lstStyle/>
                <a:p>
                  <a:r>
                    <a:rPr lang="en-US" b="1" dirty="0" smtClean="0">
                      <a:solidFill>
                        <a:srgbClr val="262626"/>
                      </a:solidFill>
                    </a:rPr>
                    <a:t>T</a:t>
                  </a:r>
                  <a:endParaRPr lang="en-US" b="1" dirty="0">
                    <a:solidFill>
                      <a:srgbClr val="262626"/>
                    </a:solidFill>
                  </a:endParaRPr>
                </a:p>
              </p:txBody>
            </p:sp>
          </p:grpSp>
          <p:grpSp>
            <p:nvGrpSpPr>
              <p:cNvPr id="63" name="Group 62"/>
              <p:cNvGrpSpPr/>
              <p:nvPr/>
            </p:nvGrpSpPr>
            <p:grpSpPr>
              <a:xfrm>
                <a:off x="2634438" y="4279715"/>
                <a:ext cx="343476" cy="369332"/>
                <a:chOff x="1706907" y="3660405"/>
                <a:chExt cx="343476" cy="369332"/>
              </a:xfrm>
            </p:grpSpPr>
            <p:sp>
              <p:nvSpPr>
                <p:cNvPr id="76" name="Oval 75"/>
                <p:cNvSpPr/>
                <p:nvPr/>
              </p:nvSpPr>
              <p:spPr>
                <a:xfrm>
                  <a:off x="1708866" y="3700458"/>
                  <a:ext cx="329231" cy="297919"/>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r"/>
                  <a:endParaRPr lang="en-US" dirty="0"/>
                </a:p>
              </p:txBody>
            </p:sp>
            <p:sp>
              <p:nvSpPr>
                <p:cNvPr id="77" name="TextBox 76"/>
                <p:cNvSpPr txBox="1"/>
                <p:nvPr/>
              </p:nvSpPr>
              <p:spPr>
                <a:xfrm>
                  <a:off x="1706907" y="3660405"/>
                  <a:ext cx="343476" cy="369332"/>
                </a:xfrm>
                <a:prstGeom prst="rect">
                  <a:avLst/>
                </a:prstGeom>
                <a:noFill/>
              </p:spPr>
              <p:txBody>
                <a:bodyPr wrap="none" rtlCol="0">
                  <a:spAutoFit/>
                </a:bodyPr>
                <a:lstStyle/>
                <a:p>
                  <a:r>
                    <a:rPr lang="en-US" b="1" dirty="0">
                      <a:solidFill>
                        <a:srgbClr val="262626"/>
                      </a:solidFill>
                    </a:rPr>
                    <a:t>C</a:t>
                  </a:r>
                </a:p>
              </p:txBody>
            </p:sp>
          </p:grpSp>
          <p:grpSp>
            <p:nvGrpSpPr>
              <p:cNvPr id="64" name="Group 63"/>
              <p:cNvGrpSpPr/>
              <p:nvPr/>
            </p:nvGrpSpPr>
            <p:grpSpPr>
              <a:xfrm>
                <a:off x="3116069" y="4262224"/>
                <a:ext cx="357790" cy="369332"/>
                <a:chOff x="1706907" y="3660405"/>
                <a:chExt cx="357790" cy="369332"/>
              </a:xfrm>
            </p:grpSpPr>
            <p:sp>
              <p:nvSpPr>
                <p:cNvPr id="74" name="Oval 73"/>
                <p:cNvSpPr/>
                <p:nvPr/>
              </p:nvSpPr>
              <p:spPr>
                <a:xfrm>
                  <a:off x="1708866" y="3700458"/>
                  <a:ext cx="329231" cy="297919"/>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r"/>
                  <a:endParaRPr lang="en-US" dirty="0"/>
                </a:p>
              </p:txBody>
            </p:sp>
            <p:sp>
              <p:nvSpPr>
                <p:cNvPr id="75" name="TextBox 74"/>
                <p:cNvSpPr txBox="1"/>
                <p:nvPr/>
              </p:nvSpPr>
              <p:spPr>
                <a:xfrm>
                  <a:off x="1706907" y="3660405"/>
                  <a:ext cx="357790" cy="369332"/>
                </a:xfrm>
                <a:prstGeom prst="rect">
                  <a:avLst/>
                </a:prstGeom>
                <a:noFill/>
              </p:spPr>
              <p:txBody>
                <a:bodyPr wrap="none" rtlCol="0">
                  <a:spAutoFit/>
                </a:bodyPr>
                <a:lstStyle/>
                <a:p>
                  <a:r>
                    <a:rPr lang="en-US" b="1" dirty="0">
                      <a:solidFill>
                        <a:srgbClr val="262626"/>
                      </a:solidFill>
                    </a:rPr>
                    <a:t>G</a:t>
                  </a:r>
                </a:p>
              </p:txBody>
            </p:sp>
          </p:grpSp>
          <p:grpSp>
            <p:nvGrpSpPr>
              <p:cNvPr id="65" name="Group 64"/>
              <p:cNvGrpSpPr/>
              <p:nvPr/>
            </p:nvGrpSpPr>
            <p:grpSpPr>
              <a:xfrm>
                <a:off x="1593761" y="4287811"/>
                <a:ext cx="343476" cy="369332"/>
                <a:chOff x="1706907" y="3660405"/>
                <a:chExt cx="343476" cy="369332"/>
              </a:xfrm>
            </p:grpSpPr>
            <p:sp>
              <p:nvSpPr>
                <p:cNvPr id="72" name="Oval 71"/>
                <p:cNvSpPr/>
                <p:nvPr/>
              </p:nvSpPr>
              <p:spPr>
                <a:xfrm>
                  <a:off x="1708866" y="3700458"/>
                  <a:ext cx="329231" cy="297919"/>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r"/>
                  <a:endParaRPr lang="en-US" dirty="0"/>
                </a:p>
              </p:txBody>
            </p:sp>
            <p:sp>
              <p:nvSpPr>
                <p:cNvPr id="73" name="TextBox 72"/>
                <p:cNvSpPr txBox="1"/>
                <p:nvPr/>
              </p:nvSpPr>
              <p:spPr>
                <a:xfrm>
                  <a:off x="1706907" y="3660405"/>
                  <a:ext cx="343476" cy="369332"/>
                </a:xfrm>
                <a:prstGeom prst="rect">
                  <a:avLst/>
                </a:prstGeom>
                <a:noFill/>
              </p:spPr>
              <p:txBody>
                <a:bodyPr wrap="none" rtlCol="0">
                  <a:spAutoFit/>
                </a:bodyPr>
                <a:lstStyle/>
                <a:p>
                  <a:r>
                    <a:rPr lang="en-US" b="1" dirty="0">
                      <a:solidFill>
                        <a:srgbClr val="262626"/>
                      </a:solidFill>
                    </a:rPr>
                    <a:t>C</a:t>
                  </a:r>
                </a:p>
              </p:txBody>
            </p:sp>
          </p:grpSp>
          <p:sp>
            <p:nvSpPr>
              <p:cNvPr id="66" name="Oval 65"/>
              <p:cNvSpPr/>
              <p:nvPr/>
            </p:nvSpPr>
            <p:spPr>
              <a:xfrm>
                <a:off x="2769655" y="4073558"/>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2780953" y="3802598"/>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2510047" y="3907958"/>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3038719" y="3872198"/>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0" name="Straight Connector 69"/>
              <p:cNvCxnSpPr>
                <a:endCxn id="66" idx="1"/>
              </p:cNvCxnSpPr>
              <p:nvPr/>
            </p:nvCxnSpPr>
            <p:spPr>
              <a:xfrm>
                <a:off x="2598281" y="3978494"/>
                <a:ext cx="184296" cy="106538"/>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p:cNvCxnSpPr>
                <a:endCxn id="66" idx="7"/>
              </p:cNvCxnSpPr>
              <p:nvPr/>
            </p:nvCxnSpPr>
            <p:spPr>
              <a:xfrm flipH="1">
                <a:off x="2844967" y="3927054"/>
                <a:ext cx="219274" cy="157978"/>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6" name="Group 5"/>
            <p:cNvGrpSpPr/>
            <p:nvPr/>
          </p:nvGrpSpPr>
          <p:grpSpPr>
            <a:xfrm>
              <a:off x="5383856" y="4311962"/>
              <a:ext cx="2932216" cy="854545"/>
              <a:chOff x="742373" y="4790723"/>
              <a:chExt cx="2932216" cy="854545"/>
            </a:xfrm>
          </p:grpSpPr>
          <p:cxnSp>
            <p:nvCxnSpPr>
              <p:cNvPr id="36" name="Straight Connector 35"/>
              <p:cNvCxnSpPr>
                <a:stCxn id="44" idx="4"/>
                <a:endCxn id="53" idx="0"/>
              </p:cNvCxnSpPr>
              <p:nvPr/>
            </p:nvCxnSpPr>
            <p:spPr>
              <a:xfrm flipH="1">
                <a:off x="2791350" y="4869075"/>
                <a:ext cx="24057" cy="438818"/>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742373" y="5459555"/>
                <a:ext cx="2932216" cy="1047"/>
              </a:xfrm>
              <a:prstGeom prst="line">
                <a:avLst/>
              </a:prstGeom>
              <a:ln w="76200" cmpd="sng"/>
            </p:spPr>
            <p:style>
              <a:lnRef idx="2">
                <a:schemeClr val="accent1"/>
              </a:lnRef>
              <a:fillRef idx="0">
                <a:schemeClr val="accent1"/>
              </a:fillRef>
              <a:effectRef idx="1">
                <a:schemeClr val="accent1"/>
              </a:effectRef>
              <a:fontRef idx="minor">
                <a:schemeClr val="tx1"/>
              </a:fontRef>
            </p:style>
          </p:cxnSp>
          <p:grpSp>
            <p:nvGrpSpPr>
              <p:cNvPr id="38" name="Group 37"/>
              <p:cNvGrpSpPr/>
              <p:nvPr/>
            </p:nvGrpSpPr>
            <p:grpSpPr>
              <a:xfrm>
                <a:off x="1042702" y="5260853"/>
                <a:ext cx="331190" cy="369332"/>
                <a:chOff x="1706907" y="3660405"/>
                <a:chExt cx="331190" cy="369332"/>
              </a:xfrm>
            </p:grpSpPr>
            <p:sp>
              <p:nvSpPr>
                <p:cNvPr id="57" name="Oval 56"/>
                <p:cNvSpPr/>
                <p:nvPr/>
              </p:nvSpPr>
              <p:spPr>
                <a:xfrm>
                  <a:off x="1708866" y="3700458"/>
                  <a:ext cx="329231" cy="297919"/>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r"/>
                  <a:endParaRPr lang="en-US" dirty="0"/>
                </a:p>
              </p:txBody>
            </p:sp>
            <p:sp>
              <p:nvSpPr>
                <p:cNvPr id="58" name="TextBox 57"/>
                <p:cNvSpPr txBox="1"/>
                <p:nvPr/>
              </p:nvSpPr>
              <p:spPr>
                <a:xfrm>
                  <a:off x="1706907" y="3660405"/>
                  <a:ext cx="331190" cy="369332"/>
                </a:xfrm>
                <a:prstGeom prst="rect">
                  <a:avLst/>
                </a:prstGeom>
                <a:noFill/>
              </p:spPr>
              <p:txBody>
                <a:bodyPr wrap="none" rtlCol="0">
                  <a:spAutoFit/>
                </a:bodyPr>
                <a:lstStyle/>
                <a:p>
                  <a:r>
                    <a:rPr lang="en-US" b="1" dirty="0" smtClean="0">
                      <a:solidFill>
                        <a:srgbClr val="262626"/>
                      </a:solidFill>
                    </a:rPr>
                    <a:t>T</a:t>
                  </a:r>
                  <a:endParaRPr lang="en-US" b="1" dirty="0">
                    <a:solidFill>
                      <a:srgbClr val="262626"/>
                    </a:solidFill>
                  </a:endParaRPr>
                </a:p>
              </p:txBody>
            </p:sp>
          </p:grpSp>
          <p:grpSp>
            <p:nvGrpSpPr>
              <p:cNvPr id="39" name="Group 38"/>
              <p:cNvGrpSpPr/>
              <p:nvPr/>
            </p:nvGrpSpPr>
            <p:grpSpPr>
              <a:xfrm>
                <a:off x="2127468" y="5264285"/>
                <a:ext cx="331190" cy="369332"/>
                <a:chOff x="1706907" y="3660405"/>
                <a:chExt cx="331190" cy="369332"/>
              </a:xfrm>
            </p:grpSpPr>
            <p:sp>
              <p:nvSpPr>
                <p:cNvPr id="55" name="Oval 54"/>
                <p:cNvSpPr/>
                <p:nvPr/>
              </p:nvSpPr>
              <p:spPr>
                <a:xfrm>
                  <a:off x="1708866" y="3700458"/>
                  <a:ext cx="329231" cy="297919"/>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r"/>
                  <a:endParaRPr lang="en-US" dirty="0"/>
                </a:p>
              </p:txBody>
            </p:sp>
            <p:sp>
              <p:nvSpPr>
                <p:cNvPr id="56" name="TextBox 55"/>
                <p:cNvSpPr txBox="1"/>
                <p:nvPr/>
              </p:nvSpPr>
              <p:spPr>
                <a:xfrm>
                  <a:off x="1706907" y="3660405"/>
                  <a:ext cx="331190" cy="369332"/>
                </a:xfrm>
                <a:prstGeom prst="rect">
                  <a:avLst/>
                </a:prstGeom>
                <a:noFill/>
              </p:spPr>
              <p:txBody>
                <a:bodyPr wrap="none" rtlCol="0">
                  <a:spAutoFit/>
                </a:bodyPr>
                <a:lstStyle/>
                <a:p>
                  <a:r>
                    <a:rPr lang="en-US" b="1" dirty="0" smtClean="0">
                      <a:solidFill>
                        <a:srgbClr val="262626"/>
                      </a:solidFill>
                    </a:rPr>
                    <a:t>T</a:t>
                  </a:r>
                  <a:endParaRPr lang="en-US" b="1" dirty="0">
                    <a:solidFill>
                      <a:srgbClr val="262626"/>
                    </a:solidFill>
                  </a:endParaRPr>
                </a:p>
              </p:txBody>
            </p:sp>
          </p:grpSp>
          <p:grpSp>
            <p:nvGrpSpPr>
              <p:cNvPr id="40" name="Group 39"/>
              <p:cNvGrpSpPr/>
              <p:nvPr/>
            </p:nvGrpSpPr>
            <p:grpSpPr>
              <a:xfrm>
                <a:off x="2624775" y="5267840"/>
                <a:ext cx="343476" cy="369332"/>
                <a:chOff x="1706907" y="3660405"/>
                <a:chExt cx="343476" cy="369332"/>
              </a:xfrm>
            </p:grpSpPr>
            <p:sp>
              <p:nvSpPr>
                <p:cNvPr id="53" name="Oval 52"/>
                <p:cNvSpPr/>
                <p:nvPr/>
              </p:nvSpPr>
              <p:spPr>
                <a:xfrm>
                  <a:off x="1708866" y="3700458"/>
                  <a:ext cx="329231" cy="297919"/>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r"/>
                  <a:endParaRPr lang="en-US" dirty="0"/>
                </a:p>
              </p:txBody>
            </p:sp>
            <p:sp>
              <p:nvSpPr>
                <p:cNvPr id="54" name="TextBox 53"/>
                <p:cNvSpPr txBox="1"/>
                <p:nvPr/>
              </p:nvSpPr>
              <p:spPr>
                <a:xfrm>
                  <a:off x="1706907" y="3660405"/>
                  <a:ext cx="343476" cy="369332"/>
                </a:xfrm>
                <a:prstGeom prst="rect">
                  <a:avLst/>
                </a:prstGeom>
                <a:noFill/>
              </p:spPr>
              <p:txBody>
                <a:bodyPr wrap="none" rtlCol="0">
                  <a:spAutoFit/>
                </a:bodyPr>
                <a:lstStyle/>
                <a:p>
                  <a:r>
                    <a:rPr lang="en-US" b="1" dirty="0">
                      <a:solidFill>
                        <a:srgbClr val="262626"/>
                      </a:solidFill>
                    </a:rPr>
                    <a:t>C</a:t>
                  </a:r>
                </a:p>
              </p:txBody>
            </p:sp>
          </p:grpSp>
          <p:grpSp>
            <p:nvGrpSpPr>
              <p:cNvPr id="41" name="Group 40"/>
              <p:cNvGrpSpPr/>
              <p:nvPr/>
            </p:nvGrpSpPr>
            <p:grpSpPr>
              <a:xfrm>
                <a:off x="3106406" y="5250349"/>
                <a:ext cx="357790" cy="369332"/>
                <a:chOff x="1706907" y="3660405"/>
                <a:chExt cx="357790" cy="369332"/>
              </a:xfrm>
            </p:grpSpPr>
            <p:sp>
              <p:nvSpPr>
                <p:cNvPr id="51" name="Oval 50"/>
                <p:cNvSpPr/>
                <p:nvPr/>
              </p:nvSpPr>
              <p:spPr>
                <a:xfrm>
                  <a:off x="1708866" y="3700458"/>
                  <a:ext cx="329231" cy="297919"/>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r"/>
                  <a:endParaRPr lang="en-US" dirty="0"/>
                </a:p>
              </p:txBody>
            </p:sp>
            <p:sp>
              <p:nvSpPr>
                <p:cNvPr id="52" name="TextBox 51"/>
                <p:cNvSpPr txBox="1"/>
                <p:nvPr/>
              </p:nvSpPr>
              <p:spPr>
                <a:xfrm>
                  <a:off x="1706907" y="3660405"/>
                  <a:ext cx="357790" cy="369332"/>
                </a:xfrm>
                <a:prstGeom prst="rect">
                  <a:avLst/>
                </a:prstGeom>
                <a:noFill/>
              </p:spPr>
              <p:txBody>
                <a:bodyPr wrap="none" rtlCol="0">
                  <a:spAutoFit/>
                </a:bodyPr>
                <a:lstStyle/>
                <a:p>
                  <a:r>
                    <a:rPr lang="en-US" b="1" dirty="0">
                      <a:solidFill>
                        <a:srgbClr val="262626"/>
                      </a:solidFill>
                    </a:rPr>
                    <a:t>G</a:t>
                  </a:r>
                </a:p>
              </p:txBody>
            </p:sp>
          </p:grpSp>
          <p:grpSp>
            <p:nvGrpSpPr>
              <p:cNvPr id="42" name="Group 41"/>
              <p:cNvGrpSpPr/>
              <p:nvPr/>
            </p:nvGrpSpPr>
            <p:grpSpPr>
              <a:xfrm>
                <a:off x="1584098" y="5275936"/>
                <a:ext cx="360044" cy="369332"/>
                <a:chOff x="1706907" y="3660405"/>
                <a:chExt cx="360044" cy="369332"/>
              </a:xfrm>
            </p:grpSpPr>
            <p:sp>
              <p:nvSpPr>
                <p:cNvPr id="49" name="Oval 48"/>
                <p:cNvSpPr/>
                <p:nvPr/>
              </p:nvSpPr>
              <p:spPr>
                <a:xfrm>
                  <a:off x="1708866" y="3700458"/>
                  <a:ext cx="329231" cy="297919"/>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r"/>
                  <a:endParaRPr lang="en-US" dirty="0"/>
                </a:p>
              </p:txBody>
            </p:sp>
            <p:sp>
              <p:nvSpPr>
                <p:cNvPr id="50" name="TextBox 49"/>
                <p:cNvSpPr txBox="1"/>
                <p:nvPr/>
              </p:nvSpPr>
              <p:spPr>
                <a:xfrm>
                  <a:off x="1706907" y="3660405"/>
                  <a:ext cx="360044" cy="369332"/>
                </a:xfrm>
                <a:prstGeom prst="rect">
                  <a:avLst/>
                </a:prstGeom>
                <a:noFill/>
              </p:spPr>
              <p:txBody>
                <a:bodyPr wrap="none" rtlCol="0">
                  <a:spAutoFit/>
                </a:bodyPr>
                <a:lstStyle/>
                <a:p>
                  <a:r>
                    <a:rPr lang="en-US" b="1" dirty="0">
                      <a:solidFill>
                        <a:srgbClr val="262626"/>
                      </a:solidFill>
                    </a:rPr>
                    <a:t>U</a:t>
                  </a:r>
                </a:p>
              </p:txBody>
            </p:sp>
          </p:grpSp>
          <p:sp>
            <p:nvSpPr>
              <p:cNvPr id="43" name="Oval 42"/>
              <p:cNvSpPr/>
              <p:nvPr/>
            </p:nvSpPr>
            <p:spPr>
              <a:xfrm>
                <a:off x="2759992" y="5061683"/>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2771290" y="4790723"/>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2500384" y="4896083"/>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3029056" y="4860323"/>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7" name="Straight Connector 46"/>
              <p:cNvCxnSpPr>
                <a:endCxn id="43" idx="1"/>
              </p:cNvCxnSpPr>
              <p:nvPr/>
            </p:nvCxnSpPr>
            <p:spPr>
              <a:xfrm>
                <a:off x="2588618" y="4966619"/>
                <a:ext cx="184296" cy="106538"/>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a:endCxn id="43" idx="7"/>
              </p:cNvCxnSpPr>
              <p:nvPr/>
            </p:nvCxnSpPr>
            <p:spPr>
              <a:xfrm flipH="1">
                <a:off x="2835304" y="4915179"/>
                <a:ext cx="219274" cy="157978"/>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5363585" y="5525889"/>
              <a:ext cx="2932216" cy="855142"/>
              <a:chOff x="830426" y="5742512"/>
              <a:chExt cx="2932216" cy="855142"/>
            </a:xfrm>
          </p:grpSpPr>
          <p:grpSp>
            <p:nvGrpSpPr>
              <p:cNvPr id="12" name="Group 11"/>
              <p:cNvGrpSpPr/>
              <p:nvPr/>
            </p:nvGrpSpPr>
            <p:grpSpPr>
              <a:xfrm>
                <a:off x="830426" y="5742512"/>
                <a:ext cx="2932216" cy="846449"/>
                <a:chOff x="752036" y="3802598"/>
                <a:chExt cx="2932216" cy="846449"/>
              </a:xfrm>
            </p:grpSpPr>
            <p:cxnSp>
              <p:nvCxnSpPr>
                <p:cNvPr id="16" name="Straight Connector 15"/>
                <p:cNvCxnSpPr>
                  <a:stCxn id="23" idx="4"/>
                  <a:endCxn id="30" idx="0"/>
                </p:cNvCxnSpPr>
                <p:nvPr/>
              </p:nvCxnSpPr>
              <p:spPr>
                <a:xfrm flipH="1">
                  <a:off x="2801013" y="3880950"/>
                  <a:ext cx="24057" cy="43881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752036" y="4471430"/>
                  <a:ext cx="2932216" cy="1047"/>
                </a:xfrm>
                <a:prstGeom prst="line">
                  <a:avLst/>
                </a:prstGeom>
                <a:ln w="76200" cmpd="sng"/>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1052365" y="4272728"/>
                  <a:ext cx="331190" cy="369332"/>
                  <a:chOff x="1706907" y="3660405"/>
                  <a:chExt cx="331190" cy="369332"/>
                </a:xfrm>
              </p:grpSpPr>
              <p:sp>
                <p:nvSpPr>
                  <p:cNvPr id="34" name="Oval 33"/>
                  <p:cNvSpPr/>
                  <p:nvPr/>
                </p:nvSpPr>
                <p:spPr>
                  <a:xfrm>
                    <a:off x="1708866" y="3700458"/>
                    <a:ext cx="329231" cy="297919"/>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r"/>
                    <a:endParaRPr lang="en-US" dirty="0"/>
                  </a:p>
                </p:txBody>
              </p:sp>
              <p:sp>
                <p:nvSpPr>
                  <p:cNvPr id="35" name="TextBox 34"/>
                  <p:cNvSpPr txBox="1"/>
                  <p:nvPr/>
                </p:nvSpPr>
                <p:spPr>
                  <a:xfrm>
                    <a:off x="1706907" y="3660405"/>
                    <a:ext cx="331190" cy="369332"/>
                  </a:xfrm>
                  <a:prstGeom prst="rect">
                    <a:avLst/>
                  </a:prstGeom>
                  <a:noFill/>
                </p:spPr>
                <p:txBody>
                  <a:bodyPr wrap="none" rtlCol="0">
                    <a:spAutoFit/>
                  </a:bodyPr>
                  <a:lstStyle/>
                  <a:p>
                    <a:r>
                      <a:rPr lang="en-US" b="1" dirty="0" smtClean="0">
                        <a:solidFill>
                          <a:srgbClr val="262626"/>
                        </a:solidFill>
                      </a:rPr>
                      <a:t>T</a:t>
                    </a:r>
                    <a:endParaRPr lang="en-US" b="1" dirty="0">
                      <a:solidFill>
                        <a:srgbClr val="262626"/>
                      </a:solidFill>
                    </a:endParaRPr>
                  </a:p>
                </p:txBody>
              </p:sp>
            </p:grpSp>
            <p:grpSp>
              <p:nvGrpSpPr>
                <p:cNvPr id="19" name="Group 18"/>
                <p:cNvGrpSpPr/>
                <p:nvPr/>
              </p:nvGrpSpPr>
              <p:grpSpPr>
                <a:xfrm>
                  <a:off x="2137131" y="4276160"/>
                  <a:ext cx="331190" cy="369332"/>
                  <a:chOff x="1706907" y="3660405"/>
                  <a:chExt cx="331190" cy="369332"/>
                </a:xfrm>
              </p:grpSpPr>
              <p:sp>
                <p:nvSpPr>
                  <p:cNvPr id="32" name="Oval 31"/>
                  <p:cNvSpPr/>
                  <p:nvPr/>
                </p:nvSpPr>
                <p:spPr>
                  <a:xfrm>
                    <a:off x="1708866" y="3700458"/>
                    <a:ext cx="329231" cy="297919"/>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r"/>
                    <a:endParaRPr lang="en-US" dirty="0"/>
                  </a:p>
                </p:txBody>
              </p:sp>
              <p:sp>
                <p:nvSpPr>
                  <p:cNvPr id="33" name="TextBox 32"/>
                  <p:cNvSpPr txBox="1"/>
                  <p:nvPr/>
                </p:nvSpPr>
                <p:spPr>
                  <a:xfrm>
                    <a:off x="1706907" y="3660405"/>
                    <a:ext cx="331190" cy="369332"/>
                  </a:xfrm>
                  <a:prstGeom prst="rect">
                    <a:avLst/>
                  </a:prstGeom>
                  <a:noFill/>
                </p:spPr>
                <p:txBody>
                  <a:bodyPr wrap="none" rtlCol="0">
                    <a:spAutoFit/>
                  </a:bodyPr>
                  <a:lstStyle/>
                  <a:p>
                    <a:r>
                      <a:rPr lang="en-US" b="1" dirty="0" smtClean="0">
                        <a:solidFill>
                          <a:srgbClr val="262626"/>
                        </a:solidFill>
                      </a:rPr>
                      <a:t>T</a:t>
                    </a:r>
                    <a:endParaRPr lang="en-US" b="1" dirty="0">
                      <a:solidFill>
                        <a:srgbClr val="262626"/>
                      </a:solidFill>
                    </a:endParaRPr>
                  </a:p>
                </p:txBody>
              </p:sp>
            </p:grpSp>
            <p:grpSp>
              <p:nvGrpSpPr>
                <p:cNvPr id="20" name="Group 19"/>
                <p:cNvGrpSpPr/>
                <p:nvPr/>
              </p:nvGrpSpPr>
              <p:grpSpPr>
                <a:xfrm>
                  <a:off x="2634438" y="4279715"/>
                  <a:ext cx="343476" cy="369332"/>
                  <a:chOff x="1706907" y="3660405"/>
                  <a:chExt cx="343476" cy="369332"/>
                </a:xfrm>
              </p:grpSpPr>
              <p:sp>
                <p:nvSpPr>
                  <p:cNvPr id="30" name="Oval 29"/>
                  <p:cNvSpPr/>
                  <p:nvPr/>
                </p:nvSpPr>
                <p:spPr>
                  <a:xfrm>
                    <a:off x="1708866" y="3700458"/>
                    <a:ext cx="329231" cy="297919"/>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r"/>
                    <a:endParaRPr lang="en-US" dirty="0"/>
                  </a:p>
                </p:txBody>
              </p:sp>
              <p:sp>
                <p:nvSpPr>
                  <p:cNvPr id="31" name="TextBox 30"/>
                  <p:cNvSpPr txBox="1"/>
                  <p:nvPr/>
                </p:nvSpPr>
                <p:spPr>
                  <a:xfrm>
                    <a:off x="1706907" y="3660405"/>
                    <a:ext cx="343476" cy="369332"/>
                  </a:xfrm>
                  <a:prstGeom prst="rect">
                    <a:avLst/>
                  </a:prstGeom>
                  <a:noFill/>
                </p:spPr>
                <p:txBody>
                  <a:bodyPr wrap="none" rtlCol="0">
                    <a:spAutoFit/>
                  </a:bodyPr>
                  <a:lstStyle/>
                  <a:p>
                    <a:r>
                      <a:rPr lang="en-US" b="1" dirty="0">
                        <a:solidFill>
                          <a:srgbClr val="262626"/>
                        </a:solidFill>
                      </a:rPr>
                      <a:t>C</a:t>
                    </a:r>
                  </a:p>
                </p:txBody>
              </p:sp>
            </p:grpSp>
            <p:grpSp>
              <p:nvGrpSpPr>
                <p:cNvPr id="21" name="Group 20"/>
                <p:cNvGrpSpPr/>
                <p:nvPr/>
              </p:nvGrpSpPr>
              <p:grpSpPr>
                <a:xfrm>
                  <a:off x="3116069" y="4262224"/>
                  <a:ext cx="357790" cy="369332"/>
                  <a:chOff x="1706907" y="3660405"/>
                  <a:chExt cx="357790" cy="369332"/>
                </a:xfrm>
              </p:grpSpPr>
              <p:sp>
                <p:nvSpPr>
                  <p:cNvPr id="28" name="Oval 27"/>
                  <p:cNvSpPr/>
                  <p:nvPr/>
                </p:nvSpPr>
                <p:spPr>
                  <a:xfrm>
                    <a:off x="1708866" y="3700458"/>
                    <a:ext cx="329231" cy="297919"/>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r"/>
                    <a:endParaRPr lang="en-US" dirty="0"/>
                  </a:p>
                </p:txBody>
              </p:sp>
              <p:sp>
                <p:nvSpPr>
                  <p:cNvPr id="29" name="TextBox 28"/>
                  <p:cNvSpPr txBox="1"/>
                  <p:nvPr/>
                </p:nvSpPr>
                <p:spPr>
                  <a:xfrm>
                    <a:off x="1706907" y="3660405"/>
                    <a:ext cx="357790" cy="369332"/>
                  </a:xfrm>
                  <a:prstGeom prst="rect">
                    <a:avLst/>
                  </a:prstGeom>
                  <a:noFill/>
                </p:spPr>
                <p:txBody>
                  <a:bodyPr wrap="none" rtlCol="0">
                    <a:spAutoFit/>
                  </a:bodyPr>
                  <a:lstStyle/>
                  <a:p>
                    <a:r>
                      <a:rPr lang="en-US" b="1" dirty="0">
                        <a:solidFill>
                          <a:srgbClr val="262626"/>
                        </a:solidFill>
                      </a:rPr>
                      <a:t>G</a:t>
                    </a:r>
                  </a:p>
                </p:txBody>
              </p:sp>
            </p:grpSp>
            <p:sp>
              <p:nvSpPr>
                <p:cNvPr id="22" name="Oval 21"/>
                <p:cNvSpPr/>
                <p:nvPr/>
              </p:nvSpPr>
              <p:spPr>
                <a:xfrm>
                  <a:off x="2769655" y="4073558"/>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2780953" y="3802598"/>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2510047" y="3907958"/>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3038719" y="3872198"/>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Connector 25"/>
                <p:cNvCxnSpPr>
                  <a:endCxn id="22" idx="1"/>
                </p:cNvCxnSpPr>
                <p:nvPr/>
              </p:nvCxnSpPr>
              <p:spPr>
                <a:xfrm>
                  <a:off x="2598281" y="3978494"/>
                  <a:ext cx="184296" cy="106538"/>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a:endCxn id="22" idx="7"/>
                </p:cNvCxnSpPr>
                <p:nvPr/>
              </p:nvCxnSpPr>
              <p:spPr>
                <a:xfrm flipH="1">
                  <a:off x="2844967" y="3927054"/>
                  <a:ext cx="219274" cy="157978"/>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3" name="Group 12"/>
              <p:cNvGrpSpPr/>
              <p:nvPr/>
            </p:nvGrpSpPr>
            <p:grpSpPr>
              <a:xfrm>
                <a:off x="1628630" y="6228322"/>
                <a:ext cx="331190" cy="369332"/>
                <a:chOff x="1706907" y="3660405"/>
                <a:chExt cx="331190" cy="369332"/>
              </a:xfrm>
            </p:grpSpPr>
            <p:sp>
              <p:nvSpPr>
                <p:cNvPr id="14" name="Oval 13"/>
                <p:cNvSpPr/>
                <p:nvPr/>
              </p:nvSpPr>
              <p:spPr>
                <a:xfrm>
                  <a:off x="1708866" y="3700458"/>
                  <a:ext cx="329231" cy="297919"/>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r"/>
                  <a:endParaRPr lang="en-US" dirty="0"/>
                </a:p>
              </p:txBody>
            </p:sp>
            <p:sp>
              <p:nvSpPr>
                <p:cNvPr id="15" name="TextBox 14"/>
                <p:cNvSpPr txBox="1"/>
                <p:nvPr/>
              </p:nvSpPr>
              <p:spPr>
                <a:xfrm>
                  <a:off x="1706907" y="3660405"/>
                  <a:ext cx="331190" cy="369332"/>
                </a:xfrm>
                <a:prstGeom prst="rect">
                  <a:avLst/>
                </a:prstGeom>
                <a:noFill/>
              </p:spPr>
              <p:txBody>
                <a:bodyPr wrap="none" rtlCol="0">
                  <a:spAutoFit/>
                </a:bodyPr>
                <a:lstStyle/>
                <a:p>
                  <a:r>
                    <a:rPr lang="en-US" b="1" dirty="0" smtClean="0">
                      <a:solidFill>
                        <a:srgbClr val="262626"/>
                      </a:solidFill>
                    </a:rPr>
                    <a:t>T</a:t>
                  </a:r>
                  <a:endParaRPr lang="en-US" b="1" dirty="0">
                    <a:solidFill>
                      <a:srgbClr val="262626"/>
                    </a:solidFill>
                  </a:endParaRPr>
                </a:p>
              </p:txBody>
            </p:sp>
          </p:grpSp>
        </p:grpSp>
        <p:sp>
          <p:nvSpPr>
            <p:cNvPr id="8" name="TextBox 7"/>
            <p:cNvSpPr txBox="1"/>
            <p:nvPr/>
          </p:nvSpPr>
          <p:spPr>
            <a:xfrm>
              <a:off x="5002180" y="4041710"/>
              <a:ext cx="1583445" cy="430887"/>
            </a:xfrm>
            <a:prstGeom prst="rect">
              <a:avLst/>
            </a:prstGeom>
            <a:noFill/>
          </p:spPr>
          <p:txBody>
            <a:bodyPr wrap="square" rtlCol="0">
              <a:spAutoFit/>
            </a:bodyPr>
            <a:lstStyle/>
            <a:p>
              <a:r>
                <a:rPr lang="en-US" sz="2200" b="1" dirty="0" smtClean="0">
                  <a:solidFill>
                    <a:schemeClr val="tx1">
                      <a:lumMod val="85000"/>
                      <a:lumOff val="15000"/>
                    </a:schemeClr>
                  </a:solidFill>
                </a:rPr>
                <a:t>bisulfite</a:t>
              </a:r>
              <a:endParaRPr lang="en-US" sz="2200" b="1" dirty="0">
                <a:solidFill>
                  <a:schemeClr val="tx1">
                    <a:lumMod val="85000"/>
                    <a:lumOff val="15000"/>
                  </a:schemeClr>
                </a:solidFill>
              </a:endParaRPr>
            </a:p>
          </p:txBody>
        </p:sp>
        <p:sp>
          <p:nvSpPr>
            <p:cNvPr id="9" name="TextBox 8"/>
            <p:cNvSpPr txBox="1"/>
            <p:nvPr/>
          </p:nvSpPr>
          <p:spPr>
            <a:xfrm>
              <a:off x="5002180" y="5250528"/>
              <a:ext cx="1583445" cy="430887"/>
            </a:xfrm>
            <a:prstGeom prst="rect">
              <a:avLst/>
            </a:prstGeom>
            <a:noFill/>
          </p:spPr>
          <p:txBody>
            <a:bodyPr wrap="square" rtlCol="0">
              <a:spAutoFit/>
            </a:bodyPr>
            <a:lstStyle/>
            <a:p>
              <a:r>
                <a:rPr lang="en-US" sz="2200" b="1" dirty="0" smtClean="0">
                  <a:solidFill>
                    <a:schemeClr val="tx1">
                      <a:lumMod val="85000"/>
                      <a:lumOff val="15000"/>
                    </a:schemeClr>
                  </a:solidFill>
                </a:rPr>
                <a:t>PCR</a:t>
              </a:r>
              <a:endParaRPr lang="en-US" sz="2200" b="1" dirty="0">
                <a:solidFill>
                  <a:schemeClr val="tx1">
                    <a:lumMod val="85000"/>
                    <a:lumOff val="15000"/>
                  </a:schemeClr>
                </a:solidFill>
              </a:endParaRPr>
            </a:p>
          </p:txBody>
        </p:sp>
        <p:cxnSp>
          <p:nvCxnSpPr>
            <p:cNvPr id="10" name="Straight Arrow Connector 9"/>
            <p:cNvCxnSpPr/>
            <p:nvPr/>
          </p:nvCxnSpPr>
          <p:spPr>
            <a:xfrm>
              <a:off x="6377383" y="4010337"/>
              <a:ext cx="0" cy="5412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6385256" y="5250528"/>
              <a:ext cx="0" cy="5412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82" name="Rectangle 81"/>
          <p:cNvSpPr/>
          <p:nvPr/>
        </p:nvSpPr>
        <p:spPr>
          <a:xfrm>
            <a:off x="2874615" y="4853125"/>
            <a:ext cx="3603120" cy="837709"/>
          </a:xfrm>
          <a:prstGeom prst="rect">
            <a:avLst/>
          </a:prstGeom>
          <a:no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8100" cmpd="sng">
                <a:solidFill>
                  <a:schemeClr val="tx1"/>
                </a:solidFill>
              </a:ln>
            </a:endParaRPr>
          </a:p>
        </p:txBody>
      </p:sp>
      <p:sp>
        <p:nvSpPr>
          <p:cNvPr id="84" name="Title 1"/>
          <p:cNvSpPr txBox="1">
            <a:spLocks/>
          </p:cNvSpPr>
          <p:nvPr/>
        </p:nvSpPr>
        <p:spPr>
          <a:xfrm>
            <a:off x="245331" y="-344825"/>
            <a:ext cx="8042276" cy="133695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dirty="0" smtClean="0"/>
              <a:t>Part I. Bisulfite sequencing</a:t>
            </a:r>
            <a:endParaRPr lang="en-US" dirty="0"/>
          </a:p>
        </p:txBody>
      </p:sp>
    </p:spTree>
    <p:extLst>
      <p:ext uri="{BB962C8B-B14F-4D97-AF65-F5344CB8AC3E}">
        <p14:creationId xmlns:p14="http://schemas.microsoft.com/office/powerpoint/2010/main" val="386042495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itle 1"/>
          <p:cNvSpPr txBox="1">
            <a:spLocks/>
          </p:cNvSpPr>
          <p:nvPr/>
        </p:nvSpPr>
        <p:spPr>
          <a:xfrm>
            <a:off x="245331" y="-344825"/>
            <a:ext cx="8042276" cy="133695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dirty="0" smtClean="0"/>
              <a:t>Part I. Bisulfite sequencing</a:t>
            </a:r>
            <a:endParaRPr lang="en-US" dirty="0"/>
          </a:p>
        </p:txBody>
      </p:sp>
      <p:pic>
        <p:nvPicPr>
          <p:cNvPr id="86" name="Picture 85" descr="www.biomedcentral.com - Fig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445" y="2240221"/>
            <a:ext cx="7687302" cy="2556045"/>
          </a:xfrm>
          <a:prstGeom prst="rect">
            <a:avLst/>
          </a:prstGeom>
        </p:spPr>
      </p:pic>
      <p:sp>
        <p:nvSpPr>
          <p:cNvPr id="83" name="TextBox 35"/>
          <p:cNvSpPr txBox="1">
            <a:spLocks noChangeArrowheads="1"/>
          </p:cNvSpPr>
          <p:nvPr/>
        </p:nvSpPr>
        <p:spPr bwMode="auto">
          <a:xfrm>
            <a:off x="5725349" y="4781996"/>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200" dirty="0">
                <a:solidFill>
                  <a:srgbClr val="262626"/>
                </a:solidFill>
              </a:rPr>
              <a:t>(Gavery &amp; </a:t>
            </a:r>
            <a:r>
              <a:rPr lang="en-US" sz="1200" dirty="0" smtClean="0">
                <a:solidFill>
                  <a:srgbClr val="262626"/>
                </a:solidFill>
              </a:rPr>
              <a:t>Roberts, 2010)</a:t>
            </a:r>
            <a:endParaRPr lang="en-US" sz="1200" dirty="0">
              <a:solidFill>
                <a:srgbClr val="262626"/>
              </a:solidFill>
            </a:endParaRPr>
          </a:p>
        </p:txBody>
      </p:sp>
    </p:spTree>
    <p:extLst>
      <p:ext uri="{BB962C8B-B14F-4D97-AF65-F5344CB8AC3E}">
        <p14:creationId xmlns:p14="http://schemas.microsoft.com/office/powerpoint/2010/main" val="200810005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45331" y="-344825"/>
            <a:ext cx="8042276" cy="133695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dirty="0" smtClean="0"/>
              <a:t>Part I. </a:t>
            </a:r>
            <a:endParaRPr lang="en-US" dirty="0"/>
          </a:p>
        </p:txBody>
      </p:sp>
      <p:sp>
        <p:nvSpPr>
          <p:cNvPr id="7" name="Content Placeholder 2"/>
          <p:cNvSpPr>
            <a:spLocks noGrp="1"/>
          </p:cNvSpPr>
          <p:nvPr>
            <p:ph idx="1"/>
          </p:nvPr>
        </p:nvSpPr>
        <p:spPr>
          <a:xfrm>
            <a:off x="245331" y="1343361"/>
            <a:ext cx="8627992" cy="4343400"/>
          </a:xfrm>
        </p:spPr>
        <p:txBody>
          <a:bodyPr/>
          <a:lstStyle/>
          <a:p>
            <a:pPr>
              <a:lnSpc>
                <a:spcPct val="140000"/>
              </a:lnSpc>
            </a:pPr>
            <a:r>
              <a:rPr lang="en-US" sz="2800" dirty="0" smtClean="0">
                <a:solidFill>
                  <a:schemeClr val="tx1">
                    <a:lumMod val="85000"/>
                    <a:lumOff val="15000"/>
                  </a:schemeClr>
                </a:solidFill>
              </a:rPr>
              <a:t>Characterization of DNA methylation in oysters</a:t>
            </a:r>
            <a:endParaRPr lang="en-US" sz="2400" dirty="0" smtClean="0">
              <a:solidFill>
                <a:schemeClr val="tx1">
                  <a:lumMod val="85000"/>
                  <a:lumOff val="15000"/>
                </a:schemeClr>
              </a:solidFill>
            </a:endParaRPr>
          </a:p>
          <a:p>
            <a:pPr lvl="1">
              <a:lnSpc>
                <a:spcPct val="140000"/>
              </a:lnSpc>
            </a:pPr>
            <a:r>
              <a:rPr lang="en-US" sz="2400" dirty="0" smtClean="0">
                <a:solidFill>
                  <a:schemeClr val="tx1">
                    <a:lumMod val="85000"/>
                    <a:lumOff val="15000"/>
                  </a:schemeClr>
                </a:solidFill>
              </a:rPr>
              <a:t>Do oysters have DNA methylation?</a:t>
            </a:r>
            <a:endParaRPr lang="en-US" dirty="0" smtClean="0">
              <a:solidFill>
                <a:schemeClr val="tx1">
                  <a:lumMod val="85000"/>
                  <a:lumOff val="15000"/>
                </a:schemeClr>
              </a:solidFill>
            </a:endParaRPr>
          </a:p>
          <a:p>
            <a:pPr lvl="2">
              <a:lnSpc>
                <a:spcPct val="140000"/>
              </a:lnSpc>
            </a:pPr>
            <a:r>
              <a:rPr lang="en-US" sz="2200" dirty="0" smtClean="0">
                <a:solidFill>
                  <a:schemeClr val="tx1">
                    <a:lumMod val="85000"/>
                    <a:lumOff val="15000"/>
                  </a:schemeClr>
                </a:solidFill>
              </a:rPr>
              <a:t>Methylation sensitive restriction digests</a:t>
            </a:r>
          </a:p>
          <a:p>
            <a:pPr lvl="2">
              <a:lnSpc>
                <a:spcPct val="140000"/>
              </a:lnSpc>
            </a:pPr>
            <a:r>
              <a:rPr lang="en-US" sz="2200" dirty="0" smtClean="0">
                <a:solidFill>
                  <a:schemeClr val="tx1">
                    <a:lumMod val="85000"/>
                    <a:lumOff val="15000"/>
                  </a:schemeClr>
                </a:solidFill>
              </a:rPr>
              <a:t>Identification of DNA </a:t>
            </a:r>
            <a:r>
              <a:rPr lang="en-US" sz="2200" dirty="0" err="1" smtClean="0">
                <a:solidFill>
                  <a:schemeClr val="tx1">
                    <a:lumMod val="85000"/>
                    <a:lumOff val="15000"/>
                  </a:schemeClr>
                </a:solidFill>
              </a:rPr>
              <a:t>methyltransferases</a:t>
            </a:r>
            <a:r>
              <a:rPr lang="en-US" sz="2200" dirty="0" smtClean="0">
                <a:solidFill>
                  <a:schemeClr val="tx1">
                    <a:lumMod val="85000"/>
                    <a:lumOff val="15000"/>
                  </a:schemeClr>
                </a:solidFill>
              </a:rPr>
              <a:t> (DNMT)</a:t>
            </a:r>
          </a:p>
          <a:p>
            <a:pPr lvl="2">
              <a:lnSpc>
                <a:spcPct val="140000"/>
              </a:lnSpc>
            </a:pPr>
            <a:r>
              <a:rPr lang="en-US" sz="2200" dirty="0">
                <a:solidFill>
                  <a:schemeClr val="tx1">
                    <a:lumMod val="85000"/>
                    <a:lumOff val="15000"/>
                  </a:schemeClr>
                </a:solidFill>
              </a:rPr>
              <a:t>T</a:t>
            </a:r>
            <a:r>
              <a:rPr lang="en-US" sz="2200" dirty="0" smtClean="0">
                <a:solidFill>
                  <a:schemeClr val="tx1">
                    <a:lumMod val="85000"/>
                    <a:lumOff val="15000"/>
                  </a:schemeClr>
                </a:solidFill>
              </a:rPr>
              <a:t>argeted bisulfite sequencing</a:t>
            </a:r>
          </a:p>
          <a:p>
            <a:pPr lvl="1">
              <a:lnSpc>
                <a:spcPct val="140000"/>
              </a:lnSpc>
            </a:pPr>
            <a:r>
              <a:rPr lang="en-US" sz="2400" dirty="0" smtClean="0">
                <a:solidFill>
                  <a:schemeClr val="tx1">
                    <a:lumMod val="85000"/>
                    <a:lumOff val="15000"/>
                  </a:schemeClr>
                </a:solidFill>
              </a:rPr>
              <a:t>Predicting DNA methylation using </a:t>
            </a:r>
            <a:r>
              <a:rPr lang="en-US" sz="2400" i="1" dirty="0" smtClean="0">
                <a:solidFill>
                  <a:schemeClr val="tx1">
                    <a:lumMod val="85000"/>
                    <a:lumOff val="15000"/>
                  </a:schemeClr>
                </a:solidFill>
              </a:rPr>
              <a:t>in </a:t>
            </a:r>
            <a:r>
              <a:rPr lang="en-US" sz="2400" i="1" dirty="0" err="1" smtClean="0">
                <a:solidFill>
                  <a:schemeClr val="tx1">
                    <a:lumMod val="85000"/>
                    <a:lumOff val="15000"/>
                  </a:schemeClr>
                </a:solidFill>
              </a:rPr>
              <a:t>silico</a:t>
            </a:r>
            <a:r>
              <a:rPr lang="en-US" sz="2400" i="1" dirty="0" smtClean="0">
                <a:solidFill>
                  <a:schemeClr val="tx1">
                    <a:lumMod val="85000"/>
                    <a:lumOff val="15000"/>
                  </a:schemeClr>
                </a:solidFill>
              </a:rPr>
              <a:t> </a:t>
            </a:r>
            <a:r>
              <a:rPr lang="en-US" sz="2400" dirty="0" smtClean="0">
                <a:solidFill>
                  <a:schemeClr val="tx1">
                    <a:lumMod val="85000"/>
                    <a:lumOff val="15000"/>
                  </a:schemeClr>
                </a:solidFill>
              </a:rPr>
              <a:t>analysis and verification using MBD-</a:t>
            </a:r>
            <a:r>
              <a:rPr lang="en-US" sz="2400" dirty="0" err="1" smtClean="0">
                <a:solidFill>
                  <a:schemeClr val="tx1">
                    <a:lumMod val="85000"/>
                    <a:lumOff val="15000"/>
                  </a:schemeClr>
                </a:solidFill>
              </a:rPr>
              <a:t>Seq</a:t>
            </a:r>
            <a:endParaRPr lang="en-US" sz="2400" dirty="0" smtClean="0">
              <a:solidFill>
                <a:schemeClr val="tx1">
                  <a:lumMod val="85000"/>
                  <a:lumOff val="15000"/>
                </a:schemeClr>
              </a:solidFill>
            </a:endParaRPr>
          </a:p>
        </p:txBody>
      </p:sp>
    </p:spTree>
    <p:extLst>
      <p:ext uri="{BB962C8B-B14F-4D97-AF65-F5344CB8AC3E}">
        <p14:creationId xmlns:p14="http://schemas.microsoft.com/office/powerpoint/2010/main" val="246277458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0511" y="1098550"/>
            <a:ext cx="8042275" cy="4343400"/>
          </a:xfrm>
        </p:spPr>
        <p:txBody>
          <a:bodyPr/>
          <a:lstStyle/>
          <a:p>
            <a:pPr>
              <a:spcAft>
                <a:spcPts val="600"/>
              </a:spcAft>
            </a:pPr>
            <a:r>
              <a:rPr lang="en-US" dirty="0" smtClean="0">
                <a:solidFill>
                  <a:srgbClr val="262626"/>
                </a:solidFill>
                <a:latin typeface="News Gothic MT" charset="0"/>
                <a:ea typeface="ＭＳ Ｐゴシック" charset="0"/>
                <a:cs typeface="ＭＳ Ｐゴシック" charset="0"/>
              </a:rPr>
              <a:t>Principle</a:t>
            </a:r>
            <a:r>
              <a:rPr lang="en-US" dirty="0">
                <a:solidFill>
                  <a:srgbClr val="262626"/>
                </a:solidFill>
                <a:latin typeface="News Gothic MT" charset="0"/>
                <a:ea typeface="ＭＳ Ｐゴシック" charset="0"/>
                <a:cs typeface="ＭＳ Ｐゴシック" charset="0"/>
              </a:rPr>
              <a:t>:</a:t>
            </a:r>
          </a:p>
          <a:p>
            <a:pPr lvl="1">
              <a:spcAft>
                <a:spcPts val="1400"/>
              </a:spcAft>
            </a:pPr>
            <a:r>
              <a:rPr lang="en-US" dirty="0">
                <a:solidFill>
                  <a:srgbClr val="262626"/>
                </a:solidFill>
                <a:latin typeface="News Gothic MT" charset="0"/>
                <a:ea typeface="ＭＳ Ｐゴシック" charset="0"/>
              </a:rPr>
              <a:t>Methylated </a:t>
            </a:r>
            <a:r>
              <a:rPr lang="en-US" dirty="0" err="1">
                <a:solidFill>
                  <a:srgbClr val="262626"/>
                </a:solidFill>
                <a:latin typeface="News Gothic MT" charset="0"/>
                <a:ea typeface="ＭＳ Ｐゴシック" charset="0"/>
              </a:rPr>
              <a:t>cytosines</a:t>
            </a:r>
            <a:r>
              <a:rPr lang="en-US" dirty="0">
                <a:solidFill>
                  <a:srgbClr val="262626"/>
                </a:solidFill>
                <a:latin typeface="News Gothic MT" charset="0"/>
                <a:ea typeface="ＭＳ Ｐゴシック" charset="0"/>
              </a:rPr>
              <a:t> are highly </a:t>
            </a:r>
            <a:r>
              <a:rPr lang="en-US" dirty="0" smtClean="0">
                <a:solidFill>
                  <a:srgbClr val="262626"/>
                </a:solidFill>
                <a:latin typeface="News Gothic MT" charset="0"/>
                <a:ea typeface="ＭＳ Ｐゴシック" charset="0"/>
              </a:rPr>
              <a:t>mutable</a:t>
            </a:r>
            <a:endParaRPr lang="en-US" sz="100" dirty="0">
              <a:solidFill>
                <a:srgbClr val="262626"/>
              </a:solidFill>
              <a:latin typeface="Arial" charset="0"/>
              <a:ea typeface="ＭＳ Ｐゴシック" charset="0"/>
              <a:cs typeface="Arial" charset="0"/>
            </a:endParaRPr>
          </a:p>
          <a:p>
            <a:pPr marL="349250" lvl="1" indent="0" algn="ctr">
              <a:spcAft>
                <a:spcPts val="1400"/>
              </a:spcAft>
              <a:buNone/>
            </a:pPr>
            <a:r>
              <a:rPr lang="en-US" sz="2400" dirty="0" smtClean="0">
                <a:solidFill>
                  <a:srgbClr val="262626"/>
                </a:solidFill>
                <a:latin typeface="Arial" charset="0"/>
                <a:ea typeface="ＭＳ Ｐゴシック" charset="0"/>
                <a:cs typeface="Arial" charset="0"/>
                <a:sym typeface="Wingdings" charset="0"/>
              </a:rPr>
              <a:t>C </a:t>
            </a:r>
            <a:r>
              <a:rPr lang="en-US" sz="2400" dirty="0">
                <a:solidFill>
                  <a:srgbClr val="262626"/>
                </a:solidFill>
                <a:latin typeface="Arial" charset="0"/>
                <a:ea typeface="ＭＳ Ｐゴシック" charset="0"/>
                <a:cs typeface="Arial" charset="0"/>
                <a:sym typeface="Wingdings" charset="0"/>
              </a:rPr>
              <a:t> T</a:t>
            </a:r>
            <a:endParaRPr lang="en-US" sz="2400" dirty="0">
              <a:solidFill>
                <a:srgbClr val="262626"/>
              </a:solidFill>
              <a:latin typeface="Arial" charset="0"/>
              <a:ea typeface="ＭＳ Ｐゴシック" charset="0"/>
              <a:cs typeface="Arial" charset="0"/>
            </a:endParaRPr>
          </a:p>
          <a:p>
            <a:pPr lvl="1">
              <a:spcAft>
                <a:spcPts val="600"/>
              </a:spcAft>
            </a:pPr>
            <a:r>
              <a:rPr lang="en-US" dirty="0">
                <a:solidFill>
                  <a:srgbClr val="262626"/>
                </a:solidFill>
                <a:latin typeface="News Gothic MT" charset="0"/>
                <a:ea typeface="ＭＳ Ｐゴシック" charset="0"/>
              </a:rPr>
              <a:t>M</a:t>
            </a:r>
            <a:r>
              <a:rPr lang="en-US" dirty="0" smtClean="0">
                <a:solidFill>
                  <a:srgbClr val="262626"/>
                </a:solidFill>
                <a:latin typeface="News Gothic MT" charset="0"/>
                <a:ea typeface="ＭＳ Ｐゴシック" charset="0"/>
              </a:rPr>
              <a:t>ethylated </a:t>
            </a:r>
            <a:r>
              <a:rPr lang="en-US" dirty="0">
                <a:solidFill>
                  <a:srgbClr val="262626"/>
                </a:solidFill>
                <a:latin typeface="News Gothic MT" charset="0"/>
                <a:ea typeface="ＭＳ Ｐゴシック" charset="0"/>
              </a:rPr>
              <a:t>regions of DNA are depleted of </a:t>
            </a:r>
            <a:r>
              <a:rPr lang="en-US" dirty="0" err="1" smtClean="0">
                <a:solidFill>
                  <a:srgbClr val="262626"/>
                </a:solidFill>
                <a:latin typeface="News Gothic MT" charset="0"/>
                <a:ea typeface="ＭＳ Ｐゴシック" charset="0"/>
              </a:rPr>
              <a:t>CpG</a:t>
            </a:r>
            <a:r>
              <a:rPr lang="en-US" dirty="0" smtClean="0">
                <a:solidFill>
                  <a:srgbClr val="262626"/>
                </a:solidFill>
                <a:latin typeface="News Gothic MT" charset="0"/>
                <a:ea typeface="ＭＳ Ｐゴシック" charset="0"/>
              </a:rPr>
              <a:t> </a:t>
            </a:r>
            <a:r>
              <a:rPr lang="en-US" dirty="0" err="1">
                <a:solidFill>
                  <a:srgbClr val="262626"/>
                </a:solidFill>
                <a:latin typeface="News Gothic MT" charset="0"/>
                <a:ea typeface="ＭＳ Ｐゴシック" charset="0"/>
              </a:rPr>
              <a:t>dinucleotides</a:t>
            </a:r>
            <a:r>
              <a:rPr lang="en-US" dirty="0">
                <a:solidFill>
                  <a:srgbClr val="262626"/>
                </a:solidFill>
                <a:latin typeface="News Gothic MT" charset="0"/>
                <a:ea typeface="ＭＳ Ｐゴシック" charset="0"/>
              </a:rPr>
              <a:t> over evolutionary time (</a:t>
            </a:r>
            <a:r>
              <a:rPr lang="en-US" dirty="0" err="1" smtClean="0">
                <a:solidFill>
                  <a:srgbClr val="262626"/>
                </a:solidFill>
                <a:latin typeface="News Gothic MT" charset="0"/>
                <a:ea typeface="ＭＳ Ｐゴシック" charset="0"/>
              </a:rPr>
              <a:t>CpG</a:t>
            </a:r>
            <a:r>
              <a:rPr lang="en-US" dirty="0" smtClean="0">
                <a:solidFill>
                  <a:srgbClr val="262626"/>
                </a:solidFill>
                <a:latin typeface="News Gothic MT" charset="0"/>
                <a:ea typeface="ＭＳ Ｐゴシック" charset="0"/>
              </a:rPr>
              <a:t> </a:t>
            </a:r>
            <a:r>
              <a:rPr lang="en-US" dirty="0">
                <a:solidFill>
                  <a:srgbClr val="262626"/>
                </a:solidFill>
                <a:latin typeface="News Gothic MT" charset="0"/>
                <a:ea typeface="ＭＳ Ｐゴシック" charset="0"/>
              </a:rPr>
              <a:t>to </a:t>
            </a:r>
            <a:r>
              <a:rPr lang="en-US" dirty="0" err="1">
                <a:solidFill>
                  <a:srgbClr val="262626"/>
                </a:solidFill>
                <a:latin typeface="News Gothic MT" charset="0"/>
                <a:ea typeface="ＭＳ Ｐゴシック" charset="0"/>
              </a:rPr>
              <a:t>TpG</a:t>
            </a:r>
            <a:r>
              <a:rPr lang="en-US" dirty="0" smtClean="0">
                <a:solidFill>
                  <a:srgbClr val="262626"/>
                </a:solidFill>
                <a:latin typeface="News Gothic MT" charset="0"/>
                <a:ea typeface="ＭＳ Ｐゴシック" charset="0"/>
              </a:rPr>
              <a:t>)</a:t>
            </a:r>
          </a:p>
          <a:p>
            <a:pPr lvl="1">
              <a:spcAft>
                <a:spcPts val="600"/>
              </a:spcAft>
            </a:pPr>
            <a:endParaRPr lang="en-US" dirty="0">
              <a:solidFill>
                <a:srgbClr val="262626"/>
              </a:solidFill>
              <a:latin typeface="News Gothic MT" charset="0"/>
              <a:ea typeface="ＭＳ Ｐゴシック" charset="0"/>
            </a:endParaRPr>
          </a:p>
          <a:p>
            <a:pPr lvl="1">
              <a:spcAft>
                <a:spcPts val="600"/>
              </a:spcAft>
            </a:pPr>
            <a:endParaRPr lang="en-US" dirty="0" smtClean="0">
              <a:solidFill>
                <a:srgbClr val="262626"/>
              </a:solidFill>
              <a:latin typeface="News Gothic MT" charset="0"/>
              <a:ea typeface="ＭＳ Ｐゴシック" charset="0"/>
            </a:endParaRPr>
          </a:p>
          <a:p>
            <a:pPr lvl="1">
              <a:spcAft>
                <a:spcPts val="600"/>
              </a:spcAft>
            </a:pPr>
            <a:endParaRPr lang="en-US" dirty="0">
              <a:solidFill>
                <a:srgbClr val="262626"/>
              </a:solidFill>
              <a:latin typeface="News Gothic MT" charset="0"/>
              <a:ea typeface="ＭＳ Ｐゴシック" charset="0"/>
            </a:endParaRPr>
          </a:p>
        </p:txBody>
      </p:sp>
      <p:grpSp>
        <p:nvGrpSpPr>
          <p:cNvPr id="37893" name="Group 13"/>
          <p:cNvGrpSpPr>
            <a:grpSpLocks/>
          </p:cNvGrpSpPr>
          <p:nvPr/>
        </p:nvGrpSpPr>
        <p:grpSpPr bwMode="auto">
          <a:xfrm>
            <a:off x="3995736" y="1903413"/>
            <a:ext cx="809625" cy="420688"/>
            <a:chOff x="6187013" y="2561168"/>
            <a:chExt cx="808570" cy="420684"/>
          </a:xfrm>
        </p:grpSpPr>
        <p:cxnSp>
          <p:nvCxnSpPr>
            <p:cNvPr id="15" name="Straight Connector 14"/>
            <p:cNvCxnSpPr/>
            <p:nvPr/>
          </p:nvCxnSpPr>
          <p:spPr>
            <a:xfrm rot="5400000">
              <a:off x="6273319" y="2904859"/>
              <a:ext cx="153987" cy="0"/>
            </a:xfrm>
            <a:prstGeom prst="line">
              <a:avLst/>
            </a:prstGeom>
            <a:ln w="6350" cmpd="sng">
              <a:solidFill>
                <a:schemeClr val="accent6"/>
              </a:solidFill>
            </a:ln>
          </p:spPr>
          <p:style>
            <a:lnRef idx="2">
              <a:schemeClr val="accent1"/>
            </a:lnRef>
            <a:fillRef idx="0">
              <a:schemeClr val="accent1"/>
            </a:fillRef>
            <a:effectRef idx="1">
              <a:schemeClr val="accent1"/>
            </a:effectRef>
            <a:fontRef idx="minor">
              <a:schemeClr val="tx1"/>
            </a:fontRef>
          </p:style>
        </p:cxnSp>
        <p:sp>
          <p:nvSpPr>
            <p:cNvPr id="37895" name="TextBox 15"/>
            <p:cNvSpPr txBox="1">
              <a:spLocks noChangeArrowheads="1"/>
            </p:cNvSpPr>
            <p:nvPr/>
          </p:nvSpPr>
          <p:spPr bwMode="auto">
            <a:xfrm>
              <a:off x="6187013" y="2561168"/>
              <a:ext cx="8085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solidFill>
                    <a:srgbClr val="FF0000"/>
                  </a:solidFill>
                </a:rPr>
                <a:t>m</a:t>
              </a:r>
            </a:p>
          </p:txBody>
        </p:sp>
      </p:grpSp>
      <p:grpSp>
        <p:nvGrpSpPr>
          <p:cNvPr id="37892" name="Group 5"/>
          <p:cNvGrpSpPr>
            <a:grpSpLocks/>
          </p:cNvGrpSpPr>
          <p:nvPr/>
        </p:nvGrpSpPr>
        <p:grpSpPr bwMode="auto">
          <a:xfrm>
            <a:off x="290511" y="4617773"/>
            <a:ext cx="4406900" cy="952500"/>
            <a:chOff x="1278456" y="1133475"/>
            <a:chExt cx="4406900" cy="952619"/>
          </a:xfrm>
        </p:grpSpPr>
        <p:sp>
          <p:nvSpPr>
            <p:cNvPr id="7" name="TextBox 6"/>
            <p:cNvSpPr txBox="1"/>
            <p:nvPr/>
          </p:nvSpPr>
          <p:spPr>
            <a:xfrm>
              <a:off x="3577156" y="1133475"/>
              <a:ext cx="2108200" cy="430267"/>
            </a:xfrm>
            <a:prstGeom prst="rect">
              <a:avLst/>
            </a:prstGeom>
            <a:noFill/>
          </p:spPr>
          <p:txBody>
            <a:bodyPr>
              <a:spAutoFit/>
            </a:bodyPr>
            <a:lstStyle/>
            <a:p>
              <a:pPr>
                <a:defRPr/>
              </a:pPr>
              <a:r>
                <a:rPr lang="en-US" sz="2200" dirty="0">
                  <a:solidFill>
                    <a:schemeClr val="accent2"/>
                  </a:solidFill>
                  <a:latin typeface="Arial" pitchFamily="-112" charset="0"/>
                  <a:ea typeface="ＭＳ Ｐゴシック" pitchFamily="-112" charset="-128"/>
                  <a:cs typeface="ＭＳ Ｐゴシック" pitchFamily="-112" charset="-128"/>
                </a:rPr>
                <a:t>CpG </a:t>
              </a:r>
              <a:r>
                <a:rPr lang="en-US" sz="2200" dirty="0">
                  <a:solidFill>
                    <a:schemeClr val="accent1">
                      <a:lumMod val="50000"/>
                    </a:schemeClr>
                  </a:solidFill>
                  <a:latin typeface="Arial" pitchFamily="-112" charset="0"/>
                  <a:ea typeface="ＭＳ Ｐゴシック" pitchFamily="-112" charset="-128"/>
                  <a:cs typeface="ＭＳ Ｐゴシック" pitchFamily="-112" charset="-128"/>
                </a:rPr>
                <a:t>observed</a:t>
              </a:r>
            </a:p>
          </p:txBody>
        </p:sp>
        <p:sp>
          <p:nvSpPr>
            <p:cNvPr id="8" name="TextBox 7"/>
            <p:cNvSpPr txBox="1"/>
            <p:nvPr/>
          </p:nvSpPr>
          <p:spPr>
            <a:xfrm>
              <a:off x="3577156" y="1655828"/>
              <a:ext cx="2108200" cy="430266"/>
            </a:xfrm>
            <a:prstGeom prst="rect">
              <a:avLst/>
            </a:prstGeom>
            <a:noFill/>
          </p:spPr>
          <p:txBody>
            <a:bodyPr>
              <a:spAutoFit/>
            </a:bodyPr>
            <a:lstStyle/>
            <a:p>
              <a:pPr>
                <a:defRPr/>
              </a:pPr>
              <a:r>
                <a:rPr lang="en-US" sz="2200" dirty="0">
                  <a:solidFill>
                    <a:schemeClr val="accent1">
                      <a:lumMod val="50000"/>
                    </a:schemeClr>
                  </a:solidFill>
                  <a:latin typeface="Arial" pitchFamily="-112" charset="0"/>
                  <a:ea typeface="ＭＳ Ｐゴシック" pitchFamily="-112" charset="-128"/>
                  <a:cs typeface="ＭＳ Ｐゴシック" pitchFamily="-112" charset="-128"/>
                </a:rPr>
                <a:t>CpG expected</a:t>
              </a:r>
            </a:p>
          </p:txBody>
        </p:sp>
        <p:cxnSp>
          <p:nvCxnSpPr>
            <p:cNvPr id="9" name="Straight Connector 8"/>
            <p:cNvCxnSpPr/>
            <p:nvPr/>
          </p:nvCxnSpPr>
          <p:spPr>
            <a:xfrm>
              <a:off x="3386656" y="1655828"/>
              <a:ext cx="2298700" cy="1587"/>
            </a:xfrm>
            <a:prstGeom prst="line">
              <a:avLst/>
            </a:prstGeom>
            <a:ln w="41275"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grpSp>
          <p:nvGrpSpPr>
            <p:cNvPr id="37899" name="Group 11"/>
            <p:cNvGrpSpPr>
              <a:grpSpLocks/>
            </p:cNvGrpSpPr>
            <p:nvPr/>
          </p:nvGrpSpPr>
          <p:grpSpPr bwMode="auto">
            <a:xfrm>
              <a:off x="2755891" y="1564362"/>
              <a:ext cx="419100" cy="155576"/>
              <a:chOff x="1993900" y="1564362"/>
              <a:chExt cx="419100" cy="155576"/>
            </a:xfrm>
          </p:grpSpPr>
          <p:cxnSp>
            <p:nvCxnSpPr>
              <p:cNvPr id="12" name="Straight Connector 11"/>
              <p:cNvCxnSpPr/>
              <p:nvPr/>
            </p:nvCxnSpPr>
            <p:spPr>
              <a:xfrm>
                <a:off x="1994427" y="1563742"/>
                <a:ext cx="419100" cy="1587"/>
              </a:xfrm>
              <a:prstGeom prst="line">
                <a:avLst/>
              </a:prstGeom>
              <a:ln w="317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994427" y="1717748"/>
                <a:ext cx="419100" cy="1588"/>
              </a:xfrm>
              <a:prstGeom prst="line">
                <a:avLst/>
              </a:prstGeom>
              <a:ln w="31750" cmpd="sng">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7900" name="TextBox 10"/>
            <p:cNvSpPr txBox="1">
              <a:spLocks noChangeArrowheads="1"/>
            </p:cNvSpPr>
            <p:nvPr/>
          </p:nvSpPr>
          <p:spPr bwMode="auto">
            <a:xfrm>
              <a:off x="1278456" y="1350506"/>
              <a:ext cx="210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err="1">
                  <a:solidFill>
                    <a:schemeClr val="accent2"/>
                  </a:solidFill>
                </a:rPr>
                <a:t>CpG</a:t>
              </a:r>
              <a:r>
                <a:rPr lang="en-US" dirty="0">
                  <a:solidFill>
                    <a:schemeClr val="accent2"/>
                  </a:solidFill>
                </a:rPr>
                <a:t> o</a:t>
              </a:r>
              <a:r>
                <a:rPr lang="en-US" dirty="0" smtClean="0">
                  <a:solidFill>
                    <a:schemeClr val="accent2"/>
                  </a:solidFill>
                </a:rPr>
                <a:t>/</a:t>
              </a:r>
              <a:r>
                <a:rPr lang="en-US" dirty="0">
                  <a:solidFill>
                    <a:schemeClr val="accent2"/>
                  </a:solidFill>
                </a:rPr>
                <a:t>e</a:t>
              </a:r>
            </a:p>
          </p:txBody>
        </p:sp>
      </p:grpSp>
      <p:grpSp>
        <p:nvGrpSpPr>
          <p:cNvPr id="6" name="Group 5"/>
          <p:cNvGrpSpPr/>
          <p:nvPr/>
        </p:nvGrpSpPr>
        <p:grpSpPr>
          <a:xfrm>
            <a:off x="5424485" y="4724796"/>
            <a:ext cx="3098800" cy="909727"/>
            <a:chOff x="5424486" y="5115409"/>
            <a:chExt cx="3098800" cy="909727"/>
          </a:xfrm>
        </p:grpSpPr>
        <p:sp>
          <p:nvSpPr>
            <p:cNvPr id="16" name="Down Arrow 15"/>
            <p:cNvSpPr/>
            <p:nvPr/>
          </p:nvSpPr>
          <p:spPr>
            <a:xfrm>
              <a:off x="5424486" y="5115409"/>
              <a:ext cx="457200" cy="909727"/>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 name="TextBox 3"/>
            <p:cNvSpPr txBox="1"/>
            <p:nvPr/>
          </p:nvSpPr>
          <p:spPr>
            <a:xfrm>
              <a:off x="5881686" y="5203636"/>
              <a:ext cx="2641600" cy="430887"/>
            </a:xfrm>
            <a:prstGeom prst="rect">
              <a:avLst/>
            </a:prstGeom>
            <a:noFill/>
          </p:spPr>
          <p:txBody>
            <a:bodyPr wrap="square" rtlCol="0">
              <a:spAutoFit/>
            </a:bodyPr>
            <a:lstStyle/>
            <a:p>
              <a:r>
                <a:rPr lang="en-US" sz="2200" dirty="0" smtClean="0">
                  <a:solidFill>
                    <a:schemeClr val="accent2"/>
                  </a:solidFill>
                </a:rPr>
                <a:t>low = methylated</a:t>
              </a:r>
              <a:endParaRPr lang="en-US" sz="2200" dirty="0">
                <a:solidFill>
                  <a:schemeClr val="accent2"/>
                </a:solidFill>
              </a:endParaRPr>
            </a:p>
          </p:txBody>
        </p:sp>
      </p:grpSp>
      <p:grpSp>
        <p:nvGrpSpPr>
          <p:cNvPr id="10" name="Group 9"/>
          <p:cNvGrpSpPr/>
          <p:nvPr/>
        </p:nvGrpSpPr>
        <p:grpSpPr>
          <a:xfrm>
            <a:off x="5424484" y="4532223"/>
            <a:ext cx="3719515" cy="1038050"/>
            <a:chOff x="5424486" y="3925050"/>
            <a:chExt cx="3289300" cy="909727"/>
          </a:xfrm>
        </p:grpSpPr>
        <p:sp>
          <p:nvSpPr>
            <p:cNvPr id="2" name="Down Arrow 1"/>
            <p:cNvSpPr/>
            <p:nvPr/>
          </p:nvSpPr>
          <p:spPr>
            <a:xfrm rot="10800000">
              <a:off x="5424486" y="3925050"/>
              <a:ext cx="457200" cy="90972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5881686" y="4200411"/>
              <a:ext cx="2832100" cy="430887"/>
            </a:xfrm>
            <a:prstGeom prst="rect">
              <a:avLst/>
            </a:prstGeom>
            <a:noFill/>
          </p:spPr>
          <p:txBody>
            <a:bodyPr wrap="square" rtlCol="0">
              <a:spAutoFit/>
            </a:bodyPr>
            <a:lstStyle/>
            <a:p>
              <a:r>
                <a:rPr lang="en-US" sz="2200" dirty="0" smtClean="0">
                  <a:solidFill>
                    <a:schemeClr val="accent2"/>
                  </a:solidFill>
                </a:rPr>
                <a:t>high = </a:t>
              </a:r>
              <a:r>
                <a:rPr lang="en-US" sz="2200" dirty="0" err="1" smtClean="0">
                  <a:solidFill>
                    <a:schemeClr val="accent2"/>
                  </a:solidFill>
                </a:rPr>
                <a:t>unmethylated</a:t>
              </a:r>
              <a:endParaRPr lang="en-US" sz="2200" dirty="0">
                <a:solidFill>
                  <a:schemeClr val="accent2"/>
                </a:solidFill>
              </a:endParaRPr>
            </a:p>
          </p:txBody>
        </p:sp>
      </p:grpSp>
      <p:sp>
        <p:nvSpPr>
          <p:cNvPr id="23" name="Title 1"/>
          <p:cNvSpPr txBox="1">
            <a:spLocks/>
          </p:cNvSpPr>
          <p:nvPr/>
        </p:nvSpPr>
        <p:spPr>
          <a:xfrm>
            <a:off x="245331" y="-344825"/>
            <a:ext cx="8042276" cy="133695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dirty="0" smtClean="0"/>
              <a:t>Part I. in </a:t>
            </a:r>
            <a:r>
              <a:rPr lang="en-US" dirty="0" err="1" smtClean="0"/>
              <a:t>silico</a:t>
            </a:r>
            <a:r>
              <a:rPr lang="en-US" dirty="0" smtClean="0"/>
              <a:t> analysis</a:t>
            </a:r>
            <a:endParaRPr lang="en-US" dirty="0"/>
          </a:p>
        </p:txBody>
      </p:sp>
    </p:spTree>
    <p:extLst>
      <p:ext uri="{BB962C8B-B14F-4D97-AF65-F5344CB8AC3E}">
        <p14:creationId xmlns:p14="http://schemas.microsoft.com/office/powerpoint/2010/main" val="35161207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p:nvPr>
            <p:extLst>
              <p:ext uri="{D42A27DB-BD31-4B8C-83A1-F6EECF244321}">
                <p14:modId xmlns:p14="http://schemas.microsoft.com/office/powerpoint/2010/main" val="4214173663"/>
              </p:ext>
            </p:extLst>
          </p:nvPr>
        </p:nvGraphicFramePr>
        <p:xfrm>
          <a:off x="175307" y="904875"/>
          <a:ext cx="8848725" cy="559752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6692900" y="6438900"/>
            <a:ext cx="2540000" cy="307777"/>
          </a:xfrm>
          <a:prstGeom prst="rect">
            <a:avLst/>
          </a:prstGeom>
          <a:noFill/>
        </p:spPr>
        <p:txBody>
          <a:bodyPr wrap="square" rtlCol="0">
            <a:spAutoFit/>
          </a:bodyPr>
          <a:lstStyle/>
          <a:p>
            <a:r>
              <a:rPr lang="en-US" sz="1400" dirty="0" smtClean="0">
                <a:solidFill>
                  <a:schemeClr val="tx1">
                    <a:lumMod val="85000"/>
                    <a:lumOff val="15000"/>
                  </a:schemeClr>
                </a:solidFill>
              </a:rPr>
              <a:t>Gavery &amp; Roberts, 2010</a:t>
            </a:r>
            <a:endParaRPr lang="en-US" sz="1400" dirty="0">
              <a:solidFill>
                <a:schemeClr val="tx1">
                  <a:lumMod val="85000"/>
                  <a:lumOff val="15000"/>
                </a:schemeClr>
              </a:solidFill>
            </a:endParaRPr>
          </a:p>
        </p:txBody>
      </p:sp>
      <p:sp>
        <p:nvSpPr>
          <p:cNvPr id="6" name="Title 1"/>
          <p:cNvSpPr txBox="1">
            <a:spLocks/>
          </p:cNvSpPr>
          <p:nvPr/>
        </p:nvSpPr>
        <p:spPr>
          <a:xfrm>
            <a:off x="245331" y="-344825"/>
            <a:ext cx="8042276" cy="133695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dirty="0" smtClean="0"/>
              <a:t>Part I. in </a:t>
            </a:r>
            <a:r>
              <a:rPr lang="en-US" dirty="0" err="1" smtClean="0"/>
              <a:t>silico</a:t>
            </a:r>
            <a:r>
              <a:rPr lang="en-US" dirty="0" smtClean="0"/>
              <a:t> analysis</a:t>
            </a:r>
            <a:endParaRPr lang="en-US" dirty="0"/>
          </a:p>
        </p:txBody>
      </p:sp>
    </p:spTree>
    <p:extLst>
      <p:ext uri="{BB962C8B-B14F-4D97-AF65-F5344CB8AC3E}">
        <p14:creationId xmlns:p14="http://schemas.microsoft.com/office/powerpoint/2010/main" val="268255176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p:nvPr>
            <p:extLst>
              <p:ext uri="{D42A27DB-BD31-4B8C-83A1-F6EECF244321}">
                <p14:modId xmlns:p14="http://schemas.microsoft.com/office/powerpoint/2010/main" val="3037666438"/>
              </p:ext>
            </p:extLst>
          </p:nvPr>
        </p:nvGraphicFramePr>
        <p:xfrm>
          <a:off x="175307" y="904875"/>
          <a:ext cx="8848725" cy="5597525"/>
        </p:xfrm>
        <a:graphic>
          <a:graphicData uri="http://schemas.openxmlformats.org/drawingml/2006/chart">
            <c:chart xmlns:c="http://schemas.openxmlformats.org/drawingml/2006/chart" xmlns:r="http://schemas.openxmlformats.org/officeDocument/2006/relationships" r:id="rId3"/>
          </a:graphicData>
        </a:graphic>
      </p:graphicFrame>
      <p:grpSp>
        <p:nvGrpSpPr>
          <p:cNvPr id="32" name="Group 31"/>
          <p:cNvGrpSpPr/>
          <p:nvPr/>
        </p:nvGrpSpPr>
        <p:grpSpPr>
          <a:xfrm>
            <a:off x="2844800" y="4753788"/>
            <a:ext cx="1754870" cy="122936"/>
            <a:chOff x="4851400" y="1110476"/>
            <a:chExt cx="2273300" cy="186512"/>
          </a:xfrm>
        </p:grpSpPr>
        <p:cxnSp>
          <p:nvCxnSpPr>
            <p:cNvPr id="33" name="Straight Connector 32"/>
            <p:cNvCxnSpPr/>
            <p:nvPr/>
          </p:nvCxnSpPr>
          <p:spPr>
            <a:xfrm>
              <a:off x="4851400" y="1295400"/>
              <a:ext cx="2273300" cy="1588"/>
            </a:xfrm>
            <a:prstGeom prst="line">
              <a:avLst/>
            </a:prstGeom>
            <a:ln w="76200" cmpd="sng"/>
          </p:spPr>
          <p:style>
            <a:lnRef idx="2">
              <a:schemeClr val="accent1"/>
            </a:lnRef>
            <a:fillRef idx="0">
              <a:schemeClr val="accent1"/>
            </a:fillRef>
            <a:effectRef idx="1">
              <a:schemeClr val="accent1"/>
            </a:effectRef>
            <a:fontRef idx="minor">
              <a:schemeClr val="tx1"/>
            </a:fontRef>
          </p:style>
        </p:cxnSp>
        <p:sp>
          <p:nvSpPr>
            <p:cNvPr id="34" name="Oval 33"/>
            <p:cNvSpPr/>
            <p:nvPr/>
          </p:nvSpPr>
          <p:spPr>
            <a:xfrm>
              <a:off x="5251450" y="1110476"/>
              <a:ext cx="114300" cy="11887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591300" y="1114540"/>
              <a:ext cx="114300" cy="11887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4851400" y="1114540"/>
              <a:ext cx="114300" cy="11887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5435600" y="1114540"/>
              <a:ext cx="114300" cy="11887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6959600" y="1114540"/>
              <a:ext cx="114300" cy="11887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5683250" y="1114540"/>
              <a:ext cx="114300" cy="11887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6121400" y="1114540"/>
              <a:ext cx="114300" cy="11887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5041900" y="1110476"/>
              <a:ext cx="114300" cy="11887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6426200" y="1110476"/>
              <a:ext cx="114300" cy="11887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5873750" y="1114540"/>
              <a:ext cx="114300" cy="11887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6743700" y="1114540"/>
              <a:ext cx="114300" cy="11887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47" name="Straight Connector 46"/>
          <p:cNvCxnSpPr/>
          <p:nvPr/>
        </p:nvCxnSpPr>
        <p:spPr>
          <a:xfrm>
            <a:off x="6119130" y="1535653"/>
            <a:ext cx="1754870" cy="1047"/>
          </a:xfrm>
          <a:prstGeom prst="line">
            <a:avLst/>
          </a:prstGeom>
          <a:ln w="76200" cmpd="sng"/>
        </p:spPr>
        <p:style>
          <a:lnRef idx="2">
            <a:schemeClr val="accent1"/>
          </a:lnRef>
          <a:fillRef idx="0">
            <a:schemeClr val="accent1"/>
          </a:fillRef>
          <a:effectRef idx="1">
            <a:schemeClr val="accent1"/>
          </a:effectRef>
          <a:fontRef idx="minor">
            <a:schemeClr val="tx1"/>
          </a:fontRef>
        </p:style>
      </p:cxnSp>
      <p:sp>
        <p:nvSpPr>
          <p:cNvPr id="49" name="Oval 48"/>
          <p:cNvSpPr/>
          <p:nvPr/>
        </p:nvSpPr>
        <p:spPr>
          <a:xfrm>
            <a:off x="7462243" y="1416443"/>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1" name="Group 60"/>
          <p:cNvGrpSpPr/>
          <p:nvPr/>
        </p:nvGrpSpPr>
        <p:grpSpPr>
          <a:xfrm>
            <a:off x="6908331" y="1416443"/>
            <a:ext cx="759791" cy="78352"/>
            <a:chOff x="6908331" y="1416443"/>
            <a:chExt cx="759791" cy="78352"/>
          </a:xfrm>
        </p:grpSpPr>
        <p:sp>
          <p:nvSpPr>
            <p:cNvPr id="57" name="Oval 56"/>
            <p:cNvSpPr/>
            <p:nvPr/>
          </p:nvSpPr>
          <p:spPr>
            <a:xfrm>
              <a:off x="6908331" y="1416443"/>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7579888" y="1416443"/>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115078" y="4223601"/>
            <a:ext cx="634222" cy="1954801"/>
            <a:chOff x="115078" y="4223601"/>
            <a:chExt cx="634222" cy="1954801"/>
          </a:xfrm>
        </p:grpSpPr>
        <p:sp>
          <p:nvSpPr>
            <p:cNvPr id="3" name="Left Bracket 2"/>
            <p:cNvSpPr/>
            <p:nvPr/>
          </p:nvSpPr>
          <p:spPr>
            <a:xfrm>
              <a:off x="538481" y="4622800"/>
              <a:ext cx="210819" cy="1270000"/>
            </a:xfrm>
            <a:prstGeom prst="leftBracket">
              <a:avLst/>
            </a:prstGeom>
            <a:ln w="2857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rot="16200000">
              <a:off x="-677657" y="5016336"/>
              <a:ext cx="1954801" cy="369332"/>
            </a:xfrm>
            <a:prstGeom prst="rect">
              <a:avLst/>
            </a:prstGeom>
            <a:noFill/>
          </p:spPr>
          <p:txBody>
            <a:bodyPr wrap="square" rtlCol="0">
              <a:spAutoFit/>
            </a:bodyPr>
            <a:lstStyle/>
            <a:p>
              <a:r>
                <a:rPr lang="en-US" dirty="0" smtClean="0">
                  <a:solidFill>
                    <a:schemeClr val="tx2"/>
                  </a:solidFill>
                </a:rPr>
                <a:t>‘housekeeping’</a:t>
              </a:r>
              <a:endParaRPr lang="en-US" dirty="0">
                <a:solidFill>
                  <a:schemeClr val="tx2"/>
                </a:solidFill>
              </a:endParaRPr>
            </a:p>
          </p:txBody>
        </p:sp>
      </p:grpSp>
      <p:grpSp>
        <p:nvGrpSpPr>
          <p:cNvPr id="46" name="Group 45"/>
          <p:cNvGrpSpPr/>
          <p:nvPr/>
        </p:nvGrpSpPr>
        <p:grpSpPr>
          <a:xfrm>
            <a:off x="55698" y="560385"/>
            <a:ext cx="637134" cy="2217740"/>
            <a:chOff x="188366" y="3871910"/>
            <a:chExt cx="637134" cy="2217740"/>
          </a:xfrm>
        </p:grpSpPr>
        <p:sp>
          <p:nvSpPr>
            <p:cNvPr id="59" name="Left Bracket 58"/>
            <p:cNvSpPr/>
            <p:nvPr/>
          </p:nvSpPr>
          <p:spPr>
            <a:xfrm>
              <a:off x="614681" y="4467225"/>
              <a:ext cx="210819" cy="1622425"/>
            </a:xfrm>
            <a:prstGeom prst="leftBracket">
              <a:avLst/>
            </a:prstGeom>
            <a:ln w="2857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 name="TextBox 59"/>
            <p:cNvSpPr txBox="1"/>
            <p:nvPr/>
          </p:nvSpPr>
          <p:spPr>
            <a:xfrm rot="16200000">
              <a:off x="-603283" y="4663559"/>
              <a:ext cx="1952629" cy="369332"/>
            </a:xfrm>
            <a:prstGeom prst="rect">
              <a:avLst/>
            </a:prstGeom>
            <a:noFill/>
          </p:spPr>
          <p:txBody>
            <a:bodyPr wrap="square" rtlCol="0">
              <a:spAutoFit/>
            </a:bodyPr>
            <a:lstStyle/>
            <a:p>
              <a:r>
                <a:rPr lang="en-US" dirty="0" smtClean="0">
                  <a:solidFill>
                    <a:schemeClr val="tx2"/>
                  </a:solidFill>
                </a:rPr>
                <a:t>‘inducible’</a:t>
              </a:r>
              <a:endParaRPr lang="en-US" dirty="0">
                <a:solidFill>
                  <a:schemeClr val="tx2"/>
                </a:solidFill>
              </a:endParaRPr>
            </a:p>
          </p:txBody>
        </p:sp>
      </p:grpSp>
      <p:sp>
        <p:nvSpPr>
          <p:cNvPr id="45" name="TextBox 44"/>
          <p:cNvSpPr txBox="1"/>
          <p:nvPr/>
        </p:nvSpPr>
        <p:spPr>
          <a:xfrm>
            <a:off x="6692900" y="6438900"/>
            <a:ext cx="2540000" cy="307777"/>
          </a:xfrm>
          <a:prstGeom prst="rect">
            <a:avLst/>
          </a:prstGeom>
          <a:noFill/>
        </p:spPr>
        <p:txBody>
          <a:bodyPr wrap="square" rtlCol="0">
            <a:spAutoFit/>
          </a:bodyPr>
          <a:lstStyle/>
          <a:p>
            <a:r>
              <a:rPr lang="en-US" sz="1400" dirty="0" smtClean="0">
                <a:solidFill>
                  <a:schemeClr val="tx1">
                    <a:lumMod val="85000"/>
                    <a:lumOff val="15000"/>
                  </a:schemeClr>
                </a:solidFill>
              </a:rPr>
              <a:t>Gavery &amp; Roberts, 2010</a:t>
            </a:r>
            <a:endParaRPr lang="en-US" sz="1400" dirty="0">
              <a:solidFill>
                <a:schemeClr val="tx1">
                  <a:lumMod val="85000"/>
                  <a:lumOff val="15000"/>
                </a:schemeClr>
              </a:solidFill>
            </a:endParaRPr>
          </a:p>
        </p:txBody>
      </p:sp>
      <p:grpSp>
        <p:nvGrpSpPr>
          <p:cNvPr id="29" name="Group 28"/>
          <p:cNvGrpSpPr/>
          <p:nvPr/>
        </p:nvGrpSpPr>
        <p:grpSpPr>
          <a:xfrm>
            <a:off x="7162331" y="513254"/>
            <a:ext cx="2602834" cy="307777"/>
            <a:chOff x="7035331" y="589454"/>
            <a:chExt cx="2602834" cy="307777"/>
          </a:xfrm>
        </p:grpSpPr>
        <p:sp>
          <p:nvSpPr>
            <p:cNvPr id="30" name="Oval 29"/>
            <p:cNvSpPr/>
            <p:nvPr/>
          </p:nvSpPr>
          <p:spPr>
            <a:xfrm>
              <a:off x="7035331" y="717943"/>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7098165" y="589454"/>
              <a:ext cx="2540000" cy="307777"/>
            </a:xfrm>
            <a:prstGeom prst="rect">
              <a:avLst/>
            </a:prstGeom>
            <a:noFill/>
          </p:spPr>
          <p:txBody>
            <a:bodyPr wrap="square" rtlCol="0">
              <a:spAutoFit/>
            </a:bodyPr>
            <a:lstStyle/>
            <a:p>
              <a:r>
                <a:rPr lang="en-US" sz="1400" dirty="0" smtClean="0">
                  <a:solidFill>
                    <a:schemeClr val="tx1">
                      <a:lumMod val="85000"/>
                      <a:lumOff val="15000"/>
                    </a:schemeClr>
                  </a:solidFill>
                </a:rPr>
                <a:t>=methylated CpG</a:t>
              </a:r>
              <a:endParaRPr lang="en-US" sz="1400" dirty="0">
                <a:solidFill>
                  <a:schemeClr val="tx1">
                    <a:lumMod val="85000"/>
                    <a:lumOff val="15000"/>
                  </a:schemeClr>
                </a:solidFill>
              </a:endParaRPr>
            </a:p>
          </p:txBody>
        </p:sp>
      </p:grpSp>
      <p:sp>
        <p:nvSpPr>
          <p:cNvPr id="50" name="Title 1"/>
          <p:cNvSpPr txBox="1">
            <a:spLocks/>
          </p:cNvSpPr>
          <p:nvPr/>
        </p:nvSpPr>
        <p:spPr>
          <a:xfrm>
            <a:off x="245331" y="-344825"/>
            <a:ext cx="8042276" cy="133695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dirty="0" smtClean="0"/>
              <a:t>Part I. in </a:t>
            </a:r>
            <a:r>
              <a:rPr lang="en-US" dirty="0" err="1" smtClean="0"/>
              <a:t>silico</a:t>
            </a:r>
            <a:r>
              <a:rPr lang="en-US" dirty="0" smtClean="0"/>
              <a:t> analysis</a:t>
            </a:r>
            <a:endParaRPr lang="en-US" dirty="0"/>
          </a:p>
        </p:txBody>
      </p:sp>
    </p:spTree>
    <p:extLst>
      <p:ext uri="{BB962C8B-B14F-4D97-AF65-F5344CB8AC3E}">
        <p14:creationId xmlns:p14="http://schemas.microsoft.com/office/powerpoint/2010/main" val="5813981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275" y="-158750"/>
            <a:ext cx="8042275" cy="1336675"/>
          </a:xfrm>
        </p:spPr>
        <p:txBody>
          <a:bodyPr/>
          <a:lstStyle/>
          <a:p>
            <a:pPr algn="l"/>
            <a:r>
              <a:rPr lang="en-US" dirty="0" smtClean="0"/>
              <a:t>Oysters: Biology</a:t>
            </a:r>
            <a:endParaRPr lang="en-US" dirty="0"/>
          </a:p>
        </p:txBody>
      </p:sp>
      <p:pic>
        <p:nvPicPr>
          <p:cNvPr id="4" name="Picture 3" descr="DSCF05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 y="4241800"/>
            <a:ext cx="5480050" cy="2495550"/>
          </a:xfrm>
          <a:prstGeom prst="rect">
            <a:avLst/>
          </a:prstGeom>
          <a:solidFill>
            <a:srgbClr val="FF6525"/>
          </a:solidFill>
          <a:ln>
            <a:solidFill>
              <a:schemeClr val="accent1">
                <a:lumMod val="75000"/>
              </a:schemeClr>
            </a:solidFill>
          </a:ln>
        </p:spPr>
      </p:pic>
      <p:grpSp>
        <p:nvGrpSpPr>
          <p:cNvPr id="3" name="Group 2"/>
          <p:cNvGrpSpPr/>
          <p:nvPr/>
        </p:nvGrpSpPr>
        <p:grpSpPr>
          <a:xfrm>
            <a:off x="2032000" y="1355631"/>
            <a:ext cx="6553200" cy="3508469"/>
            <a:chOff x="2032000" y="1355631"/>
            <a:chExt cx="6553200" cy="3508469"/>
          </a:xfrm>
        </p:grpSpPr>
        <p:grpSp>
          <p:nvGrpSpPr>
            <p:cNvPr id="16" name="Group 15"/>
            <p:cNvGrpSpPr/>
            <p:nvPr/>
          </p:nvGrpSpPr>
          <p:grpSpPr>
            <a:xfrm>
              <a:off x="2108200" y="1435100"/>
              <a:ext cx="6477000" cy="3429000"/>
              <a:chOff x="2108200" y="1435100"/>
              <a:chExt cx="6477000" cy="3429000"/>
            </a:xfrm>
          </p:grpSpPr>
          <p:pic>
            <p:nvPicPr>
              <p:cNvPr id="6" name="Picture 5"/>
              <p:cNvPicPr>
                <a:picLocks noChangeAspect="1"/>
              </p:cNvPicPr>
              <p:nvPr/>
            </p:nvPicPr>
            <p:blipFill>
              <a:blip r:embed="rId4"/>
              <a:stretch>
                <a:fillRect/>
              </a:stretch>
            </p:blipFill>
            <p:spPr>
              <a:xfrm>
                <a:off x="2108200" y="1435100"/>
                <a:ext cx="6477000" cy="3429000"/>
              </a:xfrm>
              <a:prstGeom prst="rect">
                <a:avLst/>
              </a:prstGeom>
              <a:ln>
                <a:solidFill>
                  <a:srgbClr val="FF6525"/>
                </a:solidFill>
              </a:ln>
            </p:spPr>
          </p:pic>
          <p:sp>
            <p:nvSpPr>
              <p:cNvPr id="7" name="Rectangle 92"/>
              <p:cNvSpPr>
                <a:spLocks/>
              </p:cNvSpPr>
              <p:nvPr/>
            </p:nvSpPr>
            <p:spPr bwMode="auto">
              <a:xfrm>
                <a:off x="2146300" y="2654299"/>
                <a:ext cx="339164" cy="225333"/>
              </a:xfrm>
              <a:prstGeom prst="rect">
                <a:avLst/>
              </a:prstGeom>
              <a:solidFill>
                <a:srgbClr val="FFFFFF"/>
              </a:solidFill>
              <a:ln>
                <a:solidFill>
                  <a:srgbClr val="FFFFFF"/>
                </a:solidFill>
              </a:ln>
              <a:effectLst/>
            </p:spPr>
            <p:txBody>
              <a:bodyPr lIns="0" tIns="0" rIns="0" bIns="0"/>
              <a:lstStyle/>
              <a:p>
                <a:endParaRPr lang="en-US">
                  <a:solidFill>
                    <a:schemeClr val="tx1">
                      <a:lumMod val="85000"/>
                      <a:lumOff val="15000"/>
                    </a:schemeClr>
                  </a:solidFill>
                </a:endParaRPr>
              </a:p>
            </p:txBody>
          </p:sp>
          <p:sp>
            <p:nvSpPr>
              <p:cNvPr id="8" name="Rectangle 92"/>
              <p:cNvSpPr>
                <a:spLocks/>
              </p:cNvSpPr>
              <p:nvPr/>
            </p:nvSpPr>
            <p:spPr bwMode="auto">
              <a:xfrm>
                <a:off x="3505200" y="2574831"/>
                <a:ext cx="431800" cy="225333"/>
              </a:xfrm>
              <a:prstGeom prst="rect">
                <a:avLst/>
              </a:prstGeom>
              <a:solidFill>
                <a:srgbClr val="FFFFFF"/>
              </a:solidFill>
              <a:ln>
                <a:solidFill>
                  <a:srgbClr val="FFFFFF"/>
                </a:solidFill>
              </a:ln>
              <a:effectLst/>
            </p:spPr>
            <p:txBody>
              <a:bodyPr lIns="0" tIns="0" rIns="0" bIns="0"/>
              <a:lstStyle/>
              <a:p>
                <a:endParaRPr lang="en-US">
                  <a:solidFill>
                    <a:schemeClr val="tx1">
                      <a:lumMod val="85000"/>
                      <a:lumOff val="15000"/>
                    </a:schemeClr>
                  </a:solidFill>
                </a:endParaRPr>
              </a:p>
            </p:txBody>
          </p:sp>
          <p:sp>
            <p:nvSpPr>
              <p:cNvPr id="9" name="Rectangle 92"/>
              <p:cNvSpPr>
                <a:spLocks/>
              </p:cNvSpPr>
              <p:nvPr/>
            </p:nvSpPr>
            <p:spPr bwMode="auto">
              <a:xfrm>
                <a:off x="2333064" y="1612899"/>
                <a:ext cx="524436" cy="342901"/>
              </a:xfrm>
              <a:prstGeom prst="rect">
                <a:avLst/>
              </a:prstGeom>
              <a:solidFill>
                <a:srgbClr val="FFFFFF"/>
              </a:solidFill>
              <a:ln>
                <a:solidFill>
                  <a:srgbClr val="FFFFFF"/>
                </a:solidFill>
              </a:ln>
              <a:effectLst/>
            </p:spPr>
            <p:txBody>
              <a:bodyPr lIns="0" tIns="0" rIns="0" bIns="0"/>
              <a:lstStyle/>
              <a:p>
                <a:endParaRPr lang="en-US">
                  <a:solidFill>
                    <a:schemeClr val="tx1">
                      <a:lumMod val="85000"/>
                      <a:lumOff val="15000"/>
                    </a:schemeClr>
                  </a:solidFill>
                </a:endParaRPr>
              </a:p>
            </p:txBody>
          </p:sp>
          <p:sp>
            <p:nvSpPr>
              <p:cNvPr id="10" name="Rectangle 92"/>
              <p:cNvSpPr>
                <a:spLocks/>
              </p:cNvSpPr>
              <p:nvPr/>
            </p:nvSpPr>
            <p:spPr bwMode="auto">
              <a:xfrm>
                <a:off x="4479364" y="1498600"/>
                <a:ext cx="1502336" cy="165099"/>
              </a:xfrm>
              <a:prstGeom prst="rect">
                <a:avLst/>
              </a:prstGeom>
              <a:solidFill>
                <a:srgbClr val="FFFFFF"/>
              </a:solidFill>
              <a:ln>
                <a:solidFill>
                  <a:srgbClr val="FFFFFF"/>
                </a:solidFill>
              </a:ln>
              <a:effectLst/>
            </p:spPr>
            <p:txBody>
              <a:bodyPr lIns="0" tIns="0" rIns="0" bIns="0"/>
              <a:lstStyle/>
              <a:p>
                <a:endParaRPr lang="en-US">
                  <a:solidFill>
                    <a:schemeClr val="tx1">
                      <a:lumMod val="85000"/>
                      <a:lumOff val="15000"/>
                    </a:schemeClr>
                  </a:solidFill>
                </a:endParaRPr>
              </a:p>
            </p:txBody>
          </p:sp>
          <p:sp>
            <p:nvSpPr>
              <p:cNvPr id="11" name="Rectangle 92"/>
              <p:cNvSpPr>
                <a:spLocks/>
              </p:cNvSpPr>
              <p:nvPr/>
            </p:nvSpPr>
            <p:spPr bwMode="auto">
              <a:xfrm>
                <a:off x="5803900" y="2501900"/>
                <a:ext cx="1502336" cy="165099"/>
              </a:xfrm>
              <a:prstGeom prst="rect">
                <a:avLst/>
              </a:prstGeom>
              <a:solidFill>
                <a:srgbClr val="FFFFFF"/>
              </a:solidFill>
              <a:ln>
                <a:solidFill>
                  <a:srgbClr val="FFFFFF"/>
                </a:solidFill>
              </a:ln>
              <a:effectLst/>
            </p:spPr>
            <p:txBody>
              <a:bodyPr lIns="0" tIns="0" rIns="0" bIns="0"/>
              <a:lstStyle/>
              <a:p>
                <a:endParaRPr lang="en-US">
                  <a:solidFill>
                    <a:schemeClr val="tx1">
                      <a:lumMod val="85000"/>
                      <a:lumOff val="15000"/>
                    </a:schemeClr>
                  </a:solidFill>
                </a:endParaRPr>
              </a:p>
            </p:txBody>
          </p:sp>
          <p:sp>
            <p:nvSpPr>
              <p:cNvPr id="12" name="Rectangle 92"/>
              <p:cNvSpPr>
                <a:spLocks/>
              </p:cNvSpPr>
              <p:nvPr/>
            </p:nvSpPr>
            <p:spPr bwMode="auto">
              <a:xfrm>
                <a:off x="4822264" y="3784600"/>
                <a:ext cx="1159436" cy="342900"/>
              </a:xfrm>
              <a:prstGeom prst="rect">
                <a:avLst/>
              </a:prstGeom>
              <a:solidFill>
                <a:srgbClr val="FFFFFF"/>
              </a:solidFill>
              <a:ln>
                <a:solidFill>
                  <a:srgbClr val="FFFFFF"/>
                </a:solidFill>
              </a:ln>
              <a:effectLst/>
            </p:spPr>
            <p:txBody>
              <a:bodyPr lIns="0" tIns="0" rIns="0" bIns="0"/>
              <a:lstStyle/>
              <a:p>
                <a:endParaRPr lang="en-US">
                  <a:solidFill>
                    <a:schemeClr val="tx1">
                      <a:lumMod val="85000"/>
                      <a:lumOff val="15000"/>
                    </a:schemeClr>
                  </a:solidFill>
                </a:endParaRPr>
              </a:p>
            </p:txBody>
          </p:sp>
          <p:sp>
            <p:nvSpPr>
              <p:cNvPr id="13" name="Rectangle 92"/>
              <p:cNvSpPr>
                <a:spLocks/>
              </p:cNvSpPr>
              <p:nvPr/>
            </p:nvSpPr>
            <p:spPr bwMode="auto">
              <a:xfrm>
                <a:off x="7438464" y="4508500"/>
                <a:ext cx="1038786" cy="330200"/>
              </a:xfrm>
              <a:prstGeom prst="rect">
                <a:avLst/>
              </a:prstGeom>
              <a:solidFill>
                <a:srgbClr val="FFFFFF"/>
              </a:solidFill>
              <a:ln>
                <a:solidFill>
                  <a:srgbClr val="FFFFFF"/>
                </a:solidFill>
              </a:ln>
              <a:effectLst/>
            </p:spPr>
            <p:txBody>
              <a:bodyPr lIns="0" tIns="0" rIns="0" bIns="0"/>
              <a:lstStyle/>
              <a:p>
                <a:endParaRPr lang="en-US">
                  <a:solidFill>
                    <a:schemeClr val="tx1">
                      <a:lumMod val="85000"/>
                      <a:lumOff val="15000"/>
                    </a:schemeClr>
                  </a:solidFill>
                </a:endParaRPr>
              </a:p>
            </p:txBody>
          </p:sp>
          <p:sp>
            <p:nvSpPr>
              <p:cNvPr id="14" name="Rectangle 92"/>
              <p:cNvSpPr>
                <a:spLocks/>
              </p:cNvSpPr>
              <p:nvPr/>
            </p:nvSpPr>
            <p:spPr bwMode="auto">
              <a:xfrm>
                <a:off x="3770778" y="4165600"/>
                <a:ext cx="708586" cy="330200"/>
              </a:xfrm>
              <a:prstGeom prst="rect">
                <a:avLst/>
              </a:prstGeom>
              <a:solidFill>
                <a:srgbClr val="FFFFFF"/>
              </a:solidFill>
              <a:ln>
                <a:solidFill>
                  <a:srgbClr val="FFFFFF"/>
                </a:solidFill>
              </a:ln>
              <a:effectLst/>
            </p:spPr>
            <p:txBody>
              <a:bodyPr lIns="0" tIns="0" rIns="0" bIns="0"/>
              <a:lstStyle/>
              <a:p>
                <a:endParaRPr lang="en-US">
                  <a:solidFill>
                    <a:schemeClr val="tx1">
                      <a:lumMod val="85000"/>
                      <a:lumOff val="15000"/>
                    </a:schemeClr>
                  </a:solidFill>
                </a:endParaRPr>
              </a:p>
            </p:txBody>
          </p:sp>
          <p:sp>
            <p:nvSpPr>
              <p:cNvPr id="15" name="Rectangle 92"/>
              <p:cNvSpPr>
                <a:spLocks/>
              </p:cNvSpPr>
              <p:nvPr/>
            </p:nvSpPr>
            <p:spPr bwMode="auto">
              <a:xfrm>
                <a:off x="3719978" y="4343400"/>
                <a:ext cx="708586" cy="330200"/>
              </a:xfrm>
              <a:prstGeom prst="rect">
                <a:avLst/>
              </a:prstGeom>
              <a:solidFill>
                <a:srgbClr val="FFFFFF"/>
              </a:solidFill>
              <a:ln>
                <a:solidFill>
                  <a:srgbClr val="FFFFFF"/>
                </a:solidFill>
              </a:ln>
              <a:effectLst/>
            </p:spPr>
            <p:txBody>
              <a:bodyPr lIns="0" tIns="0" rIns="0" bIns="0"/>
              <a:lstStyle/>
              <a:p>
                <a:endParaRPr lang="en-US">
                  <a:solidFill>
                    <a:schemeClr val="tx1">
                      <a:lumMod val="85000"/>
                      <a:lumOff val="15000"/>
                    </a:schemeClr>
                  </a:solidFill>
                </a:endParaRPr>
              </a:p>
            </p:txBody>
          </p:sp>
        </p:grpSp>
        <p:sp>
          <p:nvSpPr>
            <p:cNvPr id="17" name="TextBox 16"/>
            <p:cNvSpPr txBox="1"/>
            <p:nvPr/>
          </p:nvSpPr>
          <p:spPr>
            <a:xfrm>
              <a:off x="2032000" y="2574831"/>
              <a:ext cx="1041400" cy="369332"/>
            </a:xfrm>
            <a:prstGeom prst="rect">
              <a:avLst/>
            </a:prstGeom>
            <a:noFill/>
          </p:spPr>
          <p:txBody>
            <a:bodyPr wrap="square" rtlCol="0">
              <a:spAutoFit/>
            </a:bodyPr>
            <a:lstStyle/>
            <a:p>
              <a:r>
                <a:rPr lang="en-US" dirty="0" smtClean="0">
                  <a:solidFill>
                    <a:schemeClr val="tx1">
                      <a:lumMod val="85000"/>
                      <a:lumOff val="15000"/>
                    </a:schemeClr>
                  </a:solidFill>
                </a:rPr>
                <a:t>egg</a:t>
              </a:r>
              <a:endParaRPr lang="en-US" dirty="0">
                <a:solidFill>
                  <a:schemeClr val="tx1">
                    <a:lumMod val="85000"/>
                    <a:lumOff val="15000"/>
                  </a:schemeClr>
                </a:solidFill>
              </a:endParaRPr>
            </a:p>
          </p:txBody>
        </p:sp>
        <p:sp>
          <p:nvSpPr>
            <p:cNvPr id="18" name="TextBox 17"/>
            <p:cNvSpPr txBox="1"/>
            <p:nvPr/>
          </p:nvSpPr>
          <p:spPr>
            <a:xfrm>
              <a:off x="3505200" y="2666999"/>
              <a:ext cx="1041400" cy="369332"/>
            </a:xfrm>
            <a:prstGeom prst="rect">
              <a:avLst/>
            </a:prstGeom>
            <a:noFill/>
          </p:spPr>
          <p:txBody>
            <a:bodyPr wrap="square" rtlCol="0">
              <a:spAutoFit/>
            </a:bodyPr>
            <a:lstStyle/>
            <a:p>
              <a:r>
                <a:rPr lang="en-US" dirty="0" smtClean="0">
                  <a:solidFill>
                    <a:schemeClr val="tx1">
                      <a:lumMod val="85000"/>
                      <a:lumOff val="15000"/>
                    </a:schemeClr>
                  </a:solidFill>
                </a:rPr>
                <a:t>sperm</a:t>
              </a:r>
              <a:endParaRPr lang="en-US" dirty="0">
                <a:solidFill>
                  <a:schemeClr val="tx1">
                    <a:lumMod val="85000"/>
                    <a:lumOff val="15000"/>
                  </a:schemeClr>
                </a:solidFill>
              </a:endParaRPr>
            </a:p>
          </p:txBody>
        </p:sp>
        <p:sp>
          <p:nvSpPr>
            <p:cNvPr id="19" name="TextBox 18"/>
            <p:cNvSpPr txBox="1"/>
            <p:nvPr/>
          </p:nvSpPr>
          <p:spPr>
            <a:xfrm>
              <a:off x="3783478" y="1355631"/>
              <a:ext cx="3667686" cy="353943"/>
            </a:xfrm>
            <a:prstGeom prst="rect">
              <a:avLst/>
            </a:prstGeom>
            <a:noFill/>
          </p:spPr>
          <p:txBody>
            <a:bodyPr wrap="square" rtlCol="0">
              <a:spAutoFit/>
            </a:bodyPr>
            <a:lstStyle/>
            <a:p>
              <a:r>
                <a:rPr lang="en-US" sz="1700" dirty="0">
                  <a:solidFill>
                    <a:schemeClr val="tx1">
                      <a:lumMod val="85000"/>
                      <a:lumOff val="15000"/>
                    </a:schemeClr>
                  </a:solidFill>
                </a:rPr>
                <a:t>f</a:t>
              </a:r>
              <a:r>
                <a:rPr lang="en-US" sz="1700" dirty="0" smtClean="0">
                  <a:solidFill>
                    <a:schemeClr val="tx1">
                      <a:lumMod val="85000"/>
                      <a:lumOff val="15000"/>
                    </a:schemeClr>
                  </a:solidFill>
                </a:rPr>
                <a:t>ree swimming larvae (2 weeks)</a:t>
              </a:r>
              <a:endParaRPr lang="en-US" sz="1700" dirty="0">
                <a:solidFill>
                  <a:schemeClr val="tx1">
                    <a:lumMod val="85000"/>
                    <a:lumOff val="15000"/>
                  </a:schemeClr>
                </a:solidFill>
              </a:endParaRPr>
            </a:p>
          </p:txBody>
        </p:sp>
        <p:sp>
          <p:nvSpPr>
            <p:cNvPr id="20" name="TextBox 19"/>
            <p:cNvSpPr txBox="1"/>
            <p:nvPr/>
          </p:nvSpPr>
          <p:spPr>
            <a:xfrm>
              <a:off x="4822264" y="3745467"/>
              <a:ext cx="1362636" cy="353943"/>
            </a:xfrm>
            <a:prstGeom prst="rect">
              <a:avLst/>
            </a:prstGeom>
            <a:noFill/>
          </p:spPr>
          <p:txBody>
            <a:bodyPr wrap="square" rtlCol="0">
              <a:spAutoFit/>
            </a:bodyPr>
            <a:lstStyle/>
            <a:p>
              <a:r>
                <a:rPr lang="en-US" sz="1700" dirty="0" smtClean="0">
                  <a:solidFill>
                    <a:schemeClr val="tx1">
                      <a:lumMod val="85000"/>
                      <a:lumOff val="15000"/>
                    </a:schemeClr>
                  </a:solidFill>
                </a:rPr>
                <a:t>  2-3 years</a:t>
              </a:r>
              <a:endParaRPr lang="en-US" sz="1700" dirty="0">
                <a:solidFill>
                  <a:schemeClr val="tx1">
                    <a:lumMod val="85000"/>
                    <a:lumOff val="15000"/>
                  </a:schemeClr>
                </a:solidFill>
              </a:endParaRPr>
            </a:p>
          </p:txBody>
        </p:sp>
        <p:sp>
          <p:nvSpPr>
            <p:cNvPr id="21" name="TextBox 20"/>
            <p:cNvSpPr txBox="1"/>
            <p:nvPr/>
          </p:nvSpPr>
          <p:spPr>
            <a:xfrm>
              <a:off x="7306236" y="4462832"/>
              <a:ext cx="1041400" cy="369332"/>
            </a:xfrm>
            <a:prstGeom prst="rect">
              <a:avLst/>
            </a:prstGeom>
            <a:noFill/>
          </p:spPr>
          <p:txBody>
            <a:bodyPr wrap="square" rtlCol="0">
              <a:spAutoFit/>
            </a:bodyPr>
            <a:lstStyle/>
            <a:p>
              <a:r>
                <a:rPr lang="en-US" dirty="0" smtClean="0">
                  <a:solidFill>
                    <a:schemeClr val="tx1">
                      <a:lumMod val="85000"/>
                      <a:lumOff val="15000"/>
                    </a:schemeClr>
                  </a:solidFill>
                </a:rPr>
                <a:t>juvenile</a:t>
              </a:r>
              <a:endParaRPr lang="en-US" dirty="0">
                <a:solidFill>
                  <a:schemeClr val="tx1">
                    <a:lumMod val="85000"/>
                    <a:lumOff val="15000"/>
                  </a:schemeClr>
                </a:solidFill>
              </a:endParaRPr>
            </a:p>
          </p:txBody>
        </p:sp>
      </p:grpSp>
    </p:spTree>
    <p:extLst>
      <p:ext uri="{BB962C8B-B14F-4D97-AF65-F5344CB8AC3E}">
        <p14:creationId xmlns:p14="http://schemas.microsoft.com/office/powerpoint/2010/main" val="143818887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Content Placeholder 2"/>
          <p:cNvSpPr>
            <a:spLocks noGrp="1"/>
          </p:cNvSpPr>
          <p:nvPr>
            <p:ph idx="1"/>
          </p:nvPr>
        </p:nvSpPr>
        <p:spPr>
          <a:xfrm>
            <a:off x="409575" y="1155700"/>
            <a:ext cx="7639143" cy="4343400"/>
          </a:xfrm>
        </p:spPr>
        <p:txBody>
          <a:bodyPr/>
          <a:lstStyle/>
          <a:p>
            <a:pPr>
              <a:spcAft>
                <a:spcPts val="1200"/>
              </a:spcAft>
            </a:pPr>
            <a:r>
              <a:rPr lang="en-US" sz="2800" dirty="0" smtClean="0">
                <a:solidFill>
                  <a:srgbClr val="262626"/>
                </a:solidFill>
              </a:rPr>
              <a:t>MBD-</a:t>
            </a:r>
            <a:r>
              <a:rPr lang="en-US" sz="2800" dirty="0" err="1" smtClean="0">
                <a:solidFill>
                  <a:srgbClr val="262626"/>
                </a:solidFill>
              </a:rPr>
              <a:t>Seq</a:t>
            </a:r>
            <a:r>
              <a:rPr lang="en-US" sz="2800" dirty="0" smtClean="0">
                <a:solidFill>
                  <a:srgbClr val="262626"/>
                </a:solidFill>
              </a:rPr>
              <a:t>: Methyl-binding domain (MBD) isolated genome sequencing</a:t>
            </a:r>
            <a:endParaRPr lang="en-US" sz="2600" dirty="0" smtClean="0">
              <a:solidFill>
                <a:srgbClr val="262626"/>
              </a:solidFill>
            </a:endParaRPr>
          </a:p>
        </p:txBody>
      </p:sp>
      <p:sp>
        <p:nvSpPr>
          <p:cNvPr id="65" name="Title 1"/>
          <p:cNvSpPr txBox="1">
            <a:spLocks/>
          </p:cNvSpPr>
          <p:nvPr/>
        </p:nvSpPr>
        <p:spPr>
          <a:xfrm>
            <a:off x="245331" y="-344825"/>
            <a:ext cx="8042276" cy="133695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dirty="0" smtClean="0"/>
              <a:t>Part I. </a:t>
            </a:r>
            <a:endParaRPr lang="en-US" dirty="0"/>
          </a:p>
        </p:txBody>
      </p:sp>
    </p:spTree>
    <p:extLst>
      <p:ext uri="{BB962C8B-B14F-4D97-AF65-F5344CB8AC3E}">
        <p14:creationId xmlns:p14="http://schemas.microsoft.com/office/powerpoint/2010/main" val="98114009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154581" y="2593201"/>
            <a:ext cx="7037675" cy="3709796"/>
            <a:chOff x="1675281" y="2529701"/>
            <a:chExt cx="7037675" cy="3709796"/>
          </a:xfrm>
        </p:grpSpPr>
        <p:grpSp>
          <p:nvGrpSpPr>
            <p:cNvPr id="77" name="Group 76"/>
            <p:cNvGrpSpPr/>
            <p:nvPr/>
          </p:nvGrpSpPr>
          <p:grpSpPr>
            <a:xfrm>
              <a:off x="5203216" y="3947397"/>
              <a:ext cx="1754870" cy="122939"/>
              <a:chOff x="4851383" y="1110476"/>
              <a:chExt cx="2273292" cy="186517"/>
            </a:xfrm>
          </p:grpSpPr>
          <p:cxnSp>
            <p:nvCxnSpPr>
              <p:cNvPr id="78" name="Straight Connector 77"/>
              <p:cNvCxnSpPr/>
              <p:nvPr/>
            </p:nvCxnSpPr>
            <p:spPr>
              <a:xfrm>
                <a:off x="4851383" y="1295405"/>
                <a:ext cx="2273292" cy="1588"/>
              </a:xfrm>
              <a:prstGeom prst="line">
                <a:avLst/>
              </a:prstGeom>
              <a:ln w="76200" cmpd="sng"/>
            </p:spPr>
            <p:style>
              <a:lnRef idx="2">
                <a:schemeClr val="accent1"/>
              </a:lnRef>
              <a:fillRef idx="0">
                <a:schemeClr val="accent1"/>
              </a:fillRef>
              <a:effectRef idx="1">
                <a:schemeClr val="accent1"/>
              </a:effectRef>
              <a:fontRef idx="minor">
                <a:schemeClr val="tx1"/>
              </a:fontRef>
            </p:style>
          </p:cxnSp>
          <p:sp>
            <p:nvSpPr>
              <p:cNvPr id="79" name="Oval 78"/>
              <p:cNvSpPr/>
              <p:nvPr/>
            </p:nvSpPr>
            <p:spPr>
              <a:xfrm>
                <a:off x="5251450" y="1110476"/>
                <a:ext cx="114300" cy="11887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91" name="Straight Connector 90"/>
            <p:cNvCxnSpPr/>
            <p:nvPr/>
          </p:nvCxnSpPr>
          <p:spPr>
            <a:xfrm>
              <a:off x="6080651" y="3566672"/>
              <a:ext cx="1754870" cy="1047"/>
            </a:xfrm>
            <a:prstGeom prst="line">
              <a:avLst/>
            </a:prstGeom>
            <a:ln w="76200" cmpd="sng"/>
          </p:spPr>
          <p:style>
            <a:lnRef idx="2">
              <a:schemeClr val="accent1"/>
            </a:lnRef>
            <a:fillRef idx="0">
              <a:schemeClr val="accent1"/>
            </a:fillRef>
            <a:effectRef idx="1">
              <a:schemeClr val="accent1"/>
            </a:effectRef>
            <a:fontRef idx="minor">
              <a:schemeClr val="tx1"/>
            </a:fontRef>
          </p:style>
        </p:cxnSp>
        <p:grpSp>
          <p:nvGrpSpPr>
            <p:cNvPr id="119" name="Group 118"/>
            <p:cNvGrpSpPr/>
            <p:nvPr/>
          </p:nvGrpSpPr>
          <p:grpSpPr>
            <a:xfrm>
              <a:off x="6958086" y="3698593"/>
              <a:ext cx="1754870" cy="120261"/>
              <a:chOff x="4851383" y="1114540"/>
              <a:chExt cx="2273292" cy="182455"/>
            </a:xfrm>
          </p:grpSpPr>
          <p:cxnSp>
            <p:nvCxnSpPr>
              <p:cNvPr id="120" name="Straight Connector 119"/>
              <p:cNvCxnSpPr/>
              <p:nvPr/>
            </p:nvCxnSpPr>
            <p:spPr>
              <a:xfrm>
                <a:off x="4851383" y="1295407"/>
                <a:ext cx="2273292" cy="1588"/>
              </a:xfrm>
              <a:prstGeom prst="line">
                <a:avLst/>
              </a:prstGeom>
              <a:ln w="76200" cmpd="sng"/>
            </p:spPr>
            <p:style>
              <a:lnRef idx="2">
                <a:schemeClr val="accent1"/>
              </a:lnRef>
              <a:fillRef idx="0">
                <a:schemeClr val="accent1"/>
              </a:fillRef>
              <a:effectRef idx="1">
                <a:schemeClr val="accent1"/>
              </a:effectRef>
              <a:fontRef idx="minor">
                <a:schemeClr val="tx1"/>
              </a:fontRef>
            </p:style>
          </p:cxnSp>
          <p:sp>
            <p:nvSpPr>
              <p:cNvPr id="122" name="Oval 121"/>
              <p:cNvSpPr/>
              <p:nvPr/>
            </p:nvSpPr>
            <p:spPr>
              <a:xfrm>
                <a:off x="6591277" y="1114542"/>
                <a:ext cx="114300" cy="11887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Oval 123"/>
              <p:cNvSpPr/>
              <p:nvPr/>
            </p:nvSpPr>
            <p:spPr>
              <a:xfrm>
                <a:off x="5435600" y="1114540"/>
                <a:ext cx="114300" cy="11887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1675281" y="2529701"/>
              <a:ext cx="3510759" cy="3709796"/>
              <a:chOff x="265581" y="2783701"/>
              <a:chExt cx="3510759" cy="3709796"/>
            </a:xfrm>
          </p:grpSpPr>
          <p:grpSp>
            <p:nvGrpSpPr>
              <p:cNvPr id="93" name="Group 92"/>
              <p:cNvGrpSpPr/>
              <p:nvPr/>
            </p:nvGrpSpPr>
            <p:grpSpPr>
              <a:xfrm>
                <a:off x="265581" y="3443733"/>
                <a:ext cx="1754870" cy="122939"/>
                <a:chOff x="4851383" y="1110477"/>
                <a:chExt cx="2273292" cy="186517"/>
              </a:xfrm>
            </p:grpSpPr>
            <p:cxnSp>
              <p:nvCxnSpPr>
                <p:cNvPr id="94" name="Straight Connector 93"/>
                <p:cNvCxnSpPr/>
                <p:nvPr/>
              </p:nvCxnSpPr>
              <p:spPr>
                <a:xfrm>
                  <a:off x="4851383" y="1295406"/>
                  <a:ext cx="2273292" cy="1588"/>
                </a:xfrm>
                <a:prstGeom prst="line">
                  <a:avLst/>
                </a:prstGeom>
                <a:ln w="76200" cmpd="sng"/>
              </p:spPr>
              <p:style>
                <a:lnRef idx="2">
                  <a:schemeClr val="accent1"/>
                </a:lnRef>
                <a:fillRef idx="0">
                  <a:schemeClr val="accent1"/>
                </a:fillRef>
                <a:effectRef idx="1">
                  <a:schemeClr val="accent1"/>
                </a:effectRef>
                <a:fontRef idx="minor">
                  <a:schemeClr val="tx1"/>
                </a:fontRef>
              </p:style>
            </p:cxnSp>
            <p:sp>
              <p:nvSpPr>
                <p:cNvPr id="95" name="Oval 94"/>
                <p:cNvSpPr/>
                <p:nvPr/>
              </p:nvSpPr>
              <p:spPr>
                <a:xfrm>
                  <a:off x="5251432" y="1110477"/>
                  <a:ext cx="114300" cy="11887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6591277" y="1114542"/>
                  <a:ext cx="114300" cy="11887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p:nvSpPr>
              <p:spPr>
                <a:xfrm>
                  <a:off x="4851383" y="1114542"/>
                  <a:ext cx="114300" cy="11887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5435581" y="1114542"/>
                  <a:ext cx="114300" cy="11887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6959576" y="1114542"/>
                  <a:ext cx="114300" cy="11887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a:off x="5683231" y="1114542"/>
                  <a:ext cx="114300" cy="11887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6121379" y="1114546"/>
                  <a:ext cx="114300" cy="11887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p:nvSpPr>
              <p:spPr>
                <a:xfrm>
                  <a:off x="5041882" y="1110482"/>
                  <a:ext cx="114300" cy="11887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a:off x="6426177" y="1110485"/>
                  <a:ext cx="114300" cy="11887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p:cNvSpPr/>
                <p:nvPr/>
              </p:nvSpPr>
              <p:spPr>
                <a:xfrm>
                  <a:off x="5873729" y="1114545"/>
                  <a:ext cx="114300" cy="11887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p:cNvSpPr/>
                <p:nvPr/>
              </p:nvSpPr>
              <p:spPr>
                <a:xfrm>
                  <a:off x="6743700" y="1114540"/>
                  <a:ext cx="114300" cy="11887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640353" y="2783701"/>
                <a:ext cx="3135987" cy="3709796"/>
                <a:chOff x="716553" y="2783701"/>
                <a:chExt cx="3135987" cy="3709796"/>
              </a:xfrm>
            </p:grpSpPr>
            <p:grpSp>
              <p:nvGrpSpPr>
                <p:cNvPr id="57" name="Group 56"/>
                <p:cNvGrpSpPr/>
                <p:nvPr/>
              </p:nvGrpSpPr>
              <p:grpSpPr>
                <a:xfrm>
                  <a:off x="1505754" y="3803515"/>
                  <a:ext cx="1754870" cy="122939"/>
                  <a:chOff x="4851384" y="1110477"/>
                  <a:chExt cx="2273292" cy="186517"/>
                </a:xfrm>
              </p:grpSpPr>
              <p:cxnSp>
                <p:nvCxnSpPr>
                  <p:cNvPr id="58" name="Straight Connector 57"/>
                  <p:cNvCxnSpPr/>
                  <p:nvPr/>
                </p:nvCxnSpPr>
                <p:spPr>
                  <a:xfrm>
                    <a:off x="4851384" y="1295406"/>
                    <a:ext cx="2273292" cy="1588"/>
                  </a:xfrm>
                  <a:prstGeom prst="line">
                    <a:avLst/>
                  </a:prstGeom>
                  <a:ln w="76200" cmpd="sng"/>
                </p:spPr>
                <p:style>
                  <a:lnRef idx="2">
                    <a:schemeClr val="accent1"/>
                  </a:lnRef>
                  <a:fillRef idx="0">
                    <a:schemeClr val="accent1"/>
                  </a:fillRef>
                  <a:effectRef idx="1">
                    <a:schemeClr val="accent1"/>
                  </a:effectRef>
                  <a:fontRef idx="minor">
                    <a:schemeClr val="tx1"/>
                  </a:fontRef>
                </p:style>
              </p:cxnSp>
              <p:sp>
                <p:nvSpPr>
                  <p:cNvPr id="59" name="Oval 58"/>
                  <p:cNvSpPr/>
                  <p:nvPr/>
                </p:nvSpPr>
                <p:spPr>
                  <a:xfrm>
                    <a:off x="5251433" y="1110477"/>
                    <a:ext cx="114300" cy="11887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6591278" y="1114542"/>
                    <a:ext cx="114300" cy="11887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4851384" y="1114542"/>
                    <a:ext cx="114300" cy="11887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5435582" y="1114542"/>
                    <a:ext cx="114300" cy="11887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6121379" y="1114546"/>
                    <a:ext cx="114300" cy="11887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5041882" y="1110482"/>
                    <a:ext cx="114300" cy="11887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6426177" y="1110485"/>
                    <a:ext cx="114300" cy="11887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5873729" y="1114545"/>
                    <a:ext cx="114300" cy="11887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6743700" y="1114540"/>
                    <a:ext cx="114300" cy="11887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6" name="Group 105"/>
                <p:cNvGrpSpPr/>
                <p:nvPr/>
              </p:nvGrpSpPr>
              <p:grpSpPr>
                <a:xfrm>
                  <a:off x="716553" y="4480753"/>
                  <a:ext cx="1754870" cy="122933"/>
                  <a:chOff x="4851383" y="1110482"/>
                  <a:chExt cx="2273292" cy="186507"/>
                </a:xfrm>
              </p:grpSpPr>
              <p:cxnSp>
                <p:nvCxnSpPr>
                  <p:cNvPr id="107" name="Straight Connector 106"/>
                  <p:cNvCxnSpPr/>
                  <p:nvPr/>
                </p:nvCxnSpPr>
                <p:spPr>
                  <a:xfrm>
                    <a:off x="4851383" y="1295401"/>
                    <a:ext cx="2273292" cy="1588"/>
                  </a:xfrm>
                  <a:prstGeom prst="line">
                    <a:avLst/>
                  </a:prstGeom>
                  <a:ln w="76200" cmpd="sng"/>
                </p:spPr>
                <p:style>
                  <a:lnRef idx="2">
                    <a:schemeClr val="accent1"/>
                  </a:lnRef>
                  <a:fillRef idx="0">
                    <a:schemeClr val="accent1"/>
                  </a:fillRef>
                  <a:effectRef idx="1">
                    <a:schemeClr val="accent1"/>
                  </a:effectRef>
                  <a:fontRef idx="minor">
                    <a:schemeClr val="tx1"/>
                  </a:fontRef>
                </p:style>
              </p:cxnSp>
              <p:sp>
                <p:nvSpPr>
                  <p:cNvPr id="109" name="Oval 108"/>
                  <p:cNvSpPr/>
                  <p:nvPr/>
                </p:nvSpPr>
                <p:spPr>
                  <a:xfrm>
                    <a:off x="6591277" y="1114542"/>
                    <a:ext cx="114300" cy="11887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p:cNvSpPr/>
                  <p:nvPr/>
                </p:nvSpPr>
                <p:spPr>
                  <a:xfrm>
                    <a:off x="4851383" y="1114542"/>
                    <a:ext cx="114300" cy="11887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p:cNvSpPr/>
                  <p:nvPr/>
                </p:nvSpPr>
                <p:spPr>
                  <a:xfrm>
                    <a:off x="5435581" y="1114542"/>
                    <a:ext cx="114300" cy="11887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p:cNvSpPr/>
                  <p:nvPr/>
                </p:nvSpPr>
                <p:spPr>
                  <a:xfrm>
                    <a:off x="6959576" y="1114542"/>
                    <a:ext cx="114300" cy="11887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p:nvSpPr>
                <p:spPr>
                  <a:xfrm>
                    <a:off x="5683231" y="1114542"/>
                    <a:ext cx="114300" cy="11887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p:cNvSpPr/>
                  <p:nvPr/>
                </p:nvSpPr>
                <p:spPr>
                  <a:xfrm>
                    <a:off x="6121379" y="1114546"/>
                    <a:ext cx="114300" cy="11887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Oval 114"/>
                  <p:cNvSpPr/>
                  <p:nvPr/>
                </p:nvSpPr>
                <p:spPr>
                  <a:xfrm>
                    <a:off x="5041882" y="1110482"/>
                    <a:ext cx="114300" cy="11887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Oval 115"/>
                  <p:cNvSpPr/>
                  <p:nvPr/>
                </p:nvSpPr>
                <p:spPr>
                  <a:xfrm>
                    <a:off x="6426177" y="1110485"/>
                    <a:ext cx="114300" cy="11887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Oval 116"/>
                  <p:cNvSpPr/>
                  <p:nvPr/>
                </p:nvSpPr>
                <p:spPr>
                  <a:xfrm>
                    <a:off x="5873729" y="1114545"/>
                    <a:ext cx="114300" cy="11887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Oval 117"/>
                  <p:cNvSpPr/>
                  <p:nvPr/>
                </p:nvSpPr>
                <p:spPr>
                  <a:xfrm>
                    <a:off x="6743700" y="1114540"/>
                    <a:ext cx="114300" cy="11887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TextBox 3"/>
                <p:cNvSpPr txBox="1"/>
                <p:nvPr/>
              </p:nvSpPr>
              <p:spPr>
                <a:xfrm rot="12738633">
                  <a:off x="1714083" y="2884504"/>
                  <a:ext cx="691166" cy="646331"/>
                </a:xfrm>
                <a:prstGeom prst="rect">
                  <a:avLst/>
                </a:prstGeom>
                <a:noFill/>
              </p:spPr>
              <p:txBody>
                <a:bodyPr wrap="square" rtlCol="0">
                  <a:spAutoFit/>
                </a:bodyPr>
                <a:lstStyle/>
                <a:p>
                  <a:r>
                    <a:rPr lang="en-US" sz="3600" b="1" dirty="0" smtClean="0">
                      <a:solidFill>
                        <a:schemeClr val="tx2"/>
                      </a:solidFill>
                    </a:rPr>
                    <a:t>Y</a:t>
                  </a:r>
                  <a:endParaRPr lang="en-US" sz="3600" b="1" dirty="0">
                    <a:solidFill>
                      <a:schemeClr val="tx2"/>
                    </a:solidFill>
                  </a:endParaRPr>
                </a:p>
              </p:txBody>
            </p:sp>
            <p:sp>
              <p:nvSpPr>
                <p:cNvPr id="51" name="TextBox 50"/>
                <p:cNvSpPr txBox="1"/>
                <p:nvPr/>
              </p:nvSpPr>
              <p:spPr>
                <a:xfrm rot="12738633">
                  <a:off x="2878743" y="3326779"/>
                  <a:ext cx="691166" cy="646331"/>
                </a:xfrm>
                <a:prstGeom prst="rect">
                  <a:avLst/>
                </a:prstGeom>
                <a:noFill/>
              </p:spPr>
              <p:txBody>
                <a:bodyPr wrap="square" rtlCol="0">
                  <a:spAutoFit/>
                </a:bodyPr>
                <a:lstStyle/>
                <a:p>
                  <a:r>
                    <a:rPr lang="en-US" sz="3600" b="1" dirty="0" smtClean="0">
                      <a:solidFill>
                        <a:schemeClr val="tx2"/>
                      </a:solidFill>
                    </a:rPr>
                    <a:t>Y</a:t>
                  </a:r>
                  <a:endParaRPr lang="en-US" sz="3600" b="1" dirty="0">
                    <a:solidFill>
                      <a:schemeClr val="tx2"/>
                    </a:solidFill>
                  </a:endParaRPr>
                </a:p>
              </p:txBody>
            </p:sp>
            <p:sp>
              <p:nvSpPr>
                <p:cNvPr id="52" name="TextBox 51"/>
                <p:cNvSpPr txBox="1"/>
                <p:nvPr/>
              </p:nvSpPr>
              <p:spPr>
                <a:xfrm rot="12738633">
                  <a:off x="2188768" y="4065193"/>
                  <a:ext cx="691166" cy="646331"/>
                </a:xfrm>
                <a:prstGeom prst="rect">
                  <a:avLst/>
                </a:prstGeom>
                <a:noFill/>
              </p:spPr>
              <p:txBody>
                <a:bodyPr wrap="square" rtlCol="0">
                  <a:spAutoFit/>
                </a:bodyPr>
                <a:lstStyle/>
                <a:p>
                  <a:r>
                    <a:rPr lang="en-US" sz="3600" b="1" dirty="0" smtClean="0">
                      <a:solidFill>
                        <a:schemeClr val="tx2"/>
                      </a:solidFill>
                    </a:rPr>
                    <a:t>Y</a:t>
                  </a:r>
                  <a:endParaRPr lang="en-US" sz="3600" b="1" dirty="0">
                    <a:solidFill>
                      <a:schemeClr val="tx2"/>
                    </a:solidFill>
                  </a:endParaRPr>
                </a:p>
              </p:txBody>
            </p:sp>
            <p:sp>
              <p:nvSpPr>
                <p:cNvPr id="6" name="TextBox 5"/>
                <p:cNvSpPr txBox="1"/>
                <p:nvPr/>
              </p:nvSpPr>
              <p:spPr>
                <a:xfrm>
                  <a:off x="1886055" y="2783701"/>
                  <a:ext cx="768760" cy="400110"/>
                </a:xfrm>
                <a:prstGeom prst="rect">
                  <a:avLst/>
                </a:prstGeom>
                <a:noFill/>
              </p:spPr>
              <p:txBody>
                <a:bodyPr wrap="none" rtlCol="0">
                  <a:spAutoFit/>
                </a:bodyPr>
                <a:lstStyle/>
                <a:p>
                  <a:r>
                    <a:rPr lang="en-US" sz="2000" b="1" dirty="0" smtClean="0">
                      <a:solidFill>
                        <a:schemeClr val="tx2"/>
                      </a:solidFill>
                    </a:rPr>
                    <a:t>MBD</a:t>
                  </a:r>
                  <a:endParaRPr lang="en-US" sz="2000" b="1" dirty="0">
                    <a:solidFill>
                      <a:schemeClr val="tx2"/>
                    </a:solidFill>
                  </a:endParaRPr>
                </a:p>
              </p:txBody>
            </p:sp>
            <p:sp>
              <p:nvSpPr>
                <p:cNvPr id="54" name="TextBox 53"/>
                <p:cNvSpPr txBox="1"/>
                <p:nvPr/>
              </p:nvSpPr>
              <p:spPr>
                <a:xfrm>
                  <a:off x="3083780" y="3226832"/>
                  <a:ext cx="768760" cy="400110"/>
                </a:xfrm>
                <a:prstGeom prst="rect">
                  <a:avLst/>
                </a:prstGeom>
                <a:noFill/>
              </p:spPr>
              <p:txBody>
                <a:bodyPr wrap="none" rtlCol="0">
                  <a:spAutoFit/>
                </a:bodyPr>
                <a:lstStyle/>
                <a:p>
                  <a:r>
                    <a:rPr lang="en-US" sz="2000" b="1" dirty="0" smtClean="0">
                      <a:solidFill>
                        <a:schemeClr val="tx2"/>
                      </a:solidFill>
                    </a:rPr>
                    <a:t>MBD</a:t>
                  </a:r>
                  <a:endParaRPr lang="en-US" sz="2000" b="1" dirty="0">
                    <a:solidFill>
                      <a:schemeClr val="tx2"/>
                    </a:solidFill>
                  </a:endParaRPr>
                </a:p>
              </p:txBody>
            </p:sp>
            <p:sp>
              <p:nvSpPr>
                <p:cNvPr id="55" name="TextBox 54"/>
                <p:cNvSpPr txBox="1"/>
                <p:nvPr/>
              </p:nvSpPr>
              <p:spPr>
                <a:xfrm>
                  <a:off x="2455844" y="3955762"/>
                  <a:ext cx="768760" cy="400110"/>
                </a:xfrm>
                <a:prstGeom prst="rect">
                  <a:avLst/>
                </a:prstGeom>
                <a:noFill/>
              </p:spPr>
              <p:txBody>
                <a:bodyPr wrap="none" rtlCol="0">
                  <a:spAutoFit/>
                </a:bodyPr>
                <a:lstStyle/>
                <a:p>
                  <a:r>
                    <a:rPr lang="en-US" sz="2000" b="1" dirty="0" smtClean="0">
                      <a:solidFill>
                        <a:schemeClr val="tx2"/>
                      </a:solidFill>
                    </a:rPr>
                    <a:t>MBD</a:t>
                  </a:r>
                  <a:endParaRPr lang="en-US" sz="2000" b="1" dirty="0">
                    <a:solidFill>
                      <a:schemeClr val="tx2"/>
                    </a:solidFill>
                  </a:endParaRPr>
                </a:p>
              </p:txBody>
            </p:sp>
            <p:pic>
              <p:nvPicPr>
                <p:cNvPr id="61" name="Picture 6" descr="solid_plus_big.JPG (JPEG Image, 420x270 pixels).jpg"/>
                <p:cNvPicPr>
                  <a:picLocks noChangeAspect="1"/>
                </p:cNvPicPr>
                <p:nvPr/>
              </p:nvPicPr>
              <p:blipFill>
                <a:blip r:embed="rId3"/>
                <a:srcRect/>
                <a:stretch>
                  <a:fillRect/>
                </a:stretch>
              </p:blipFill>
              <p:spPr bwMode="auto">
                <a:xfrm>
                  <a:off x="923650" y="5394202"/>
                  <a:ext cx="1164207" cy="1099295"/>
                </a:xfrm>
                <a:prstGeom prst="rect">
                  <a:avLst/>
                </a:prstGeom>
                <a:noFill/>
                <a:ln w="9525">
                  <a:solidFill>
                    <a:schemeClr val="accent6"/>
                  </a:solidFill>
                  <a:miter lim="800000"/>
                  <a:headEnd/>
                  <a:tailEnd/>
                </a:ln>
              </p:spPr>
            </p:pic>
            <p:sp>
              <p:nvSpPr>
                <p:cNvPr id="3" name="Down Arrow 2"/>
                <p:cNvSpPr/>
                <p:nvPr/>
              </p:nvSpPr>
              <p:spPr>
                <a:xfrm>
                  <a:off x="1334190" y="4841009"/>
                  <a:ext cx="235289" cy="553194"/>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grpSp>
      </p:grpSp>
      <p:sp>
        <p:nvSpPr>
          <p:cNvPr id="65" name="Title 1"/>
          <p:cNvSpPr txBox="1">
            <a:spLocks/>
          </p:cNvSpPr>
          <p:nvPr/>
        </p:nvSpPr>
        <p:spPr>
          <a:xfrm>
            <a:off x="245331" y="-344825"/>
            <a:ext cx="8042276" cy="133695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dirty="0" smtClean="0"/>
              <a:t>Part I. </a:t>
            </a:r>
            <a:endParaRPr lang="en-US" dirty="0"/>
          </a:p>
        </p:txBody>
      </p:sp>
      <p:sp>
        <p:nvSpPr>
          <p:cNvPr id="64" name="Content Placeholder 2"/>
          <p:cNvSpPr txBox="1">
            <a:spLocks/>
          </p:cNvSpPr>
          <p:nvPr/>
        </p:nvSpPr>
        <p:spPr>
          <a:xfrm>
            <a:off x="409575" y="1155700"/>
            <a:ext cx="7639143" cy="4343400"/>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spcAft>
                <a:spcPts val="1200"/>
              </a:spcAft>
            </a:pPr>
            <a:r>
              <a:rPr lang="en-US" sz="2800" smtClean="0">
                <a:solidFill>
                  <a:srgbClr val="262626"/>
                </a:solidFill>
              </a:rPr>
              <a:t>MBD-Seq: Methyl-binding domain (MBD) isolated genome sequencing</a:t>
            </a:r>
            <a:endParaRPr lang="en-US" sz="2600" dirty="0" smtClean="0">
              <a:solidFill>
                <a:srgbClr val="262626"/>
              </a:solidFill>
            </a:endParaRPr>
          </a:p>
        </p:txBody>
      </p:sp>
    </p:spTree>
    <p:extLst>
      <p:ext uri="{BB962C8B-B14F-4D97-AF65-F5344CB8AC3E}">
        <p14:creationId xmlns:p14="http://schemas.microsoft.com/office/powerpoint/2010/main" val="200689296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utoShape 5"/>
          <p:cNvSpPr>
            <a:spLocks/>
          </p:cNvSpPr>
          <p:nvPr/>
        </p:nvSpPr>
        <p:spPr bwMode="auto">
          <a:xfrm flipH="1">
            <a:off x="2351286" y="5952633"/>
            <a:ext cx="4375547" cy="857250"/>
          </a:xfrm>
          <a:prstGeom prst="rightArrow">
            <a:avLst>
              <a:gd name="adj1" fmla="val 32000"/>
              <a:gd name="adj2" fmla="val 45843"/>
            </a:avLst>
          </a:prstGeom>
          <a:gradFill flip="none" rotWithShape="1">
            <a:gsLst>
              <a:gs pos="100000">
                <a:srgbClr val="FF6525"/>
              </a:gs>
              <a:gs pos="0">
                <a:srgbClr val="FFFFFF"/>
              </a:gs>
              <a:gs pos="92000">
                <a:srgbClr val="FF6525"/>
              </a:gs>
            </a:gsLst>
            <a:lin ang="0" scaled="1"/>
            <a:tileRect/>
          </a:gradFill>
          <a:ln>
            <a:solidFill>
              <a:srgbClr val="FF6525"/>
            </a:solidFill>
          </a:ln>
          <a:extLst/>
        </p:spPr>
        <p:txBody>
          <a:bodyPr lIns="0" tIns="0" rIns="0" bIns="0"/>
          <a:lstStyle/>
          <a:p>
            <a:endParaRPr lang="en-US"/>
          </a:p>
        </p:txBody>
      </p:sp>
      <p:sp>
        <p:nvSpPr>
          <p:cNvPr id="19459" name="Rectangle 3"/>
          <p:cNvSpPr>
            <a:spLocks/>
          </p:cNvSpPr>
          <p:nvPr/>
        </p:nvSpPr>
        <p:spPr bwMode="auto">
          <a:xfrm>
            <a:off x="3896916" y="5657344"/>
            <a:ext cx="11599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200" b="1" dirty="0">
                <a:ea typeface="ＭＳ Ｐゴシック" charset="0"/>
                <a:cs typeface="Gill Sans" charset="0"/>
              </a:rPr>
              <a:t>CpG O/E</a:t>
            </a:r>
          </a:p>
        </p:txBody>
      </p:sp>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2139" y="1103342"/>
            <a:ext cx="4966494" cy="454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9460" name="Rectangle 4"/>
          <p:cNvSpPr>
            <a:spLocks/>
          </p:cNvSpPr>
          <p:nvPr/>
        </p:nvSpPr>
        <p:spPr bwMode="auto">
          <a:xfrm>
            <a:off x="3088828" y="6245597"/>
            <a:ext cx="316502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500" dirty="0">
                <a:ea typeface="ＭＳ Ｐゴシック" charset="0"/>
                <a:cs typeface="Gill Sans" charset="0"/>
              </a:rPr>
              <a:t>Predicted degree of DNA methylation</a:t>
            </a:r>
          </a:p>
        </p:txBody>
      </p:sp>
      <p:sp>
        <p:nvSpPr>
          <p:cNvPr id="11" name="Title 1"/>
          <p:cNvSpPr txBox="1">
            <a:spLocks/>
          </p:cNvSpPr>
          <p:nvPr/>
        </p:nvSpPr>
        <p:spPr>
          <a:xfrm>
            <a:off x="245331" y="-344825"/>
            <a:ext cx="8042276" cy="133695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dirty="0" smtClean="0"/>
              <a:t>Part I. MBD-</a:t>
            </a:r>
            <a:r>
              <a:rPr lang="en-US" dirty="0" err="1" smtClean="0"/>
              <a:t>Seq</a:t>
            </a:r>
            <a:r>
              <a:rPr lang="en-US" dirty="0" smtClean="0"/>
              <a:t> </a:t>
            </a:r>
            <a:endParaRPr lang="en-US" dirty="0"/>
          </a:p>
        </p:txBody>
      </p:sp>
      <p:sp>
        <p:nvSpPr>
          <p:cNvPr id="13" name="TextBox 12"/>
          <p:cNvSpPr txBox="1"/>
          <p:nvPr/>
        </p:nvSpPr>
        <p:spPr>
          <a:xfrm>
            <a:off x="3307657" y="5929050"/>
            <a:ext cx="2812522" cy="307777"/>
          </a:xfrm>
          <a:prstGeom prst="rect">
            <a:avLst/>
          </a:prstGeom>
          <a:noFill/>
        </p:spPr>
        <p:txBody>
          <a:bodyPr wrap="square" rtlCol="0">
            <a:spAutoFit/>
          </a:bodyPr>
          <a:lstStyle/>
          <a:p>
            <a:r>
              <a:rPr lang="en-US" sz="1400" dirty="0" smtClean="0"/>
              <a:t>(Gavery &amp; Roberts, 2010)</a:t>
            </a:r>
            <a:endParaRPr lang="en-US" sz="1400" dirty="0"/>
          </a:p>
        </p:txBody>
      </p:sp>
    </p:spTree>
    <p:extLst>
      <p:ext uri="{BB962C8B-B14F-4D97-AF65-F5344CB8AC3E}">
        <p14:creationId xmlns:p14="http://schemas.microsoft.com/office/powerpoint/2010/main" val="2504123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utoShape 5"/>
          <p:cNvSpPr>
            <a:spLocks/>
          </p:cNvSpPr>
          <p:nvPr/>
        </p:nvSpPr>
        <p:spPr bwMode="auto">
          <a:xfrm flipH="1">
            <a:off x="2351286" y="5952633"/>
            <a:ext cx="4375547" cy="857250"/>
          </a:xfrm>
          <a:prstGeom prst="rightArrow">
            <a:avLst>
              <a:gd name="adj1" fmla="val 32000"/>
              <a:gd name="adj2" fmla="val 45843"/>
            </a:avLst>
          </a:prstGeom>
          <a:gradFill flip="none" rotWithShape="1">
            <a:gsLst>
              <a:gs pos="100000">
                <a:srgbClr val="FF6525"/>
              </a:gs>
              <a:gs pos="0">
                <a:srgbClr val="FFFFFF"/>
              </a:gs>
              <a:gs pos="92000">
                <a:srgbClr val="FF6525"/>
              </a:gs>
            </a:gsLst>
            <a:lin ang="0" scaled="1"/>
            <a:tileRect/>
          </a:gradFill>
          <a:ln>
            <a:solidFill>
              <a:srgbClr val="FF6525"/>
            </a:solidFill>
          </a:ln>
          <a:extLst/>
        </p:spPr>
        <p:txBody>
          <a:bodyPr lIns="0" tIns="0" rIns="0" bIns="0"/>
          <a:lstStyle/>
          <a:p>
            <a:endParaRPr lang="en-US"/>
          </a:p>
        </p:txBody>
      </p:sp>
      <p:sp>
        <p:nvSpPr>
          <p:cNvPr id="19459" name="Rectangle 3"/>
          <p:cNvSpPr>
            <a:spLocks/>
          </p:cNvSpPr>
          <p:nvPr/>
        </p:nvSpPr>
        <p:spPr bwMode="auto">
          <a:xfrm>
            <a:off x="3896916" y="5657344"/>
            <a:ext cx="11599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200" b="1" dirty="0">
                <a:ea typeface="ＭＳ Ｐゴシック" charset="0"/>
                <a:cs typeface="Gill Sans" charset="0"/>
              </a:rPr>
              <a:t>CpG O/E</a:t>
            </a:r>
          </a:p>
        </p:txBody>
      </p:sp>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2139" y="1103342"/>
            <a:ext cx="4966494" cy="454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9460" name="Rectangle 4"/>
          <p:cNvSpPr>
            <a:spLocks/>
          </p:cNvSpPr>
          <p:nvPr/>
        </p:nvSpPr>
        <p:spPr bwMode="auto">
          <a:xfrm>
            <a:off x="3088828" y="6245597"/>
            <a:ext cx="316502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500" dirty="0">
                <a:ea typeface="ＭＳ Ｐゴシック" charset="0"/>
                <a:cs typeface="Gill Sans" charset="0"/>
              </a:rPr>
              <a:t>Predicted degree of DNA methylation</a:t>
            </a:r>
          </a:p>
        </p:txBody>
      </p:sp>
      <p:grpSp>
        <p:nvGrpSpPr>
          <p:cNvPr id="3" name="Group 2"/>
          <p:cNvGrpSpPr/>
          <p:nvPr/>
        </p:nvGrpSpPr>
        <p:grpSpPr>
          <a:xfrm>
            <a:off x="884635" y="214412"/>
            <a:ext cx="1238150" cy="5341441"/>
            <a:chOff x="186135" y="379512"/>
            <a:chExt cx="1238150" cy="5341441"/>
          </a:xfrm>
        </p:grpSpPr>
        <p:grpSp>
          <p:nvGrpSpPr>
            <p:cNvPr id="2" name="Group 1"/>
            <p:cNvGrpSpPr/>
            <p:nvPr/>
          </p:nvGrpSpPr>
          <p:grpSpPr>
            <a:xfrm>
              <a:off x="186135" y="1345406"/>
              <a:ext cx="857250" cy="4375547"/>
              <a:chOff x="160735" y="964406"/>
              <a:chExt cx="857250" cy="4375547"/>
            </a:xfrm>
            <a:solidFill>
              <a:srgbClr val="86C003"/>
            </a:solidFill>
          </p:grpSpPr>
          <p:sp>
            <p:nvSpPr>
              <p:cNvPr id="19461" name="AutoShape 5"/>
              <p:cNvSpPr>
                <a:spLocks/>
              </p:cNvSpPr>
              <p:nvPr/>
            </p:nvSpPr>
            <p:spPr bwMode="auto">
              <a:xfrm rot="5400000" flipH="1">
                <a:off x="-1598414" y="2723555"/>
                <a:ext cx="4375547" cy="857250"/>
              </a:xfrm>
              <a:prstGeom prst="rightArrow">
                <a:avLst>
                  <a:gd name="adj1" fmla="val 32000"/>
                  <a:gd name="adj2" fmla="val 45843"/>
                </a:avLst>
              </a:prstGeom>
              <a:gradFill flip="none" rotWithShape="1">
                <a:gsLst>
                  <a:gs pos="100000">
                    <a:srgbClr val="FF6525"/>
                  </a:gs>
                  <a:gs pos="0">
                    <a:srgbClr val="FFFFFF"/>
                  </a:gs>
                  <a:gs pos="92000">
                    <a:srgbClr val="FF6525"/>
                  </a:gs>
                </a:gsLst>
                <a:lin ang="0" scaled="1"/>
                <a:tileRect/>
              </a:gradFill>
              <a:ln>
                <a:solidFill>
                  <a:srgbClr val="FF6525"/>
                </a:solidFill>
              </a:ln>
              <a:extLst/>
            </p:spPr>
            <p:txBody>
              <a:bodyPr lIns="0" tIns="0" rIns="0" bIns="0"/>
              <a:lstStyle/>
              <a:p>
                <a:endParaRPr lang="en-US"/>
              </a:p>
            </p:txBody>
          </p:sp>
          <p:sp>
            <p:nvSpPr>
              <p:cNvPr id="19462" name="Rectangle 6"/>
              <p:cNvSpPr>
                <a:spLocks/>
              </p:cNvSpPr>
              <p:nvPr/>
            </p:nvSpPr>
            <p:spPr bwMode="auto">
              <a:xfrm rot="16200000">
                <a:off x="-1123678" y="3029070"/>
                <a:ext cx="3421610" cy="246221"/>
              </a:xfrm>
              <a:prstGeom prst="rect">
                <a:avLst/>
              </a:prstGeom>
              <a:no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600" dirty="0">
                    <a:ea typeface="ＭＳ Ｐゴシック" charset="0"/>
                    <a:cs typeface="Gill Sans" charset="0"/>
                  </a:rPr>
                  <a:t>Measured degree of DNA methylation</a:t>
                </a:r>
              </a:p>
            </p:txBody>
          </p:sp>
        </p:grpSp>
        <p:sp>
          <p:nvSpPr>
            <p:cNvPr id="19463" name="Rectangle 7"/>
            <p:cNvSpPr>
              <a:spLocks/>
            </p:cNvSpPr>
            <p:nvPr/>
          </p:nvSpPr>
          <p:spPr bwMode="auto">
            <a:xfrm rot="-5400000">
              <a:off x="-1432657" y="2852477"/>
              <a:ext cx="5329908" cy="383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2100" b="1">
                  <a:ea typeface="ＭＳ Ｐゴシック" charset="0"/>
                  <a:cs typeface="Gill Sans" charset="0"/>
                </a:rPr>
                <a:t>Enrichment level in MBD library</a:t>
              </a:r>
            </a:p>
          </p:txBody>
        </p:sp>
      </p:grpSp>
      <p:sp>
        <p:nvSpPr>
          <p:cNvPr id="15" name="TextBox 14"/>
          <p:cNvSpPr txBox="1"/>
          <p:nvPr/>
        </p:nvSpPr>
        <p:spPr>
          <a:xfrm rot="16200000">
            <a:off x="230573" y="3042636"/>
            <a:ext cx="2812522" cy="307777"/>
          </a:xfrm>
          <a:prstGeom prst="rect">
            <a:avLst/>
          </a:prstGeom>
          <a:noFill/>
        </p:spPr>
        <p:txBody>
          <a:bodyPr wrap="square" rtlCol="0">
            <a:spAutoFit/>
          </a:bodyPr>
          <a:lstStyle/>
          <a:p>
            <a:r>
              <a:rPr lang="en-US" sz="1400" dirty="0" smtClean="0"/>
              <a:t>(Roberts &amp; Gavery, 2011)</a:t>
            </a:r>
            <a:endParaRPr lang="en-US" sz="1400" dirty="0"/>
          </a:p>
        </p:txBody>
      </p:sp>
      <p:sp>
        <p:nvSpPr>
          <p:cNvPr id="17" name="TextBox 16"/>
          <p:cNvSpPr txBox="1"/>
          <p:nvPr/>
        </p:nvSpPr>
        <p:spPr>
          <a:xfrm>
            <a:off x="3307657" y="5929050"/>
            <a:ext cx="2812522" cy="307777"/>
          </a:xfrm>
          <a:prstGeom prst="rect">
            <a:avLst/>
          </a:prstGeom>
          <a:noFill/>
        </p:spPr>
        <p:txBody>
          <a:bodyPr wrap="square" rtlCol="0">
            <a:spAutoFit/>
          </a:bodyPr>
          <a:lstStyle/>
          <a:p>
            <a:r>
              <a:rPr lang="en-US" sz="1400" dirty="0" smtClean="0"/>
              <a:t>(Gavery &amp; Roberts, 2010)</a:t>
            </a:r>
            <a:endParaRPr lang="en-US" sz="1400" dirty="0"/>
          </a:p>
        </p:txBody>
      </p:sp>
      <p:sp>
        <p:nvSpPr>
          <p:cNvPr id="18" name="Title 1"/>
          <p:cNvSpPr txBox="1">
            <a:spLocks/>
          </p:cNvSpPr>
          <p:nvPr/>
        </p:nvSpPr>
        <p:spPr>
          <a:xfrm>
            <a:off x="245331" y="-344825"/>
            <a:ext cx="8042276" cy="133695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dirty="0" smtClean="0"/>
              <a:t>Part I. MBD-</a:t>
            </a:r>
            <a:r>
              <a:rPr lang="en-US" dirty="0" err="1" smtClean="0"/>
              <a:t>Seq</a:t>
            </a:r>
            <a:r>
              <a:rPr lang="en-US" dirty="0" smtClean="0"/>
              <a:t> </a:t>
            </a:r>
            <a:endParaRPr lang="en-US" dirty="0"/>
          </a:p>
        </p:txBody>
      </p:sp>
    </p:spTree>
    <p:extLst>
      <p:ext uri="{BB962C8B-B14F-4D97-AF65-F5344CB8AC3E}">
        <p14:creationId xmlns:p14="http://schemas.microsoft.com/office/powerpoint/2010/main" val="2101053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utoShape 5"/>
          <p:cNvSpPr>
            <a:spLocks/>
          </p:cNvSpPr>
          <p:nvPr/>
        </p:nvSpPr>
        <p:spPr bwMode="auto">
          <a:xfrm flipH="1">
            <a:off x="2351286" y="5952633"/>
            <a:ext cx="4375547" cy="857250"/>
          </a:xfrm>
          <a:prstGeom prst="rightArrow">
            <a:avLst>
              <a:gd name="adj1" fmla="val 32000"/>
              <a:gd name="adj2" fmla="val 45843"/>
            </a:avLst>
          </a:prstGeom>
          <a:gradFill flip="none" rotWithShape="1">
            <a:gsLst>
              <a:gs pos="100000">
                <a:srgbClr val="FF6525"/>
              </a:gs>
              <a:gs pos="0">
                <a:srgbClr val="FFFFFF"/>
              </a:gs>
              <a:gs pos="92000">
                <a:srgbClr val="FF6525"/>
              </a:gs>
            </a:gsLst>
            <a:lin ang="0" scaled="1"/>
            <a:tileRect/>
          </a:gradFill>
          <a:ln>
            <a:solidFill>
              <a:srgbClr val="FF6525"/>
            </a:solidFill>
          </a:ln>
          <a:extLst/>
        </p:spPr>
        <p:txBody>
          <a:bodyPr lIns="0" tIns="0" rIns="0" bIns="0"/>
          <a:lstStyle/>
          <a:p>
            <a:endParaRPr lang="en-US"/>
          </a:p>
        </p:txBody>
      </p:sp>
      <p:sp>
        <p:nvSpPr>
          <p:cNvPr id="19459" name="Rectangle 3"/>
          <p:cNvSpPr>
            <a:spLocks/>
          </p:cNvSpPr>
          <p:nvPr/>
        </p:nvSpPr>
        <p:spPr bwMode="auto">
          <a:xfrm>
            <a:off x="3896916" y="5657344"/>
            <a:ext cx="11599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200" b="1" dirty="0">
                <a:ea typeface="ＭＳ Ｐゴシック" charset="0"/>
                <a:cs typeface="Gill Sans" charset="0"/>
              </a:rPr>
              <a:t>CpG O/E</a:t>
            </a:r>
          </a:p>
        </p:txBody>
      </p:sp>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2139" y="1103342"/>
            <a:ext cx="4966494" cy="454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9460" name="Rectangle 4"/>
          <p:cNvSpPr>
            <a:spLocks/>
          </p:cNvSpPr>
          <p:nvPr/>
        </p:nvSpPr>
        <p:spPr bwMode="auto">
          <a:xfrm>
            <a:off x="3088828" y="6245597"/>
            <a:ext cx="316502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500" dirty="0">
                <a:ea typeface="ＭＳ Ｐゴシック" charset="0"/>
                <a:cs typeface="Gill Sans" charset="0"/>
              </a:rPr>
              <a:t>Predicted degree of DNA methylation</a:t>
            </a:r>
          </a:p>
        </p:txBody>
      </p:sp>
      <p:grpSp>
        <p:nvGrpSpPr>
          <p:cNvPr id="3" name="Group 2"/>
          <p:cNvGrpSpPr/>
          <p:nvPr/>
        </p:nvGrpSpPr>
        <p:grpSpPr>
          <a:xfrm>
            <a:off x="884635" y="214412"/>
            <a:ext cx="1238150" cy="5341441"/>
            <a:chOff x="186135" y="379512"/>
            <a:chExt cx="1238150" cy="5341441"/>
          </a:xfrm>
        </p:grpSpPr>
        <p:grpSp>
          <p:nvGrpSpPr>
            <p:cNvPr id="2" name="Group 1"/>
            <p:cNvGrpSpPr/>
            <p:nvPr/>
          </p:nvGrpSpPr>
          <p:grpSpPr>
            <a:xfrm>
              <a:off x="186135" y="1345406"/>
              <a:ext cx="857250" cy="4375547"/>
              <a:chOff x="160735" y="964406"/>
              <a:chExt cx="857250" cy="4375547"/>
            </a:xfrm>
            <a:solidFill>
              <a:srgbClr val="86C003"/>
            </a:solidFill>
          </p:grpSpPr>
          <p:sp>
            <p:nvSpPr>
              <p:cNvPr id="19461" name="AutoShape 5"/>
              <p:cNvSpPr>
                <a:spLocks/>
              </p:cNvSpPr>
              <p:nvPr/>
            </p:nvSpPr>
            <p:spPr bwMode="auto">
              <a:xfrm rot="5400000" flipH="1">
                <a:off x="-1598414" y="2723555"/>
                <a:ext cx="4375547" cy="857250"/>
              </a:xfrm>
              <a:prstGeom prst="rightArrow">
                <a:avLst>
                  <a:gd name="adj1" fmla="val 32000"/>
                  <a:gd name="adj2" fmla="val 45843"/>
                </a:avLst>
              </a:prstGeom>
              <a:gradFill flip="none" rotWithShape="1">
                <a:gsLst>
                  <a:gs pos="100000">
                    <a:srgbClr val="FF6525"/>
                  </a:gs>
                  <a:gs pos="0">
                    <a:srgbClr val="FFFFFF"/>
                  </a:gs>
                  <a:gs pos="92000">
                    <a:srgbClr val="FF6525"/>
                  </a:gs>
                </a:gsLst>
                <a:lin ang="0" scaled="1"/>
                <a:tileRect/>
              </a:gradFill>
              <a:ln>
                <a:solidFill>
                  <a:srgbClr val="FF6525"/>
                </a:solidFill>
              </a:ln>
              <a:extLst/>
            </p:spPr>
            <p:txBody>
              <a:bodyPr lIns="0" tIns="0" rIns="0" bIns="0"/>
              <a:lstStyle/>
              <a:p>
                <a:endParaRPr lang="en-US"/>
              </a:p>
            </p:txBody>
          </p:sp>
          <p:sp>
            <p:nvSpPr>
              <p:cNvPr id="19462" name="Rectangle 6"/>
              <p:cNvSpPr>
                <a:spLocks/>
              </p:cNvSpPr>
              <p:nvPr/>
            </p:nvSpPr>
            <p:spPr bwMode="auto">
              <a:xfrm rot="16200000">
                <a:off x="-1123678" y="3029070"/>
                <a:ext cx="3421610" cy="246221"/>
              </a:xfrm>
              <a:prstGeom prst="rect">
                <a:avLst/>
              </a:prstGeom>
              <a:no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600" dirty="0">
                    <a:ea typeface="ＭＳ Ｐゴシック" charset="0"/>
                    <a:cs typeface="Gill Sans" charset="0"/>
                  </a:rPr>
                  <a:t>Measured degree of DNA methylation</a:t>
                </a:r>
              </a:p>
            </p:txBody>
          </p:sp>
        </p:grpSp>
        <p:sp>
          <p:nvSpPr>
            <p:cNvPr id="19463" name="Rectangle 7"/>
            <p:cNvSpPr>
              <a:spLocks/>
            </p:cNvSpPr>
            <p:nvPr/>
          </p:nvSpPr>
          <p:spPr bwMode="auto">
            <a:xfrm rot="-5400000">
              <a:off x="-1432657" y="2852477"/>
              <a:ext cx="5329908" cy="383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2100" b="1">
                  <a:ea typeface="ＭＳ Ｐゴシック" charset="0"/>
                  <a:cs typeface="Gill Sans" charset="0"/>
                </a:rPr>
                <a:t>Enrichment level in MBD library</a:t>
              </a:r>
            </a:p>
          </p:txBody>
        </p:sp>
      </p:grpSp>
      <p:sp>
        <p:nvSpPr>
          <p:cNvPr id="17" name="Oval 16"/>
          <p:cNvSpPr/>
          <p:nvPr/>
        </p:nvSpPr>
        <p:spPr>
          <a:xfrm>
            <a:off x="3947716" y="1840400"/>
            <a:ext cx="228600" cy="228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8" name="Oval 17"/>
          <p:cNvSpPr/>
          <p:nvPr/>
        </p:nvSpPr>
        <p:spPr>
          <a:xfrm>
            <a:off x="3212729" y="1115248"/>
            <a:ext cx="228600" cy="228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9" name="Oval 18"/>
          <p:cNvSpPr/>
          <p:nvPr/>
        </p:nvSpPr>
        <p:spPr>
          <a:xfrm>
            <a:off x="3947716" y="1497500"/>
            <a:ext cx="228600" cy="228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0" name="TextBox 19"/>
          <p:cNvSpPr txBox="1"/>
          <p:nvPr/>
        </p:nvSpPr>
        <p:spPr>
          <a:xfrm rot="16200000">
            <a:off x="230573" y="3042636"/>
            <a:ext cx="2812522" cy="307777"/>
          </a:xfrm>
          <a:prstGeom prst="rect">
            <a:avLst/>
          </a:prstGeom>
          <a:noFill/>
        </p:spPr>
        <p:txBody>
          <a:bodyPr wrap="square" rtlCol="0">
            <a:spAutoFit/>
          </a:bodyPr>
          <a:lstStyle/>
          <a:p>
            <a:r>
              <a:rPr lang="en-US" sz="1400" dirty="0" smtClean="0"/>
              <a:t>(Roberts &amp; Gavery, 2011)</a:t>
            </a:r>
            <a:endParaRPr lang="en-US" sz="1400" dirty="0"/>
          </a:p>
        </p:txBody>
      </p:sp>
      <p:sp>
        <p:nvSpPr>
          <p:cNvPr id="21" name="TextBox 20"/>
          <p:cNvSpPr txBox="1"/>
          <p:nvPr/>
        </p:nvSpPr>
        <p:spPr>
          <a:xfrm>
            <a:off x="3307657" y="5929050"/>
            <a:ext cx="2812522" cy="307777"/>
          </a:xfrm>
          <a:prstGeom prst="rect">
            <a:avLst/>
          </a:prstGeom>
          <a:noFill/>
        </p:spPr>
        <p:txBody>
          <a:bodyPr wrap="square" rtlCol="0">
            <a:spAutoFit/>
          </a:bodyPr>
          <a:lstStyle/>
          <a:p>
            <a:r>
              <a:rPr lang="en-US" sz="1400" dirty="0" smtClean="0"/>
              <a:t>(Gavery &amp; Roberts, 2010)</a:t>
            </a:r>
            <a:endParaRPr lang="en-US" sz="1400" dirty="0"/>
          </a:p>
        </p:txBody>
      </p:sp>
      <p:sp>
        <p:nvSpPr>
          <p:cNvPr id="22" name="Title 1"/>
          <p:cNvSpPr txBox="1">
            <a:spLocks/>
          </p:cNvSpPr>
          <p:nvPr/>
        </p:nvSpPr>
        <p:spPr>
          <a:xfrm>
            <a:off x="245331" y="-344825"/>
            <a:ext cx="8042276" cy="133695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dirty="0" smtClean="0"/>
              <a:t>Part I. MBD-</a:t>
            </a:r>
            <a:r>
              <a:rPr lang="en-US" dirty="0" err="1" smtClean="0"/>
              <a:t>Seq</a:t>
            </a:r>
            <a:r>
              <a:rPr lang="en-US" dirty="0" smtClean="0"/>
              <a:t> </a:t>
            </a:r>
            <a:endParaRPr lang="en-US" dirty="0"/>
          </a:p>
        </p:txBody>
      </p:sp>
    </p:spTree>
    <p:extLst>
      <p:ext uri="{BB962C8B-B14F-4D97-AF65-F5344CB8AC3E}">
        <p14:creationId xmlns:p14="http://schemas.microsoft.com/office/powerpoint/2010/main" val="2727307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utoShape 5"/>
          <p:cNvSpPr>
            <a:spLocks/>
          </p:cNvSpPr>
          <p:nvPr/>
        </p:nvSpPr>
        <p:spPr bwMode="auto">
          <a:xfrm flipH="1">
            <a:off x="2351286" y="5952633"/>
            <a:ext cx="4375547" cy="857250"/>
          </a:xfrm>
          <a:prstGeom prst="rightArrow">
            <a:avLst>
              <a:gd name="adj1" fmla="val 32000"/>
              <a:gd name="adj2" fmla="val 45843"/>
            </a:avLst>
          </a:prstGeom>
          <a:gradFill flip="none" rotWithShape="1">
            <a:gsLst>
              <a:gs pos="100000">
                <a:srgbClr val="FF6525"/>
              </a:gs>
              <a:gs pos="0">
                <a:srgbClr val="FFFFFF"/>
              </a:gs>
              <a:gs pos="92000">
                <a:srgbClr val="FF6525"/>
              </a:gs>
            </a:gsLst>
            <a:lin ang="0" scaled="1"/>
            <a:tileRect/>
          </a:gradFill>
          <a:ln>
            <a:solidFill>
              <a:srgbClr val="FF6525"/>
            </a:solidFill>
          </a:ln>
          <a:extLst/>
        </p:spPr>
        <p:txBody>
          <a:bodyPr lIns="0" tIns="0" rIns="0" bIns="0"/>
          <a:lstStyle/>
          <a:p>
            <a:endParaRPr lang="en-US"/>
          </a:p>
        </p:txBody>
      </p:sp>
      <p:sp>
        <p:nvSpPr>
          <p:cNvPr id="19459" name="Rectangle 3"/>
          <p:cNvSpPr>
            <a:spLocks/>
          </p:cNvSpPr>
          <p:nvPr/>
        </p:nvSpPr>
        <p:spPr bwMode="auto">
          <a:xfrm>
            <a:off x="3896916" y="5657344"/>
            <a:ext cx="11599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200" b="1" dirty="0">
                <a:ea typeface="ＭＳ Ｐゴシック" charset="0"/>
                <a:cs typeface="Gill Sans" charset="0"/>
              </a:rPr>
              <a:t>CpG O/E</a:t>
            </a:r>
          </a:p>
        </p:txBody>
      </p:sp>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2139" y="1103342"/>
            <a:ext cx="4966494" cy="454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9460" name="Rectangle 4"/>
          <p:cNvSpPr>
            <a:spLocks/>
          </p:cNvSpPr>
          <p:nvPr/>
        </p:nvSpPr>
        <p:spPr bwMode="auto">
          <a:xfrm>
            <a:off x="3088828" y="6245597"/>
            <a:ext cx="316502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500" dirty="0">
                <a:ea typeface="ＭＳ Ｐゴシック" charset="0"/>
                <a:cs typeface="Gill Sans" charset="0"/>
              </a:rPr>
              <a:t>Predicted degree of DNA methylation</a:t>
            </a:r>
          </a:p>
        </p:txBody>
      </p:sp>
      <p:grpSp>
        <p:nvGrpSpPr>
          <p:cNvPr id="3" name="Group 2"/>
          <p:cNvGrpSpPr/>
          <p:nvPr/>
        </p:nvGrpSpPr>
        <p:grpSpPr>
          <a:xfrm>
            <a:off x="884635" y="214412"/>
            <a:ext cx="1238150" cy="5341441"/>
            <a:chOff x="186135" y="379512"/>
            <a:chExt cx="1238150" cy="5341441"/>
          </a:xfrm>
        </p:grpSpPr>
        <p:grpSp>
          <p:nvGrpSpPr>
            <p:cNvPr id="2" name="Group 1"/>
            <p:cNvGrpSpPr/>
            <p:nvPr/>
          </p:nvGrpSpPr>
          <p:grpSpPr>
            <a:xfrm>
              <a:off x="186135" y="1345406"/>
              <a:ext cx="857250" cy="4375547"/>
              <a:chOff x="160735" y="964406"/>
              <a:chExt cx="857250" cy="4375547"/>
            </a:xfrm>
            <a:solidFill>
              <a:srgbClr val="86C003"/>
            </a:solidFill>
          </p:grpSpPr>
          <p:sp>
            <p:nvSpPr>
              <p:cNvPr id="19461" name="AutoShape 5"/>
              <p:cNvSpPr>
                <a:spLocks/>
              </p:cNvSpPr>
              <p:nvPr/>
            </p:nvSpPr>
            <p:spPr bwMode="auto">
              <a:xfrm rot="5400000" flipH="1">
                <a:off x="-1598414" y="2723555"/>
                <a:ext cx="4375547" cy="857250"/>
              </a:xfrm>
              <a:prstGeom prst="rightArrow">
                <a:avLst>
                  <a:gd name="adj1" fmla="val 32000"/>
                  <a:gd name="adj2" fmla="val 45843"/>
                </a:avLst>
              </a:prstGeom>
              <a:gradFill flip="none" rotWithShape="1">
                <a:gsLst>
                  <a:gs pos="100000">
                    <a:srgbClr val="FF6525"/>
                  </a:gs>
                  <a:gs pos="0">
                    <a:srgbClr val="FFFFFF"/>
                  </a:gs>
                  <a:gs pos="92000">
                    <a:srgbClr val="FF6525"/>
                  </a:gs>
                </a:gsLst>
                <a:lin ang="0" scaled="1"/>
                <a:tileRect/>
              </a:gradFill>
              <a:ln>
                <a:solidFill>
                  <a:srgbClr val="FF6525"/>
                </a:solidFill>
              </a:ln>
              <a:extLst/>
            </p:spPr>
            <p:txBody>
              <a:bodyPr lIns="0" tIns="0" rIns="0" bIns="0"/>
              <a:lstStyle/>
              <a:p>
                <a:endParaRPr lang="en-US"/>
              </a:p>
            </p:txBody>
          </p:sp>
          <p:sp>
            <p:nvSpPr>
              <p:cNvPr id="19462" name="Rectangle 6"/>
              <p:cNvSpPr>
                <a:spLocks/>
              </p:cNvSpPr>
              <p:nvPr/>
            </p:nvSpPr>
            <p:spPr bwMode="auto">
              <a:xfrm rot="16200000">
                <a:off x="-1123678" y="3029070"/>
                <a:ext cx="3421610" cy="246221"/>
              </a:xfrm>
              <a:prstGeom prst="rect">
                <a:avLst/>
              </a:prstGeom>
              <a:no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600" dirty="0">
                    <a:ea typeface="ＭＳ Ｐゴシック" charset="0"/>
                    <a:cs typeface="Gill Sans" charset="0"/>
                  </a:rPr>
                  <a:t>Measured degree of DNA methylation</a:t>
                </a:r>
              </a:p>
            </p:txBody>
          </p:sp>
        </p:grpSp>
        <p:sp>
          <p:nvSpPr>
            <p:cNvPr id="19463" name="Rectangle 7"/>
            <p:cNvSpPr>
              <a:spLocks/>
            </p:cNvSpPr>
            <p:nvPr/>
          </p:nvSpPr>
          <p:spPr bwMode="auto">
            <a:xfrm rot="-5400000">
              <a:off x="-1432657" y="2852477"/>
              <a:ext cx="5329908" cy="383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2100" b="1">
                  <a:ea typeface="ＭＳ Ｐゴシック" charset="0"/>
                  <a:cs typeface="Gill Sans" charset="0"/>
                </a:rPr>
                <a:t>Enrichment level in MBD library</a:t>
              </a:r>
            </a:p>
          </p:txBody>
        </p:sp>
      </p:grpSp>
      <p:sp>
        <p:nvSpPr>
          <p:cNvPr id="15" name="Oval 14"/>
          <p:cNvSpPr/>
          <p:nvPr/>
        </p:nvSpPr>
        <p:spPr>
          <a:xfrm>
            <a:off x="5359400" y="4445000"/>
            <a:ext cx="228600" cy="228600"/>
          </a:xfrm>
          <a:prstGeom prst="ellipse">
            <a:avLst/>
          </a:prstGeom>
          <a:gradFill flip="none" rotWithShape="1">
            <a:gsLst>
              <a:gs pos="100000">
                <a:schemeClr val="accent3">
                  <a:tint val="100000"/>
                  <a:shade val="100000"/>
                  <a:satMod val="120000"/>
                </a:schemeClr>
              </a:gs>
              <a:gs pos="70000">
                <a:schemeClr val="accent3">
                  <a:tint val="50000"/>
                  <a:satMod val="150000"/>
                </a:schemeClr>
              </a:gs>
              <a:gs pos="21000">
                <a:schemeClr val="bg1"/>
              </a:gs>
            </a:gsLst>
            <a:path path="circle">
              <a:fillToRect l="100000" b="100000"/>
            </a:path>
            <a:tileRect t="-100000" r="-100000"/>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7" name="Oval 16"/>
          <p:cNvSpPr/>
          <p:nvPr/>
        </p:nvSpPr>
        <p:spPr>
          <a:xfrm>
            <a:off x="5714136" y="3479800"/>
            <a:ext cx="228600" cy="228600"/>
          </a:xfrm>
          <a:prstGeom prst="ellipse">
            <a:avLst/>
          </a:prstGeom>
          <a:gradFill flip="none" rotWithShape="1">
            <a:gsLst>
              <a:gs pos="100000">
                <a:schemeClr val="accent3">
                  <a:tint val="100000"/>
                  <a:shade val="100000"/>
                  <a:satMod val="120000"/>
                </a:schemeClr>
              </a:gs>
              <a:gs pos="70000">
                <a:schemeClr val="accent3">
                  <a:tint val="50000"/>
                  <a:satMod val="150000"/>
                </a:schemeClr>
              </a:gs>
              <a:gs pos="21000">
                <a:schemeClr val="bg1"/>
              </a:gs>
            </a:gsLst>
            <a:path path="circle">
              <a:fillToRect l="100000" b="100000"/>
            </a:path>
            <a:tileRect t="-100000" r="-100000"/>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8" name="Oval 17"/>
          <p:cNvSpPr/>
          <p:nvPr/>
        </p:nvSpPr>
        <p:spPr>
          <a:xfrm>
            <a:off x="6368151" y="3073400"/>
            <a:ext cx="228600" cy="228600"/>
          </a:xfrm>
          <a:prstGeom prst="ellipse">
            <a:avLst/>
          </a:prstGeom>
          <a:gradFill flip="none" rotWithShape="1">
            <a:gsLst>
              <a:gs pos="100000">
                <a:schemeClr val="accent3">
                  <a:tint val="100000"/>
                  <a:shade val="100000"/>
                  <a:satMod val="120000"/>
                </a:schemeClr>
              </a:gs>
              <a:gs pos="70000">
                <a:schemeClr val="accent3">
                  <a:tint val="50000"/>
                  <a:satMod val="150000"/>
                </a:schemeClr>
              </a:gs>
              <a:gs pos="21000">
                <a:schemeClr val="bg1"/>
              </a:gs>
            </a:gsLst>
            <a:path path="circle">
              <a:fillToRect l="100000" b="100000"/>
            </a:path>
            <a:tileRect t="-100000" r="-100000"/>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9" name="TextBox 18"/>
          <p:cNvSpPr txBox="1"/>
          <p:nvPr/>
        </p:nvSpPr>
        <p:spPr>
          <a:xfrm rot="16200000">
            <a:off x="230573" y="3042636"/>
            <a:ext cx="2812522" cy="307777"/>
          </a:xfrm>
          <a:prstGeom prst="rect">
            <a:avLst/>
          </a:prstGeom>
          <a:noFill/>
        </p:spPr>
        <p:txBody>
          <a:bodyPr wrap="square" rtlCol="0">
            <a:spAutoFit/>
          </a:bodyPr>
          <a:lstStyle/>
          <a:p>
            <a:r>
              <a:rPr lang="en-US" sz="1400" dirty="0" smtClean="0"/>
              <a:t>(Roberts &amp; Gavery, 2011)</a:t>
            </a:r>
            <a:endParaRPr lang="en-US" sz="1400" dirty="0"/>
          </a:p>
        </p:txBody>
      </p:sp>
      <p:sp>
        <p:nvSpPr>
          <p:cNvPr id="20" name="TextBox 19"/>
          <p:cNvSpPr txBox="1"/>
          <p:nvPr/>
        </p:nvSpPr>
        <p:spPr>
          <a:xfrm>
            <a:off x="3307657" y="5929050"/>
            <a:ext cx="2812522" cy="307777"/>
          </a:xfrm>
          <a:prstGeom prst="rect">
            <a:avLst/>
          </a:prstGeom>
          <a:noFill/>
        </p:spPr>
        <p:txBody>
          <a:bodyPr wrap="square" rtlCol="0">
            <a:spAutoFit/>
          </a:bodyPr>
          <a:lstStyle/>
          <a:p>
            <a:r>
              <a:rPr lang="en-US" sz="1400" dirty="0" smtClean="0"/>
              <a:t>(Gavery &amp; Roberts, 2010)</a:t>
            </a:r>
            <a:endParaRPr lang="en-US" sz="1400" dirty="0"/>
          </a:p>
        </p:txBody>
      </p:sp>
      <p:sp>
        <p:nvSpPr>
          <p:cNvPr id="21" name="Title 1"/>
          <p:cNvSpPr txBox="1">
            <a:spLocks/>
          </p:cNvSpPr>
          <p:nvPr/>
        </p:nvSpPr>
        <p:spPr>
          <a:xfrm>
            <a:off x="245331" y="-344825"/>
            <a:ext cx="8042276" cy="133695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dirty="0" smtClean="0"/>
              <a:t>Part I. MBD-</a:t>
            </a:r>
            <a:r>
              <a:rPr lang="en-US" dirty="0" err="1" smtClean="0"/>
              <a:t>Seq</a:t>
            </a:r>
            <a:r>
              <a:rPr lang="en-US" dirty="0" smtClean="0"/>
              <a:t> </a:t>
            </a:r>
            <a:endParaRPr lang="en-US" dirty="0"/>
          </a:p>
        </p:txBody>
      </p:sp>
    </p:spTree>
    <p:extLst>
      <p:ext uri="{BB962C8B-B14F-4D97-AF65-F5344CB8AC3E}">
        <p14:creationId xmlns:p14="http://schemas.microsoft.com/office/powerpoint/2010/main" val="2294062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utoShape 5"/>
          <p:cNvSpPr>
            <a:spLocks/>
          </p:cNvSpPr>
          <p:nvPr/>
        </p:nvSpPr>
        <p:spPr bwMode="auto">
          <a:xfrm flipH="1">
            <a:off x="2351286" y="5952633"/>
            <a:ext cx="4375547" cy="857250"/>
          </a:xfrm>
          <a:prstGeom prst="rightArrow">
            <a:avLst>
              <a:gd name="adj1" fmla="val 32000"/>
              <a:gd name="adj2" fmla="val 45843"/>
            </a:avLst>
          </a:prstGeom>
          <a:gradFill flip="none" rotWithShape="1">
            <a:gsLst>
              <a:gs pos="100000">
                <a:srgbClr val="FF6525"/>
              </a:gs>
              <a:gs pos="0">
                <a:srgbClr val="FFFFFF"/>
              </a:gs>
              <a:gs pos="92000">
                <a:srgbClr val="FF6525"/>
              </a:gs>
            </a:gsLst>
            <a:lin ang="0" scaled="1"/>
            <a:tileRect/>
          </a:gradFill>
          <a:ln>
            <a:solidFill>
              <a:srgbClr val="FF6525"/>
            </a:solidFill>
          </a:ln>
          <a:extLst/>
        </p:spPr>
        <p:txBody>
          <a:bodyPr lIns="0" tIns="0" rIns="0" bIns="0"/>
          <a:lstStyle/>
          <a:p>
            <a:endParaRPr lang="en-US"/>
          </a:p>
        </p:txBody>
      </p:sp>
      <p:sp>
        <p:nvSpPr>
          <p:cNvPr id="19459" name="Rectangle 3"/>
          <p:cNvSpPr>
            <a:spLocks/>
          </p:cNvSpPr>
          <p:nvPr/>
        </p:nvSpPr>
        <p:spPr bwMode="auto">
          <a:xfrm>
            <a:off x="3896916" y="5657344"/>
            <a:ext cx="11599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200" b="1" dirty="0">
                <a:ea typeface="ＭＳ Ｐゴシック" charset="0"/>
                <a:cs typeface="Gill Sans" charset="0"/>
              </a:rPr>
              <a:t>CpG O/E</a:t>
            </a:r>
          </a:p>
        </p:txBody>
      </p:sp>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2139" y="1103342"/>
            <a:ext cx="4966494" cy="454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9460" name="Rectangle 4"/>
          <p:cNvSpPr>
            <a:spLocks/>
          </p:cNvSpPr>
          <p:nvPr/>
        </p:nvSpPr>
        <p:spPr bwMode="auto">
          <a:xfrm>
            <a:off x="3088828" y="6245597"/>
            <a:ext cx="316502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500" dirty="0">
                <a:ea typeface="ＭＳ Ｐゴシック" charset="0"/>
                <a:cs typeface="Gill Sans" charset="0"/>
              </a:rPr>
              <a:t>Predicted degree of DNA methylation</a:t>
            </a:r>
          </a:p>
        </p:txBody>
      </p:sp>
      <p:grpSp>
        <p:nvGrpSpPr>
          <p:cNvPr id="3" name="Group 2"/>
          <p:cNvGrpSpPr/>
          <p:nvPr/>
        </p:nvGrpSpPr>
        <p:grpSpPr>
          <a:xfrm>
            <a:off x="884635" y="214412"/>
            <a:ext cx="1238150" cy="5341441"/>
            <a:chOff x="186135" y="379512"/>
            <a:chExt cx="1238150" cy="5341441"/>
          </a:xfrm>
        </p:grpSpPr>
        <p:grpSp>
          <p:nvGrpSpPr>
            <p:cNvPr id="2" name="Group 1"/>
            <p:cNvGrpSpPr/>
            <p:nvPr/>
          </p:nvGrpSpPr>
          <p:grpSpPr>
            <a:xfrm>
              <a:off x="186135" y="1345406"/>
              <a:ext cx="857250" cy="4375547"/>
              <a:chOff x="160735" y="964406"/>
              <a:chExt cx="857250" cy="4375547"/>
            </a:xfrm>
            <a:solidFill>
              <a:srgbClr val="86C003"/>
            </a:solidFill>
          </p:grpSpPr>
          <p:sp>
            <p:nvSpPr>
              <p:cNvPr id="19461" name="AutoShape 5"/>
              <p:cNvSpPr>
                <a:spLocks/>
              </p:cNvSpPr>
              <p:nvPr/>
            </p:nvSpPr>
            <p:spPr bwMode="auto">
              <a:xfrm rot="5400000" flipH="1">
                <a:off x="-1598414" y="2723555"/>
                <a:ext cx="4375547" cy="857250"/>
              </a:xfrm>
              <a:prstGeom prst="rightArrow">
                <a:avLst>
                  <a:gd name="adj1" fmla="val 32000"/>
                  <a:gd name="adj2" fmla="val 45843"/>
                </a:avLst>
              </a:prstGeom>
              <a:gradFill flip="none" rotWithShape="1">
                <a:gsLst>
                  <a:gs pos="100000">
                    <a:srgbClr val="FF6525"/>
                  </a:gs>
                  <a:gs pos="0">
                    <a:srgbClr val="FFFFFF"/>
                  </a:gs>
                  <a:gs pos="92000">
                    <a:srgbClr val="FF6525"/>
                  </a:gs>
                </a:gsLst>
                <a:lin ang="0" scaled="1"/>
                <a:tileRect/>
              </a:gradFill>
              <a:ln>
                <a:solidFill>
                  <a:srgbClr val="FF6525"/>
                </a:solidFill>
              </a:ln>
              <a:extLst/>
            </p:spPr>
            <p:txBody>
              <a:bodyPr lIns="0" tIns="0" rIns="0" bIns="0"/>
              <a:lstStyle/>
              <a:p>
                <a:endParaRPr lang="en-US"/>
              </a:p>
            </p:txBody>
          </p:sp>
          <p:sp>
            <p:nvSpPr>
              <p:cNvPr id="19462" name="Rectangle 6"/>
              <p:cNvSpPr>
                <a:spLocks/>
              </p:cNvSpPr>
              <p:nvPr/>
            </p:nvSpPr>
            <p:spPr bwMode="auto">
              <a:xfrm rot="16200000">
                <a:off x="-1123678" y="3029070"/>
                <a:ext cx="3421610" cy="246221"/>
              </a:xfrm>
              <a:prstGeom prst="rect">
                <a:avLst/>
              </a:prstGeom>
              <a:no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600" dirty="0">
                    <a:ea typeface="ＭＳ Ｐゴシック" charset="0"/>
                    <a:cs typeface="Gill Sans" charset="0"/>
                  </a:rPr>
                  <a:t>Measured degree of DNA methylation</a:t>
                </a:r>
              </a:p>
            </p:txBody>
          </p:sp>
        </p:grpSp>
        <p:sp>
          <p:nvSpPr>
            <p:cNvPr id="19463" name="Rectangle 7"/>
            <p:cNvSpPr>
              <a:spLocks/>
            </p:cNvSpPr>
            <p:nvPr/>
          </p:nvSpPr>
          <p:spPr bwMode="auto">
            <a:xfrm rot="-5400000">
              <a:off x="-1432657" y="2852477"/>
              <a:ext cx="5329908" cy="383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2100" b="1" dirty="0">
                  <a:ea typeface="ＭＳ Ｐゴシック" charset="0"/>
                  <a:cs typeface="Gill Sans" charset="0"/>
                </a:rPr>
                <a:t>Enrichment level in MBD library</a:t>
              </a:r>
            </a:p>
          </p:txBody>
        </p:sp>
      </p:grpSp>
      <p:sp>
        <p:nvSpPr>
          <p:cNvPr id="15" name="Oval 14"/>
          <p:cNvSpPr/>
          <p:nvPr/>
        </p:nvSpPr>
        <p:spPr>
          <a:xfrm>
            <a:off x="5359400" y="4445000"/>
            <a:ext cx="228600" cy="228600"/>
          </a:xfrm>
          <a:prstGeom prst="ellipse">
            <a:avLst/>
          </a:prstGeom>
          <a:gradFill flip="none" rotWithShape="1">
            <a:gsLst>
              <a:gs pos="100000">
                <a:schemeClr val="accent3">
                  <a:tint val="100000"/>
                  <a:shade val="100000"/>
                  <a:satMod val="120000"/>
                </a:schemeClr>
              </a:gs>
              <a:gs pos="70000">
                <a:schemeClr val="accent3">
                  <a:tint val="50000"/>
                  <a:satMod val="150000"/>
                </a:schemeClr>
              </a:gs>
              <a:gs pos="21000">
                <a:schemeClr val="bg1"/>
              </a:gs>
            </a:gsLst>
            <a:path path="circle">
              <a:fillToRect l="100000" b="100000"/>
            </a:path>
            <a:tileRect t="-100000" r="-100000"/>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7" name="Oval 16"/>
          <p:cNvSpPr/>
          <p:nvPr/>
        </p:nvSpPr>
        <p:spPr>
          <a:xfrm>
            <a:off x="5714136" y="3479800"/>
            <a:ext cx="228600" cy="228600"/>
          </a:xfrm>
          <a:prstGeom prst="ellipse">
            <a:avLst/>
          </a:prstGeom>
          <a:gradFill flip="none" rotWithShape="1">
            <a:gsLst>
              <a:gs pos="100000">
                <a:schemeClr val="accent3">
                  <a:tint val="100000"/>
                  <a:shade val="100000"/>
                  <a:satMod val="120000"/>
                </a:schemeClr>
              </a:gs>
              <a:gs pos="70000">
                <a:schemeClr val="accent3">
                  <a:tint val="50000"/>
                  <a:satMod val="150000"/>
                </a:schemeClr>
              </a:gs>
              <a:gs pos="21000">
                <a:schemeClr val="bg1"/>
              </a:gs>
            </a:gsLst>
            <a:path path="circle">
              <a:fillToRect l="100000" b="100000"/>
            </a:path>
            <a:tileRect t="-100000" r="-100000"/>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8" name="Oval 17"/>
          <p:cNvSpPr/>
          <p:nvPr/>
        </p:nvSpPr>
        <p:spPr>
          <a:xfrm>
            <a:off x="6368151" y="3073400"/>
            <a:ext cx="228600" cy="228600"/>
          </a:xfrm>
          <a:prstGeom prst="ellipse">
            <a:avLst/>
          </a:prstGeom>
          <a:gradFill flip="none" rotWithShape="1">
            <a:gsLst>
              <a:gs pos="100000">
                <a:schemeClr val="accent3">
                  <a:tint val="100000"/>
                  <a:shade val="100000"/>
                  <a:satMod val="120000"/>
                </a:schemeClr>
              </a:gs>
              <a:gs pos="70000">
                <a:schemeClr val="accent3">
                  <a:tint val="50000"/>
                  <a:satMod val="150000"/>
                </a:schemeClr>
              </a:gs>
              <a:gs pos="21000">
                <a:schemeClr val="bg1"/>
              </a:gs>
            </a:gsLst>
            <a:path path="circle">
              <a:fillToRect l="100000" b="100000"/>
            </a:path>
            <a:tileRect t="-100000" r="-100000"/>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9" name="Oval 18"/>
          <p:cNvSpPr/>
          <p:nvPr/>
        </p:nvSpPr>
        <p:spPr>
          <a:xfrm>
            <a:off x="3947716" y="1840400"/>
            <a:ext cx="228600" cy="228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0" name="Oval 19"/>
          <p:cNvSpPr/>
          <p:nvPr/>
        </p:nvSpPr>
        <p:spPr>
          <a:xfrm>
            <a:off x="3212729" y="1115248"/>
            <a:ext cx="228600" cy="228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1" name="Oval 20"/>
          <p:cNvSpPr/>
          <p:nvPr/>
        </p:nvSpPr>
        <p:spPr>
          <a:xfrm>
            <a:off x="3947716" y="1497500"/>
            <a:ext cx="228600" cy="228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22" name="Group 21"/>
          <p:cNvGrpSpPr/>
          <p:nvPr/>
        </p:nvGrpSpPr>
        <p:grpSpPr>
          <a:xfrm>
            <a:off x="1482945" y="1790264"/>
            <a:ext cx="4637234" cy="4446563"/>
            <a:chOff x="1482945" y="1790264"/>
            <a:chExt cx="4637234" cy="4446563"/>
          </a:xfrm>
        </p:grpSpPr>
        <p:sp>
          <p:nvSpPr>
            <p:cNvPr id="23" name="TextBox 22"/>
            <p:cNvSpPr txBox="1"/>
            <p:nvPr/>
          </p:nvSpPr>
          <p:spPr>
            <a:xfrm>
              <a:off x="3307657" y="5929050"/>
              <a:ext cx="2812522" cy="307777"/>
            </a:xfrm>
            <a:prstGeom prst="rect">
              <a:avLst/>
            </a:prstGeom>
            <a:noFill/>
          </p:spPr>
          <p:txBody>
            <a:bodyPr wrap="square" rtlCol="0">
              <a:spAutoFit/>
            </a:bodyPr>
            <a:lstStyle/>
            <a:p>
              <a:r>
                <a:rPr lang="en-US" sz="1400" dirty="0" smtClean="0"/>
                <a:t>(Gavery &amp; Roberts, 2010)</a:t>
              </a:r>
              <a:endParaRPr lang="en-US" sz="1400" dirty="0"/>
            </a:p>
          </p:txBody>
        </p:sp>
        <p:sp>
          <p:nvSpPr>
            <p:cNvPr id="24" name="TextBox 23"/>
            <p:cNvSpPr txBox="1"/>
            <p:nvPr/>
          </p:nvSpPr>
          <p:spPr>
            <a:xfrm rot="16200000">
              <a:off x="230573" y="3042636"/>
              <a:ext cx="2812522" cy="307777"/>
            </a:xfrm>
            <a:prstGeom prst="rect">
              <a:avLst/>
            </a:prstGeom>
            <a:noFill/>
          </p:spPr>
          <p:txBody>
            <a:bodyPr wrap="square" rtlCol="0">
              <a:spAutoFit/>
            </a:bodyPr>
            <a:lstStyle/>
            <a:p>
              <a:r>
                <a:rPr lang="en-US" sz="1400" dirty="0" smtClean="0"/>
                <a:t>(Roberts &amp; Gavery, 2011)</a:t>
              </a:r>
              <a:endParaRPr lang="en-US" sz="1400" dirty="0"/>
            </a:p>
          </p:txBody>
        </p:sp>
      </p:grpSp>
      <p:sp>
        <p:nvSpPr>
          <p:cNvPr id="26" name="Title 1"/>
          <p:cNvSpPr txBox="1">
            <a:spLocks/>
          </p:cNvSpPr>
          <p:nvPr/>
        </p:nvSpPr>
        <p:spPr>
          <a:xfrm>
            <a:off x="245331" y="-344825"/>
            <a:ext cx="8042276" cy="133695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dirty="0" smtClean="0"/>
              <a:t>Part I. MBD-</a:t>
            </a:r>
            <a:r>
              <a:rPr lang="en-US" dirty="0" err="1" smtClean="0"/>
              <a:t>Seq</a:t>
            </a:r>
            <a:r>
              <a:rPr lang="en-US" dirty="0" smtClean="0"/>
              <a:t> </a:t>
            </a:r>
            <a:endParaRPr lang="en-US" dirty="0"/>
          </a:p>
        </p:txBody>
      </p:sp>
    </p:spTree>
    <p:extLst>
      <p:ext uri="{BB962C8B-B14F-4D97-AF65-F5344CB8AC3E}">
        <p14:creationId xmlns:p14="http://schemas.microsoft.com/office/powerpoint/2010/main" val="421038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Content Placeholder 2"/>
          <p:cNvSpPr>
            <a:spLocks noGrp="1"/>
          </p:cNvSpPr>
          <p:nvPr>
            <p:ph idx="1"/>
          </p:nvPr>
        </p:nvSpPr>
        <p:spPr>
          <a:xfrm>
            <a:off x="207963" y="1158875"/>
            <a:ext cx="8740775" cy="4343400"/>
          </a:xfrm>
        </p:spPr>
        <p:txBody>
          <a:bodyPr/>
          <a:lstStyle/>
          <a:p>
            <a:pPr eaLnBrk="1" hangingPunct="1">
              <a:spcAft>
                <a:spcPts val="1200"/>
              </a:spcAft>
            </a:pPr>
            <a:r>
              <a:rPr lang="en-US" sz="2300" dirty="0" smtClean="0">
                <a:solidFill>
                  <a:schemeClr val="tx1">
                    <a:lumMod val="85000"/>
                    <a:lumOff val="15000"/>
                  </a:schemeClr>
                </a:solidFill>
                <a:ea typeface="ＭＳ Ｐゴシック" pitchFamily="32" charset="-128"/>
                <a:cs typeface="ＭＳ Ｐゴシック" pitchFamily="32" charset="-128"/>
              </a:rPr>
              <a:t>The oyster genome is methylated</a:t>
            </a:r>
          </a:p>
          <a:p>
            <a:pPr eaLnBrk="1" hangingPunct="1">
              <a:spcAft>
                <a:spcPts val="1200"/>
              </a:spcAft>
            </a:pPr>
            <a:r>
              <a:rPr lang="en-US" sz="2300" dirty="0" smtClean="0">
                <a:solidFill>
                  <a:schemeClr val="tx1">
                    <a:lumMod val="85000"/>
                    <a:lumOff val="15000"/>
                  </a:schemeClr>
                </a:solidFill>
                <a:ea typeface="ＭＳ Ｐゴシック" pitchFamily="32" charset="-128"/>
                <a:cs typeface="ＭＳ Ｐゴシック" pitchFamily="32" charset="-128"/>
              </a:rPr>
              <a:t>Genes </a:t>
            </a:r>
            <a:r>
              <a:rPr lang="en-US" sz="2300" dirty="0">
                <a:solidFill>
                  <a:schemeClr val="tx1">
                    <a:lumMod val="85000"/>
                    <a:lumOff val="15000"/>
                  </a:schemeClr>
                </a:solidFill>
                <a:ea typeface="ＭＳ Ｐゴシック" pitchFamily="32" charset="-128"/>
                <a:cs typeface="ＭＳ Ｐゴシック" pitchFamily="32" charset="-128"/>
              </a:rPr>
              <a:t>with </a:t>
            </a:r>
            <a:r>
              <a:rPr lang="en-US" sz="2300" dirty="0" smtClean="0">
                <a:solidFill>
                  <a:schemeClr val="tx1">
                    <a:lumMod val="85000"/>
                    <a:lumOff val="15000"/>
                  </a:schemeClr>
                </a:solidFill>
                <a:ea typeface="ＭＳ Ｐゴシック" pitchFamily="32" charset="-128"/>
                <a:cs typeface="ＭＳ Ｐゴシック" pitchFamily="32" charset="-128"/>
              </a:rPr>
              <a:t>differing </a:t>
            </a:r>
            <a:r>
              <a:rPr lang="en-US" sz="2300" dirty="0">
                <a:solidFill>
                  <a:schemeClr val="tx1">
                    <a:lumMod val="85000"/>
                    <a:lumOff val="15000"/>
                  </a:schemeClr>
                </a:solidFill>
                <a:ea typeface="ＭＳ Ｐゴシック" pitchFamily="32" charset="-128"/>
                <a:cs typeface="ＭＳ Ｐゴシック" pitchFamily="32" charset="-128"/>
              </a:rPr>
              <a:t>regulatory requirements have different levels of DNA </a:t>
            </a:r>
            <a:r>
              <a:rPr lang="en-US" sz="2300" dirty="0" smtClean="0">
                <a:solidFill>
                  <a:schemeClr val="tx1">
                    <a:lumMod val="85000"/>
                    <a:lumOff val="15000"/>
                  </a:schemeClr>
                </a:solidFill>
                <a:ea typeface="ＭＳ Ｐゴシック" pitchFamily="32" charset="-128"/>
                <a:cs typeface="ＭＳ Ｐゴシック" pitchFamily="32" charset="-128"/>
              </a:rPr>
              <a:t>methylation</a:t>
            </a:r>
          </a:p>
          <a:p>
            <a:pPr lvl="1" eaLnBrk="1" hangingPunct="1">
              <a:spcAft>
                <a:spcPts val="1200"/>
              </a:spcAft>
            </a:pPr>
            <a:r>
              <a:rPr lang="en-US" sz="2100" b="1" dirty="0" smtClean="0">
                <a:solidFill>
                  <a:srgbClr val="215D77"/>
                </a:solidFill>
                <a:ea typeface="ＭＳ Ｐゴシック" pitchFamily="32" charset="-128"/>
                <a:cs typeface="ＭＳ Ｐゴシック" pitchFamily="32" charset="-128"/>
              </a:rPr>
              <a:t>‘housekeeping’ ubiquitously expressed =  methylated</a:t>
            </a:r>
            <a:endParaRPr lang="en-US" sz="2100" b="1" dirty="0">
              <a:solidFill>
                <a:srgbClr val="215D77"/>
              </a:solidFill>
              <a:ea typeface="ＭＳ Ｐゴシック" pitchFamily="32" charset="-128"/>
              <a:cs typeface="ＭＳ Ｐゴシック" pitchFamily="32" charset="-128"/>
            </a:endParaRPr>
          </a:p>
          <a:p>
            <a:pPr lvl="1" eaLnBrk="1" hangingPunct="1">
              <a:spcAft>
                <a:spcPts val="1200"/>
              </a:spcAft>
            </a:pPr>
            <a:r>
              <a:rPr lang="en-US" sz="2100" b="1" dirty="0" smtClean="0">
                <a:solidFill>
                  <a:srgbClr val="215D77"/>
                </a:solidFill>
                <a:ea typeface="ＭＳ Ｐゴシック" pitchFamily="32" charset="-128"/>
                <a:cs typeface="ＭＳ Ｐゴシック" pitchFamily="32" charset="-128"/>
              </a:rPr>
              <a:t>‘inducible genes’ = </a:t>
            </a:r>
            <a:r>
              <a:rPr lang="en-US" sz="2100" b="1" dirty="0" err="1" smtClean="0">
                <a:solidFill>
                  <a:srgbClr val="215D77"/>
                </a:solidFill>
                <a:ea typeface="ＭＳ Ｐゴシック" pitchFamily="32" charset="-128"/>
                <a:cs typeface="ＭＳ Ｐゴシック" pitchFamily="32" charset="-128"/>
              </a:rPr>
              <a:t>unmethylated</a:t>
            </a:r>
            <a:endParaRPr lang="en-US" sz="2300" b="1" dirty="0" smtClean="0">
              <a:solidFill>
                <a:srgbClr val="215D77"/>
              </a:solidFill>
              <a:ea typeface="ＭＳ Ｐゴシック" pitchFamily="32" charset="-128"/>
              <a:cs typeface="ＭＳ Ｐゴシック" pitchFamily="32" charset="-128"/>
            </a:endParaRPr>
          </a:p>
        </p:txBody>
      </p:sp>
      <p:pic>
        <p:nvPicPr>
          <p:cNvPr id="7" name="Picture 3"/>
          <p:cNvPicPr>
            <a:picLocks noChangeAspect="1"/>
          </p:cNvPicPr>
          <p:nvPr/>
        </p:nvPicPr>
        <p:blipFill>
          <a:blip r:embed="rId3">
            <a:clrChange>
              <a:clrFrom>
                <a:srgbClr val="FFFFFF"/>
              </a:clrFrom>
              <a:clrTo>
                <a:srgbClr val="FFFFFF">
                  <a:alpha val="0"/>
                </a:srgbClr>
              </a:clrTo>
            </a:clrChange>
            <a:lum bright="-4000"/>
          </a:blip>
          <a:srcRect l="1440" t="5761" b="9601"/>
          <a:stretch>
            <a:fillRect/>
          </a:stretch>
        </p:blipFill>
        <p:spPr bwMode="auto">
          <a:xfrm>
            <a:off x="6350001" y="5150311"/>
            <a:ext cx="2451100" cy="1577514"/>
          </a:xfrm>
          <a:prstGeom prst="rect">
            <a:avLst/>
          </a:prstGeom>
          <a:ln w="12700">
            <a:solidFill>
              <a:schemeClr val="accent4"/>
            </a:solidFill>
          </a:ln>
          <a:effectLst/>
        </p:spPr>
      </p:pic>
      <p:sp>
        <p:nvSpPr>
          <p:cNvPr id="6" name="Title 1"/>
          <p:cNvSpPr txBox="1">
            <a:spLocks/>
          </p:cNvSpPr>
          <p:nvPr/>
        </p:nvSpPr>
        <p:spPr>
          <a:xfrm>
            <a:off x="245331" y="-344825"/>
            <a:ext cx="8042276" cy="133695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dirty="0" smtClean="0"/>
              <a:t>Part I. Summary </a:t>
            </a:r>
            <a:endParaRPr lang="en-US" dirty="0"/>
          </a:p>
        </p:txBody>
      </p:sp>
    </p:spTree>
    <p:extLst>
      <p:ext uri="{BB962C8B-B14F-4D97-AF65-F5344CB8AC3E}">
        <p14:creationId xmlns:p14="http://schemas.microsoft.com/office/powerpoint/2010/main" val="421203711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5040010" y="2345723"/>
            <a:ext cx="3690419" cy="1254546"/>
            <a:chOff x="4945581" y="853987"/>
            <a:chExt cx="3690419" cy="1254546"/>
          </a:xfrm>
        </p:grpSpPr>
        <p:grpSp>
          <p:nvGrpSpPr>
            <p:cNvPr id="23" name="Group 22"/>
            <p:cNvGrpSpPr/>
            <p:nvPr/>
          </p:nvGrpSpPr>
          <p:grpSpPr>
            <a:xfrm>
              <a:off x="5164663" y="967344"/>
              <a:ext cx="3352800" cy="994351"/>
              <a:chOff x="4813300" y="3183948"/>
              <a:chExt cx="3352800" cy="994351"/>
            </a:xfrm>
          </p:grpSpPr>
          <p:grpSp>
            <p:nvGrpSpPr>
              <p:cNvPr id="25" name="Group 24"/>
              <p:cNvGrpSpPr/>
              <p:nvPr/>
            </p:nvGrpSpPr>
            <p:grpSpPr>
              <a:xfrm>
                <a:off x="4813300" y="3492501"/>
                <a:ext cx="3352800" cy="685798"/>
                <a:chOff x="927100" y="3479802"/>
                <a:chExt cx="3352800" cy="685798"/>
              </a:xfrm>
            </p:grpSpPr>
            <p:cxnSp>
              <p:nvCxnSpPr>
                <p:cNvPr id="28" name="Straight Connector 27"/>
                <p:cNvCxnSpPr/>
                <p:nvPr/>
              </p:nvCxnSpPr>
              <p:spPr>
                <a:xfrm flipV="1">
                  <a:off x="927100" y="4000500"/>
                  <a:ext cx="3352800" cy="25400"/>
                </a:xfrm>
                <a:prstGeom prst="line">
                  <a:avLst/>
                </a:prstGeom>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2514600" y="3886200"/>
                  <a:ext cx="1765300" cy="279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262626"/>
                      </a:solidFill>
                    </a:rPr>
                    <a:t>Gene A</a:t>
                  </a:r>
                  <a:endParaRPr lang="en-US" dirty="0">
                    <a:solidFill>
                      <a:srgbClr val="262626"/>
                    </a:solidFill>
                  </a:endParaRPr>
                </a:p>
              </p:txBody>
            </p:sp>
            <p:sp>
              <p:nvSpPr>
                <p:cNvPr id="30" name="Oval 29"/>
                <p:cNvSpPr/>
                <p:nvPr/>
              </p:nvSpPr>
              <p:spPr>
                <a:xfrm>
                  <a:off x="11303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1" name="Oval 30"/>
                <p:cNvSpPr/>
                <p:nvPr/>
              </p:nvSpPr>
              <p:spPr>
                <a:xfrm>
                  <a:off x="14224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2" name="Oval 31"/>
                <p:cNvSpPr/>
                <p:nvPr/>
              </p:nvSpPr>
              <p:spPr>
                <a:xfrm>
                  <a:off x="17272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3" name="Oval 32"/>
                <p:cNvSpPr/>
                <p:nvPr/>
              </p:nvSpPr>
              <p:spPr>
                <a:xfrm>
                  <a:off x="19939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34" name="Elbow Connector 33"/>
                <p:cNvCxnSpPr>
                  <a:stCxn id="29" idx="1"/>
                </p:cNvCxnSpPr>
                <p:nvPr/>
              </p:nvCxnSpPr>
              <p:spPr>
                <a:xfrm rot="10800000" flipH="1">
                  <a:off x="2514600" y="3479802"/>
                  <a:ext cx="1117600" cy="546099"/>
                </a:xfrm>
                <a:prstGeom prst="bentConnector3">
                  <a:avLst>
                    <a:gd name="adj1" fmla="val -3410"/>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6" name="Trapezoid 25"/>
              <p:cNvSpPr/>
              <p:nvPr/>
            </p:nvSpPr>
            <p:spPr>
              <a:xfrm>
                <a:off x="4953000" y="3257551"/>
                <a:ext cx="660400" cy="368300"/>
              </a:xfrm>
              <a:prstGeom prst="trapezoid">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solidFill>
                      <a:srgbClr val="262626"/>
                    </a:solidFill>
                  </a:rPr>
                  <a:t>TF</a:t>
                </a:r>
                <a:endParaRPr lang="en-US" dirty="0">
                  <a:solidFill>
                    <a:srgbClr val="262626"/>
                  </a:solidFill>
                </a:endParaRPr>
              </a:p>
            </p:txBody>
          </p:sp>
          <p:sp>
            <p:nvSpPr>
              <p:cNvPr id="27" name="TextBox 26"/>
              <p:cNvSpPr txBox="1"/>
              <p:nvPr/>
            </p:nvSpPr>
            <p:spPr>
              <a:xfrm>
                <a:off x="6692900" y="3183948"/>
                <a:ext cx="647700" cy="584776"/>
              </a:xfrm>
              <a:prstGeom prst="rect">
                <a:avLst/>
              </a:prstGeom>
              <a:noFill/>
            </p:spPr>
            <p:txBody>
              <a:bodyPr wrap="square" rtlCol="0">
                <a:spAutoFit/>
              </a:bodyPr>
              <a:lstStyle/>
              <a:p>
                <a:r>
                  <a:rPr lang="en-US" sz="3200" dirty="0" smtClean="0">
                    <a:solidFill>
                      <a:srgbClr val="FF0000"/>
                    </a:solidFill>
                  </a:rPr>
                  <a:t>X</a:t>
                </a:r>
                <a:endParaRPr lang="en-US" sz="3200" dirty="0">
                  <a:solidFill>
                    <a:srgbClr val="FF0000"/>
                  </a:solidFill>
                </a:endParaRPr>
              </a:p>
            </p:txBody>
          </p:sp>
        </p:grpSp>
        <p:sp>
          <p:nvSpPr>
            <p:cNvPr id="24" name="Rectangle 23"/>
            <p:cNvSpPr/>
            <p:nvPr/>
          </p:nvSpPr>
          <p:spPr>
            <a:xfrm>
              <a:off x="4945581" y="853987"/>
              <a:ext cx="3690419" cy="1254546"/>
            </a:xfrm>
            <a:prstGeom prst="rect">
              <a:avLst/>
            </a:prstGeom>
            <a:noFill/>
            <a:ln>
              <a:solidFill>
                <a:srgbClr val="FFB4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95802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5040010" y="2345723"/>
            <a:ext cx="3690419" cy="1254546"/>
            <a:chOff x="4945581" y="853987"/>
            <a:chExt cx="3690419" cy="1254546"/>
          </a:xfrm>
        </p:grpSpPr>
        <p:grpSp>
          <p:nvGrpSpPr>
            <p:cNvPr id="23" name="Group 22"/>
            <p:cNvGrpSpPr/>
            <p:nvPr/>
          </p:nvGrpSpPr>
          <p:grpSpPr>
            <a:xfrm>
              <a:off x="5164663" y="967344"/>
              <a:ext cx="3352800" cy="994351"/>
              <a:chOff x="4813300" y="3183948"/>
              <a:chExt cx="3352800" cy="994351"/>
            </a:xfrm>
          </p:grpSpPr>
          <p:grpSp>
            <p:nvGrpSpPr>
              <p:cNvPr id="25" name="Group 24"/>
              <p:cNvGrpSpPr/>
              <p:nvPr/>
            </p:nvGrpSpPr>
            <p:grpSpPr>
              <a:xfrm>
                <a:off x="4813300" y="3492501"/>
                <a:ext cx="3352800" cy="685798"/>
                <a:chOff x="927100" y="3479802"/>
                <a:chExt cx="3352800" cy="685798"/>
              </a:xfrm>
            </p:grpSpPr>
            <p:cxnSp>
              <p:nvCxnSpPr>
                <p:cNvPr id="28" name="Straight Connector 27"/>
                <p:cNvCxnSpPr/>
                <p:nvPr/>
              </p:nvCxnSpPr>
              <p:spPr>
                <a:xfrm flipV="1">
                  <a:off x="927100" y="4000500"/>
                  <a:ext cx="3352800" cy="25400"/>
                </a:xfrm>
                <a:prstGeom prst="line">
                  <a:avLst/>
                </a:prstGeom>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2514600" y="3886200"/>
                  <a:ext cx="1765300" cy="279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262626"/>
                      </a:solidFill>
                    </a:rPr>
                    <a:t>Gene A</a:t>
                  </a:r>
                  <a:endParaRPr lang="en-US" dirty="0">
                    <a:solidFill>
                      <a:srgbClr val="262626"/>
                    </a:solidFill>
                  </a:endParaRPr>
                </a:p>
              </p:txBody>
            </p:sp>
            <p:sp>
              <p:nvSpPr>
                <p:cNvPr id="30" name="Oval 29"/>
                <p:cNvSpPr/>
                <p:nvPr/>
              </p:nvSpPr>
              <p:spPr>
                <a:xfrm>
                  <a:off x="11303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1" name="Oval 30"/>
                <p:cNvSpPr/>
                <p:nvPr/>
              </p:nvSpPr>
              <p:spPr>
                <a:xfrm>
                  <a:off x="14224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2" name="Oval 31"/>
                <p:cNvSpPr/>
                <p:nvPr/>
              </p:nvSpPr>
              <p:spPr>
                <a:xfrm>
                  <a:off x="17272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3" name="Oval 32"/>
                <p:cNvSpPr/>
                <p:nvPr/>
              </p:nvSpPr>
              <p:spPr>
                <a:xfrm>
                  <a:off x="19939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34" name="Elbow Connector 33"/>
                <p:cNvCxnSpPr>
                  <a:stCxn id="29" idx="1"/>
                </p:cNvCxnSpPr>
                <p:nvPr/>
              </p:nvCxnSpPr>
              <p:spPr>
                <a:xfrm rot="10800000" flipH="1">
                  <a:off x="2514600" y="3479802"/>
                  <a:ext cx="1117600" cy="546099"/>
                </a:xfrm>
                <a:prstGeom prst="bentConnector3">
                  <a:avLst>
                    <a:gd name="adj1" fmla="val -3410"/>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6" name="Trapezoid 25"/>
              <p:cNvSpPr/>
              <p:nvPr/>
            </p:nvSpPr>
            <p:spPr>
              <a:xfrm>
                <a:off x="4953000" y="3257551"/>
                <a:ext cx="660400" cy="368300"/>
              </a:xfrm>
              <a:prstGeom prst="trapezoid">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solidFill>
                      <a:srgbClr val="262626"/>
                    </a:solidFill>
                  </a:rPr>
                  <a:t>TF</a:t>
                </a:r>
                <a:endParaRPr lang="en-US" dirty="0">
                  <a:solidFill>
                    <a:srgbClr val="262626"/>
                  </a:solidFill>
                </a:endParaRPr>
              </a:p>
            </p:txBody>
          </p:sp>
          <p:sp>
            <p:nvSpPr>
              <p:cNvPr id="27" name="TextBox 26"/>
              <p:cNvSpPr txBox="1"/>
              <p:nvPr/>
            </p:nvSpPr>
            <p:spPr>
              <a:xfrm>
                <a:off x="6692900" y="3183948"/>
                <a:ext cx="647700" cy="584776"/>
              </a:xfrm>
              <a:prstGeom prst="rect">
                <a:avLst/>
              </a:prstGeom>
              <a:noFill/>
            </p:spPr>
            <p:txBody>
              <a:bodyPr wrap="square" rtlCol="0">
                <a:spAutoFit/>
              </a:bodyPr>
              <a:lstStyle/>
              <a:p>
                <a:r>
                  <a:rPr lang="en-US" sz="3200" dirty="0" smtClean="0">
                    <a:solidFill>
                      <a:srgbClr val="FF0000"/>
                    </a:solidFill>
                  </a:rPr>
                  <a:t>X</a:t>
                </a:r>
                <a:endParaRPr lang="en-US" sz="3200" dirty="0">
                  <a:solidFill>
                    <a:srgbClr val="FF0000"/>
                  </a:solidFill>
                </a:endParaRPr>
              </a:p>
            </p:txBody>
          </p:sp>
        </p:grpSp>
        <p:sp>
          <p:nvSpPr>
            <p:cNvPr id="24" name="Rectangle 23"/>
            <p:cNvSpPr/>
            <p:nvPr/>
          </p:nvSpPr>
          <p:spPr>
            <a:xfrm>
              <a:off x="4945581" y="853987"/>
              <a:ext cx="3690419" cy="1254546"/>
            </a:xfrm>
            <a:prstGeom prst="rect">
              <a:avLst/>
            </a:prstGeom>
            <a:noFill/>
            <a:ln>
              <a:solidFill>
                <a:srgbClr val="FFB4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extBox 1"/>
          <p:cNvSpPr txBox="1"/>
          <p:nvPr/>
        </p:nvSpPr>
        <p:spPr>
          <a:xfrm>
            <a:off x="5754392" y="1828801"/>
            <a:ext cx="2336800" cy="461665"/>
          </a:xfrm>
          <a:prstGeom prst="rect">
            <a:avLst/>
          </a:prstGeom>
          <a:noFill/>
        </p:spPr>
        <p:txBody>
          <a:bodyPr wrap="square" rtlCol="0">
            <a:spAutoFit/>
          </a:bodyPr>
          <a:lstStyle/>
          <a:p>
            <a:r>
              <a:rPr lang="en-US" sz="2400" dirty="0" smtClean="0">
                <a:solidFill>
                  <a:schemeClr val="tx1">
                    <a:lumMod val="85000"/>
                    <a:lumOff val="15000"/>
                  </a:schemeClr>
                </a:solidFill>
              </a:rPr>
              <a:t>VERTEBRATE </a:t>
            </a:r>
            <a:endParaRPr lang="en-US" sz="2400" dirty="0">
              <a:solidFill>
                <a:schemeClr val="tx1">
                  <a:lumMod val="85000"/>
                  <a:lumOff val="15000"/>
                </a:schemeClr>
              </a:solidFill>
            </a:endParaRPr>
          </a:p>
        </p:txBody>
      </p:sp>
    </p:spTree>
    <p:extLst>
      <p:ext uri="{BB962C8B-B14F-4D97-AF65-F5344CB8AC3E}">
        <p14:creationId xmlns:p14="http://schemas.microsoft.com/office/powerpoint/2010/main" val="175841202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DSCF05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540" y="-151998"/>
            <a:ext cx="16077103" cy="7019588"/>
          </a:xfrm>
          <a:prstGeom prst="rect">
            <a:avLst/>
          </a:prstGeom>
          <a:solidFill>
            <a:srgbClr val="FF6525"/>
          </a:solidFill>
          <a:ln>
            <a:solidFill>
              <a:schemeClr val="accent1">
                <a:lumMod val="75000"/>
              </a:schemeClr>
            </a:solidFill>
          </a:ln>
        </p:spPr>
      </p:pic>
      <p:sp>
        <p:nvSpPr>
          <p:cNvPr id="43" name="Rectangle 42"/>
          <p:cNvSpPr/>
          <p:nvPr/>
        </p:nvSpPr>
        <p:spPr>
          <a:xfrm>
            <a:off x="-3451951" y="-151998"/>
            <a:ext cx="15414514" cy="7009998"/>
          </a:xfrm>
          <a:prstGeom prst="rect">
            <a:avLst/>
          </a:prstGeom>
          <a:blipFill dpi="0" rotWithShape="0">
            <a:blip r:embed="rId4">
              <a:alphaModFix amt="59000"/>
              <a:duotone>
                <a:schemeClr val="bg2">
                  <a:shade val="40000"/>
                  <a:satMod val="400000"/>
                </a:schemeClr>
                <a:schemeClr val="bg2">
                  <a:tint val="10000"/>
                  <a:satMod val="200000"/>
                </a:schemeClr>
              </a:duotone>
            </a:blip>
            <a:srcRect/>
            <a:stretch>
              <a:fillRect l="22394" t="2243" r="18285" b="-3423"/>
            </a:stretch>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TextBox 179"/>
          <p:cNvSpPr txBox="1"/>
          <p:nvPr/>
        </p:nvSpPr>
        <p:spPr>
          <a:xfrm>
            <a:off x="2301486" y="4293454"/>
            <a:ext cx="2576793" cy="461665"/>
          </a:xfrm>
          <a:prstGeom prst="rect">
            <a:avLst/>
          </a:prstGeom>
          <a:noFill/>
        </p:spPr>
        <p:txBody>
          <a:bodyPr wrap="square" rtlCol="0">
            <a:spAutoFit/>
          </a:bodyPr>
          <a:lstStyle/>
          <a:p>
            <a:r>
              <a:rPr lang="en-US" sz="2400" dirty="0" smtClean="0"/>
              <a:t>temperature</a:t>
            </a:r>
            <a:endParaRPr lang="en-US" sz="2400" dirty="0"/>
          </a:p>
        </p:txBody>
      </p:sp>
      <p:sp>
        <p:nvSpPr>
          <p:cNvPr id="2" name="Chord 1"/>
          <p:cNvSpPr/>
          <p:nvPr/>
        </p:nvSpPr>
        <p:spPr>
          <a:xfrm>
            <a:off x="6873874" y="1165225"/>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 name="Chord 183"/>
          <p:cNvSpPr/>
          <p:nvPr/>
        </p:nvSpPr>
        <p:spPr>
          <a:xfrm>
            <a:off x="7207248" y="1574800"/>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Chord 184"/>
          <p:cNvSpPr/>
          <p:nvPr/>
        </p:nvSpPr>
        <p:spPr>
          <a:xfrm>
            <a:off x="7477124" y="1317625"/>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Chord 185"/>
          <p:cNvSpPr/>
          <p:nvPr/>
        </p:nvSpPr>
        <p:spPr>
          <a:xfrm>
            <a:off x="7864475" y="1470025"/>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Chord 186"/>
          <p:cNvSpPr/>
          <p:nvPr/>
        </p:nvSpPr>
        <p:spPr>
          <a:xfrm>
            <a:off x="7737475" y="860425"/>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Chord 187"/>
          <p:cNvSpPr/>
          <p:nvPr/>
        </p:nvSpPr>
        <p:spPr>
          <a:xfrm>
            <a:off x="6899273" y="508000"/>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Chord 188"/>
          <p:cNvSpPr/>
          <p:nvPr/>
        </p:nvSpPr>
        <p:spPr>
          <a:xfrm>
            <a:off x="7350123" y="793750"/>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Chord 189"/>
          <p:cNvSpPr/>
          <p:nvPr/>
        </p:nvSpPr>
        <p:spPr>
          <a:xfrm>
            <a:off x="8277226" y="555625"/>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Chord 190"/>
          <p:cNvSpPr/>
          <p:nvPr/>
        </p:nvSpPr>
        <p:spPr>
          <a:xfrm>
            <a:off x="7667626" y="1774825"/>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Chord 191"/>
          <p:cNvSpPr/>
          <p:nvPr/>
        </p:nvSpPr>
        <p:spPr>
          <a:xfrm>
            <a:off x="8150226" y="1165225"/>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Chord 192"/>
          <p:cNvSpPr/>
          <p:nvPr/>
        </p:nvSpPr>
        <p:spPr>
          <a:xfrm>
            <a:off x="7534276" y="2069713"/>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Chord 193"/>
          <p:cNvSpPr/>
          <p:nvPr/>
        </p:nvSpPr>
        <p:spPr>
          <a:xfrm>
            <a:off x="7204073" y="403225"/>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Chord 194"/>
          <p:cNvSpPr/>
          <p:nvPr/>
        </p:nvSpPr>
        <p:spPr>
          <a:xfrm>
            <a:off x="8531227" y="990600"/>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 name="Chord 195"/>
          <p:cNvSpPr/>
          <p:nvPr/>
        </p:nvSpPr>
        <p:spPr>
          <a:xfrm>
            <a:off x="7667626" y="403225"/>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Chord 198"/>
          <p:cNvSpPr/>
          <p:nvPr/>
        </p:nvSpPr>
        <p:spPr>
          <a:xfrm>
            <a:off x="6518271" y="708025"/>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Chord 199"/>
          <p:cNvSpPr/>
          <p:nvPr/>
        </p:nvSpPr>
        <p:spPr>
          <a:xfrm>
            <a:off x="8658227" y="508000"/>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Chord 200"/>
          <p:cNvSpPr/>
          <p:nvPr/>
        </p:nvSpPr>
        <p:spPr>
          <a:xfrm>
            <a:off x="8023225" y="203200"/>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 name="Chord 201"/>
          <p:cNvSpPr/>
          <p:nvPr/>
        </p:nvSpPr>
        <p:spPr>
          <a:xfrm>
            <a:off x="7981947" y="2051050"/>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Chord 202"/>
          <p:cNvSpPr/>
          <p:nvPr/>
        </p:nvSpPr>
        <p:spPr>
          <a:xfrm>
            <a:off x="8658227" y="2079625"/>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748840" y="3715852"/>
            <a:ext cx="1388110" cy="461665"/>
          </a:xfrm>
          <a:prstGeom prst="rect">
            <a:avLst/>
          </a:prstGeom>
          <a:noFill/>
        </p:spPr>
        <p:txBody>
          <a:bodyPr wrap="square" rtlCol="0">
            <a:spAutoFit/>
          </a:bodyPr>
          <a:lstStyle/>
          <a:p>
            <a:r>
              <a:rPr lang="en-US" sz="2400" dirty="0" smtClean="0"/>
              <a:t>disease</a:t>
            </a:r>
            <a:endParaRPr lang="en-US" sz="2400" dirty="0"/>
          </a:p>
        </p:txBody>
      </p:sp>
      <p:sp>
        <p:nvSpPr>
          <p:cNvPr id="35" name="TextBox 34"/>
          <p:cNvSpPr txBox="1"/>
          <p:nvPr/>
        </p:nvSpPr>
        <p:spPr>
          <a:xfrm>
            <a:off x="5344582" y="4293454"/>
            <a:ext cx="2116667" cy="461665"/>
          </a:xfrm>
          <a:prstGeom prst="rect">
            <a:avLst/>
          </a:prstGeom>
          <a:noFill/>
        </p:spPr>
        <p:txBody>
          <a:bodyPr wrap="square" rtlCol="0">
            <a:spAutoFit/>
          </a:bodyPr>
          <a:lstStyle/>
          <a:p>
            <a:r>
              <a:rPr lang="en-US" sz="2400" dirty="0" err="1" smtClean="0"/>
              <a:t>dessication</a:t>
            </a:r>
            <a:endParaRPr lang="en-US" sz="2400" dirty="0"/>
          </a:p>
        </p:txBody>
      </p:sp>
      <p:sp>
        <p:nvSpPr>
          <p:cNvPr id="36" name="TextBox 35"/>
          <p:cNvSpPr txBox="1"/>
          <p:nvPr/>
        </p:nvSpPr>
        <p:spPr>
          <a:xfrm>
            <a:off x="7417855" y="3862020"/>
            <a:ext cx="1388110" cy="461665"/>
          </a:xfrm>
          <a:prstGeom prst="rect">
            <a:avLst/>
          </a:prstGeom>
          <a:noFill/>
        </p:spPr>
        <p:txBody>
          <a:bodyPr wrap="square" rtlCol="0">
            <a:spAutoFit/>
          </a:bodyPr>
          <a:lstStyle/>
          <a:p>
            <a:r>
              <a:rPr lang="en-US" sz="2400" dirty="0" smtClean="0"/>
              <a:t>salinity</a:t>
            </a:r>
            <a:endParaRPr lang="en-US" sz="2400" dirty="0"/>
          </a:p>
        </p:txBody>
      </p:sp>
      <p:sp>
        <p:nvSpPr>
          <p:cNvPr id="27" name="Title 1"/>
          <p:cNvSpPr>
            <a:spLocks noGrp="1"/>
          </p:cNvSpPr>
          <p:nvPr>
            <p:ph type="title"/>
          </p:nvPr>
        </p:nvSpPr>
        <p:spPr>
          <a:xfrm>
            <a:off x="422275" y="-158750"/>
            <a:ext cx="8042275" cy="1336675"/>
          </a:xfrm>
        </p:spPr>
        <p:txBody>
          <a:bodyPr/>
          <a:lstStyle/>
          <a:p>
            <a:pPr algn="l"/>
            <a:r>
              <a:rPr lang="en-US" dirty="0" smtClean="0"/>
              <a:t>Oysters: Biology</a:t>
            </a:r>
            <a:endParaRPr lang="en-US" dirty="0"/>
          </a:p>
        </p:txBody>
      </p:sp>
    </p:spTree>
    <p:extLst>
      <p:ext uri="{BB962C8B-B14F-4D97-AF65-F5344CB8AC3E}">
        <p14:creationId xmlns:p14="http://schemas.microsoft.com/office/powerpoint/2010/main" val="40238740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88889E-6 -2.96296E-6 L 0.02569 0.46551 " pathEditMode="relative" rAng="0" ptsTypes="AA">
                                      <p:cBhvr>
                                        <p:cTn id="6" dur="2000" fill="hold"/>
                                        <p:tgtEl>
                                          <p:spTgt spid="199"/>
                                        </p:tgtEl>
                                        <p:attrNameLst>
                                          <p:attrName>ppt_x</p:attrName>
                                          <p:attrName>ppt_y</p:attrName>
                                        </p:attrNameLst>
                                      </p:cBhvr>
                                      <p:rCtr x="1285" y="23264"/>
                                    </p:animMotion>
                                  </p:childTnLst>
                                </p:cTn>
                              </p:par>
                              <p:par>
                                <p:cTn id="7" presetID="0" presetClass="path" presetSubtype="0" accel="50000" decel="50000" fill="hold" grpId="0" nodeType="withEffect">
                                  <p:stCondLst>
                                    <p:cond delay="0"/>
                                  </p:stCondLst>
                                  <p:childTnLst>
                                    <p:animMotion origin="layout" path="M -0.11753 0.15439 L -0.71823 0.45764 " pathEditMode="relative" rAng="0" ptsTypes="AA">
                                      <p:cBhvr>
                                        <p:cTn id="8" dur="2000" fill="hold"/>
                                        <p:tgtEl>
                                          <p:spTgt spid="188"/>
                                        </p:tgtEl>
                                        <p:attrNameLst>
                                          <p:attrName>ppt_x</p:attrName>
                                          <p:attrName>ppt_y</p:attrName>
                                        </p:attrNameLst>
                                      </p:cBhvr>
                                      <p:rCtr x="-30035" y="15162"/>
                                    </p:animMotion>
                                  </p:childTnLst>
                                </p:cTn>
                              </p:par>
                              <p:par>
                                <p:cTn id="9" presetID="0" presetClass="path" presetSubtype="0" accel="50000" decel="50000" fill="hold" grpId="0" nodeType="withEffect">
                                  <p:stCondLst>
                                    <p:cond delay="0"/>
                                  </p:stCondLst>
                                  <p:childTnLst>
                                    <p:animMotion origin="layout" path="M 2.5E-6 3.7037E-7 L -0.30035 0.47685 " pathEditMode="relative" ptsTypes="AA">
                                      <p:cBhvr>
                                        <p:cTn id="10" dur="2000" fill="hold"/>
                                        <p:tgtEl>
                                          <p:spTgt spid="2"/>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3.88889E-6 1.48148E-6 L -0.15052 0.50972 " pathEditMode="relative" rAng="0" ptsTypes="AA">
                                      <p:cBhvr>
                                        <p:cTn id="12" dur="2000" fill="hold"/>
                                        <p:tgtEl>
                                          <p:spTgt spid="194"/>
                                        </p:tgtEl>
                                        <p:attrNameLst>
                                          <p:attrName>ppt_x</p:attrName>
                                          <p:attrName>ppt_y</p:attrName>
                                        </p:attrNameLst>
                                      </p:cBhvr>
                                      <p:rCtr x="-7535" y="25486"/>
                                    </p:animMotion>
                                  </p:childTnLst>
                                </p:cTn>
                              </p:par>
                              <p:par>
                                <p:cTn id="13" presetID="0" presetClass="path" presetSubtype="0" accel="50000" decel="50000" fill="hold" grpId="0" nodeType="withEffect">
                                  <p:stCondLst>
                                    <p:cond delay="0"/>
                                  </p:stCondLst>
                                  <p:childTnLst>
                                    <p:animMotion origin="layout" path="M 2.77778E-7 4.44444E-6 L -0.75174 0.53287 " pathEditMode="relative" rAng="0" ptsTypes="AA">
                                      <p:cBhvr>
                                        <p:cTn id="14" dur="2000" fill="hold"/>
                                        <p:tgtEl>
                                          <p:spTgt spid="189"/>
                                        </p:tgtEl>
                                        <p:attrNameLst>
                                          <p:attrName>ppt_x</p:attrName>
                                          <p:attrName>ppt_y</p:attrName>
                                        </p:attrNameLst>
                                      </p:cBhvr>
                                      <p:rCtr x="-37587" y="26644"/>
                                    </p:animMotion>
                                  </p:childTnLst>
                                </p:cTn>
                              </p:par>
                              <p:par>
                                <p:cTn id="15" presetID="0" presetClass="path" presetSubtype="0" accel="50000" decel="50000" fill="hold" grpId="0" nodeType="withEffect">
                                  <p:stCondLst>
                                    <p:cond delay="0"/>
                                  </p:stCondLst>
                                  <p:childTnLst>
                                    <p:animMotion origin="layout" path="M -1.24913E-7 -8.10748E-7 L -0.6466 0.30206 " pathEditMode="relative" rAng="0" ptsTypes="AA">
                                      <p:cBhvr>
                                        <p:cTn id="16" dur="2000" fill="hold"/>
                                        <p:tgtEl>
                                          <p:spTgt spid="185"/>
                                        </p:tgtEl>
                                        <p:attrNameLst>
                                          <p:attrName>ppt_x</p:attrName>
                                          <p:attrName>ppt_y</p:attrName>
                                        </p:attrNameLst>
                                      </p:cBhvr>
                                      <p:rCtr x="-32339" y="15103"/>
                                    </p:animMotion>
                                  </p:childTnLst>
                                </p:cTn>
                              </p:par>
                              <p:par>
                                <p:cTn id="17" presetID="0" presetClass="path" presetSubtype="0" accel="50000" decel="50000" fill="hold" grpId="0" nodeType="withEffect">
                                  <p:stCondLst>
                                    <p:cond delay="0"/>
                                  </p:stCondLst>
                                  <p:childTnLst>
                                    <p:animMotion origin="layout" path="M -0.00017 0.03195 L -0.28298 0.41736 " pathEditMode="relative" ptsTypes="AA">
                                      <p:cBhvr>
                                        <p:cTn id="18" dur="2000" fill="hold"/>
                                        <p:tgtEl>
                                          <p:spTgt spid="184"/>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2.77778E-7 -4.81481E-6 L -0.08542 0.18311 " pathEditMode="relative" rAng="0" ptsTypes="AA">
                                      <p:cBhvr>
                                        <p:cTn id="20" dur="2000" fill="hold"/>
                                        <p:tgtEl>
                                          <p:spTgt spid="193"/>
                                        </p:tgtEl>
                                        <p:attrNameLst>
                                          <p:attrName>ppt_x</p:attrName>
                                          <p:attrName>ppt_y</p:attrName>
                                        </p:attrNameLst>
                                      </p:cBhvr>
                                      <p:rCtr x="-4271" y="9144"/>
                                    </p:animMotion>
                                  </p:childTnLst>
                                </p:cTn>
                              </p:par>
                              <p:par>
                                <p:cTn id="21" presetID="0" presetClass="path" presetSubtype="0" accel="50000" decel="50000" fill="hold" grpId="0" nodeType="withEffect">
                                  <p:stCondLst>
                                    <p:cond delay="0"/>
                                  </p:stCondLst>
                                  <p:childTnLst>
                                    <p:animMotion origin="layout" path="M -5.55556E-7 1.48148E-6 L -0.58646 0.44421 " pathEditMode="relative" rAng="0" ptsTypes="AA">
                                      <p:cBhvr>
                                        <p:cTn id="22" dur="2000" fill="hold"/>
                                        <p:tgtEl>
                                          <p:spTgt spid="191"/>
                                        </p:tgtEl>
                                        <p:attrNameLst>
                                          <p:attrName>ppt_x</p:attrName>
                                          <p:attrName>ppt_y</p:attrName>
                                        </p:attrNameLst>
                                      </p:cBhvr>
                                      <p:rCtr x="-29323" y="22199"/>
                                    </p:animMotion>
                                  </p:childTnLst>
                                </p:cTn>
                              </p:par>
                              <p:par>
                                <p:cTn id="23" presetID="0" presetClass="path" presetSubtype="0" accel="50000" decel="50000" fill="hold" grpId="0" nodeType="withEffect">
                                  <p:stCondLst>
                                    <p:cond delay="0"/>
                                  </p:stCondLst>
                                  <p:childTnLst>
                                    <p:animMotion origin="layout" path="M 4.72222E-6 3.7037E-6 L -0.50782 0.26921 " pathEditMode="relative" rAng="0" ptsTypes="AA">
                                      <p:cBhvr>
                                        <p:cTn id="24" dur="2000" fill="hold"/>
                                        <p:tgtEl>
                                          <p:spTgt spid="202"/>
                                        </p:tgtEl>
                                        <p:attrNameLst>
                                          <p:attrName>ppt_x</p:attrName>
                                          <p:attrName>ppt_y</p:attrName>
                                        </p:attrNameLst>
                                      </p:cBhvr>
                                      <p:rCtr x="-25399" y="13449"/>
                                    </p:animMotion>
                                  </p:childTnLst>
                                </p:cTn>
                              </p:par>
                              <p:par>
                                <p:cTn id="25" presetID="0" presetClass="path" presetSubtype="0" accel="50000" decel="50000" fill="hold" grpId="0" nodeType="withEffect">
                                  <p:stCondLst>
                                    <p:cond delay="0"/>
                                  </p:stCondLst>
                                  <p:childTnLst>
                                    <p:animMotion origin="layout" path="M 1.11111E-6 6.66667E-6 L -0.48785 0.4882 " pathEditMode="relative" ptsTypes="AA">
                                      <p:cBhvr>
                                        <p:cTn id="26" dur="2000" fill="hold"/>
                                        <p:tgtEl>
                                          <p:spTgt spid="186"/>
                                        </p:tgtEl>
                                        <p:attrNameLst>
                                          <p:attrName>ppt_x</p:attrName>
                                          <p:attrName>ppt_y</p:attrName>
                                        </p:attrNameLst>
                                      </p:cBhvr>
                                    </p:animMotion>
                                  </p:childTnLst>
                                </p:cTn>
                              </p:par>
                              <p:par>
                                <p:cTn id="27" presetID="0" presetClass="path" presetSubtype="0" accel="50000" decel="50000" fill="hold" grpId="0" nodeType="withEffect">
                                  <p:stCondLst>
                                    <p:cond delay="0"/>
                                  </p:stCondLst>
                                  <p:childTnLst>
                                    <p:animMotion origin="layout" path="M -0.05816 0.07893 L -0.28073 0.39097 " pathEditMode="relative" rAng="0" ptsTypes="AA">
                                      <p:cBhvr>
                                        <p:cTn id="28" dur="2000" fill="hold"/>
                                        <p:tgtEl>
                                          <p:spTgt spid="187"/>
                                        </p:tgtEl>
                                        <p:attrNameLst>
                                          <p:attrName>ppt_x</p:attrName>
                                          <p:attrName>ppt_y</p:attrName>
                                        </p:attrNameLst>
                                      </p:cBhvr>
                                      <p:rCtr x="-11128" y="15602"/>
                                    </p:animMotion>
                                  </p:childTnLst>
                                </p:cTn>
                              </p:par>
                              <p:par>
                                <p:cTn id="29" presetID="0" presetClass="path" presetSubtype="0" accel="50000" decel="50000" fill="hold" grpId="0" nodeType="withEffect">
                                  <p:stCondLst>
                                    <p:cond delay="0"/>
                                  </p:stCondLst>
                                  <p:childTnLst>
                                    <p:animMotion origin="layout" path="M 1.94444E-6 1.48148E-6 L -0.72691 0.64398 " pathEditMode="relative" rAng="0" ptsTypes="AA">
                                      <p:cBhvr>
                                        <p:cTn id="30" dur="2000" fill="hold"/>
                                        <p:tgtEl>
                                          <p:spTgt spid="196"/>
                                        </p:tgtEl>
                                        <p:attrNameLst>
                                          <p:attrName>ppt_x</p:attrName>
                                          <p:attrName>ppt_y</p:attrName>
                                        </p:attrNameLst>
                                      </p:cBhvr>
                                      <p:rCtr x="-36354" y="32199"/>
                                    </p:animMotion>
                                  </p:childTnLst>
                                </p:cTn>
                              </p:par>
                              <p:par>
                                <p:cTn id="31" presetID="0" presetClass="path" presetSubtype="0" accel="50000" decel="50000" fill="hold" grpId="1" nodeType="withEffect">
                                  <p:stCondLst>
                                    <p:cond delay="0"/>
                                  </p:stCondLst>
                                  <p:childTnLst>
                                    <p:animMotion origin="layout" path="M 0.04915 -0.01575 L -0.62887 0.37512 " pathEditMode="relative" rAng="0" ptsTypes="AA">
                                      <p:cBhvr>
                                        <p:cTn id="32" dur="2000" fill="hold"/>
                                        <p:tgtEl>
                                          <p:spTgt spid="187"/>
                                        </p:tgtEl>
                                        <p:attrNameLst>
                                          <p:attrName>ppt_x</p:attrName>
                                          <p:attrName>ppt_y</p:attrName>
                                        </p:attrNameLst>
                                      </p:cBhvr>
                                      <p:rCtr x="-33901" y="19532"/>
                                    </p:animMotion>
                                  </p:childTnLst>
                                </p:cTn>
                              </p:par>
                              <p:par>
                                <p:cTn id="33" presetID="0" presetClass="path" presetSubtype="0" accel="50000" decel="50000" fill="hold" grpId="0" nodeType="withEffect">
                                  <p:stCondLst>
                                    <p:cond delay="0"/>
                                  </p:stCondLst>
                                  <p:childTnLst>
                                    <p:animMotion origin="layout" path="M 8.33333E-7 3.7037E-7 L -0.27135 0.53287 " pathEditMode="relative" rAng="0" ptsTypes="AA">
                                      <p:cBhvr>
                                        <p:cTn id="34" dur="2000" fill="hold"/>
                                        <p:tgtEl>
                                          <p:spTgt spid="192"/>
                                        </p:tgtEl>
                                        <p:attrNameLst>
                                          <p:attrName>ppt_x</p:attrName>
                                          <p:attrName>ppt_y</p:attrName>
                                        </p:attrNameLst>
                                      </p:cBhvr>
                                      <p:rCtr x="-13576" y="26644"/>
                                    </p:animMotion>
                                  </p:childTnLst>
                                </p:cTn>
                              </p:par>
                              <p:par>
                                <p:cTn id="35" presetID="0" presetClass="path" presetSubtype="0" accel="50000" decel="50000" fill="hold" grpId="0" nodeType="withEffect">
                                  <p:stCondLst>
                                    <p:cond delay="0"/>
                                  </p:stCondLst>
                                  <p:childTnLst>
                                    <p:animMotion origin="layout" path="M -0.0625 0.05718 L 0.00018 0.39954 " pathEditMode="relative" rAng="0" ptsTypes="AA">
                                      <p:cBhvr>
                                        <p:cTn id="36" dur="2000" fill="hold"/>
                                        <p:tgtEl>
                                          <p:spTgt spid="203"/>
                                        </p:tgtEl>
                                        <p:attrNameLst>
                                          <p:attrName>ppt_x</p:attrName>
                                          <p:attrName>ppt_y</p:attrName>
                                        </p:attrNameLst>
                                      </p:cBhvr>
                                      <p:rCtr x="3125" y="17106"/>
                                    </p:animMotion>
                                  </p:childTnLst>
                                </p:cTn>
                              </p:par>
                              <p:par>
                                <p:cTn id="37" presetID="0" presetClass="path" presetSubtype="0" accel="50000" decel="50000" fill="hold" grpId="0" nodeType="withEffect">
                                  <p:stCondLst>
                                    <p:cond delay="0"/>
                                  </p:stCondLst>
                                  <p:childTnLst>
                                    <p:animMotion origin="layout" path="M 5.55556E-7 -1.85185E-6 L -0.70625 0.61759 " pathEditMode="relative" rAng="0" ptsTypes="AA">
                                      <p:cBhvr>
                                        <p:cTn id="38" dur="2000" fill="hold"/>
                                        <p:tgtEl>
                                          <p:spTgt spid="201"/>
                                        </p:tgtEl>
                                        <p:attrNameLst>
                                          <p:attrName>ppt_x</p:attrName>
                                          <p:attrName>ppt_y</p:attrName>
                                        </p:attrNameLst>
                                      </p:cBhvr>
                                      <p:rCtr x="-35313" y="30880"/>
                                    </p:animMotion>
                                  </p:childTnLst>
                                </p:cTn>
                              </p:par>
                              <p:par>
                                <p:cTn id="39" presetID="0" presetClass="path" presetSubtype="0" accel="50000" decel="50000" fill="hold" grpId="0" nodeType="withEffect">
                                  <p:stCondLst>
                                    <p:cond delay="0"/>
                                  </p:stCondLst>
                                  <p:childTnLst>
                                    <p:animMotion origin="layout" path="M -1.11111E-6 -4.44444E-6 L -0.15781 0.59306 " pathEditMode="relative" rAng="0" ptsTypes="AA">
                                      <p:cBhvr>
                                        <p:cTn id="40" dur="2000" fill="hold"/>
                                        <p:tgtEl>
                                          <p:spTgt spid="190"/>
                                        </p:tgtEl>
                                        <p:attrNameLst>
                                          <p:attrName>ppt_x</p:attrName>
                                          <p:attrName>ppt_y</p:attrName>
                                        </p:attrNameLst>
                                      </p:cBhvr>
                                      <p:rCtr x="-7899" y="29653"/>
                                    </p:animMotion>
                                  </p:childTnLst>
                                </p:cTn>
                              </p:par>
                              <p:par>
                                <p:cTn id="41" presetID="0" presetClass="path" presetSubtype="0" accel="50000" decel="50000" fill="hold" grpId="0" nodeType="withEffect">
                                  <p:stCondLst>
                                    <p:cond delay="0"/>
                                  </p:stCondLst>
                                  <p:childTnLst>
                                    <p:animMotion origin="layout" path="M 2.5E-6 -1.11111E-6 L -0.12917 0.50208 " pathEditMode="relative" rAng="0" ptsTypes="AA">
                                      <p:cBhvr>
                                        <p:cTn id="42" dur="2000" fill="hold"/>
                                        <p:tgtEl>
                                          <p:spTgt spid="195"/>
                                        </p:tgtEl>
                                        <p:attrNameLst>
                                          <p:attrName>ppt_x</p:attrName>
                                          <p:attrName>ppt_y</p:attrName>
                                        </p:attrNameLst>
                                      </p:cBhvr>
                                      <p:rCtr x="-6458" y="25093"/>
                                    </p:animMotion>
                                  </p:childTnLst>
                                </p:cTn>
                              </p:par>
                              <p:par>
                                <p:cTn id="43" presetID="0" presetClass="path" presetSubtype="0" accel="50000" decel="50000" fill="hold" grpId="0" nodeType="withEffect">
                                  <p:stCondLst>
                                    <p:cond delay="0"/>
                                  </p:stCondLst>
                                  <p:childTnLst>
                                    <p:animMotion origin="layout" path="M -3.88889E-6 3.7037E-6 L -0.08663 0.45764 " pathEditMode="relative" rAng="0" ptsTypes="AA">
                                      <p:cBhvr>
                                        <p:cTn id="44" dur="2000" fill="hold"/>
                                        <p:tgtEl>
                                          <p:spTgt spid="200"/>
                                        </p:tgtEl>
                                        <p:attrNameLst>
                                          <p:attrName>ppt_x</p:attrName>
                                          <p:attrName>ppt_y</p:attrName>
                                        </p:attrNameLst>
                                      </p:cBhvr>
                                      <p:rCtr x="-4340" y="228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4" grpId="0" animBg="1"/>
      <p:bldP spid="185" grpId="0" animBg="1"/>
      <p:bldP spid="186" grpId="0" animBg="1"/>
      <p:bldP spid="187" grpId="0" animBg="1"/>
      <p:bldP spid="187" grpId="1"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9" grpId="0" animBg="1"/>
      <p:bldP spid="200" grpId="0" animBg="1"/>
      <p:bldP spid="201" grpId="0" animBg="1"/>
      <p:bldP spid="202" grpId="0" animBg="1"/>
      <p:bldP spid="20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5040010" y="2345723"/>
            <a:ext cx="3690419" cy="1254546"/>
            <a:chOff x="4945581" y="853987"/>
            <a:chExt cx="3690419" cy="1254546"/>
          </a:xfrm>
        </p:grpSpPr>
        <p:grpSp>
          <p:nvGrpSpPr>
            <p:cNvPr id="23" name="Group 22"/>
            <p:cNvGrpSpPr/>
            <p:nvPr/>
          </p:nvGrpSpPr>
          <p:grpSpPr>
            <a:xfrm>
              <a:off x="5164663" y="967344"/>
              <a:ext cx="3352800" cy="994351"/>
              <a:chOff x="4813300" y="3183948"/>
              <a:chExt cx="3352800" cy="994351"/>
            </a:xfrm>
          </p:grpSpPr>
          <p:grpSp>
            <p:nvGrpSpPr>
              <p:cNvPr id="25" name="Group 24"/>
              <p:cNvGrpSpPr/>
              <p:nvPr/>
            </p:nvGrpSpPr>
            <p:grpSpPr>
              <a:xfrm>
                <a:off x="4813300" y="3492501"/>
                <a:ext cx="3352800" cy="685798"/>
                <a:chOff x="927100" y="3479802"/>
                <a:chExt cx="3352800" cy="685798"/>
              </a:xfrm>
            </p:grpSpPr>
            <p:cxnSp>
              <p:nvCxnSpPr>
                <p:cNvPr id="28" name="Straight Connector 27"/>
                <p:cNvCxnSpPr/>
                <p:nvPr/>
              </p:nvCxnSpPr>
              <p:spPr>
                <a:xfrm flipV="1">
                  <a:off x="927100" y="4000500"/>
                  <a:ext cx="3352800" cy="25400"/>
                </a:xfrm>
                <a:prstGeom prst="line">
                  <a:avLst/>
                </a:prstGeom>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2514600" y="3886200"/>
                  <a:ext cx="1765300" cy="279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262626"/>
                      </a:solidFill>
                    </a:rPr>
                    <a:t>Gene A</a:t>
                  </a:r>
                  <a:endParaRPr lang="en-US" dirty="0">
                    <a:solidFill>
                      <a:srgbClr val="262626"/>
                    </a:solidFill>
                  </a:endParaRPr>
                </a:p>
              </p:txBody>
            </p:sp>
            <p:sp>
              <p:nvSpPr>
                <p:cNvPr id="30" name="Oval 29"/>
                <p:cNvSpPr/>
                <p:nvPr/>
              </p:nvSpPr>
              <p:spPr>
                <a:xfrm>
                  <a:off x="11303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1" name="Oval 30"/>
                <p:cNvSpPr/>
                <p:nvPr/>
              </p:nvSpPr>
              <p:spPr>
                <a:xfrm>
                  <a:off x="14224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2" name="Oval 31"/>
                <p:cNvSpPr/>
                <p:nvPr/>
              </p:nvSpPr>
              <p:spPr>
                <a:xfrm>
                  <a:off x="17272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3" name="Oval 32"/>
                <p:cNvSpPr/>
                <p:nvPr/>
              </p:nvSpPr>
              <p:spPr>
                <a:xfrm>
                  <a:off x="19939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34" name="Elbow Connector 33"/>
                <p:cNvCxnSpPr>
                  <a:stCxn id="29" idx="1"/>
                </p:cNvCxnSpPr>
                <p:nvPr/>
              </p:nvCxnSpPr>
              <p:spPr>
                <a:xfrm rot="10800000" flipH="1">
                  <a:off x="2514600" y="3479802"/>
                  <a:ext cx="1117600" cy="546099"/>
                </a:xfrm>
                <a:prstGeom prst="bentConnector3">
                  <a:avLst>
                    <a:gd name="adj1" fmla="val -3410"/>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6" name="Trapezoid 25"/>
              <p:cNvSpPr/>
              <p:nvPr/>
            </p:nvSpPr>
            <p:spPr>
              <a:xfrm>
                <a:off x="4953000" y="3257551"/>
                <a:ext cx="660400" cy="368300"/>
              </a:xfrm>
              <a:prstGeom prst="trapezoid">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solidFill>
                      <a:srgbClr val="262626"/>
                    </a:solidFill>
                  </a:rPr>
                  <a:t>TF</a:t>
                </a:r>
                <a:endParaRPr lang="en-US" dirty="0">
                  <a:solidFill>
                    <a:srgbClr val="262626"/>
                  </a:solidFill>
                </a:endParaRPr>
              </a:p>
            </p:txBody>
          </p:sp>
          <p:sp>
            <p:nvSpPr>
              <p:cNvPr id="27" name="TextBox 26"/>
              <p:cNvSpPr txBox="1"/>
              <p:nvPr/>
            </p:nvSpPr>
            <p:spPr>
              <a:xfrm>
                <a:off x="6692900" y="3183948"/>
                <a:ext cx="647700" cy="584776"/>
              </a:xfrm>
              <a:prstGeom prst="rect">
                <a:avLst/>
              </a:prstGeom>
              <a:noFill/>
            </p:spPr>
            <p:txBody>
              <a:bodyPr wrap="square" rtlCol="0">
                <a:spAutoFit/>
              </a:bodyPr>
              <a:lstStyle/>
              <a:p>
                <a:r>
                  <a:rPr lang="en-US" sz="3200" dirty="0" smtClean="0">
                    <a:solidFill>
                      <a:srgbClr val="FF0000"/>
                    </a:solidFill>
                  </a:rPr>
                  <a:t>X</a:t>
                </a:r>
                <a:endParaRPr lang="en-US" sz="3200" dirty="0">
                  <a:solidFill>
                    <a:srgbClr val="FF0000"/>
                  </a:solidFill>
                </a:endParaRPr>
              </a:p>
            </p:txBody>
          </p:sp>
        </p:grpSp>
        <p:sp>
          <p:nvSpPr>
            <p:cNvPr id="24" name="Rectangle 23"/>
            <p:cNvSpPr/>
            <p:nvPr/>
          </p:nvSpPr>
          <p:spPr>
            <a:xfrm>
              <a:off x="4945581" y="853987"/>
              <a:ext cx="3690419" cy="1254546"/>
            </a:xfrm>
            <a:prstGeom prst="rect">
              <a:avLst/>
            </a:prstGeom>
            <a:noFill/>
            <a:ln>
              <a:solidFill>
                <a:srgbClr val="FFB4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extBox 1"/>
          <p:cNvSpPr txBox="1"/>
          <p:nvPr/>
        </p:nvSpPr>
        <p:spPr>
          <a:xfrm>
            <a:off x="5754392" y="1828801"/>
            <a:ext cx="2336800" cy="461665"/>
          </a:xfrm>
          <a:prstGeom prst="rect">
            <a:avLst/>
          </a:prstGeom>
          <a:noFill/>
        </p:spPr>
        <p:txBody>
          <a:bodyPr wrap="square" rtlCol="0">
            <a:spAutoFit/>
          </a:bodyPr>
          <a:lstStyle/>
          <a:p>
            <a:r>
              <a:rPr lang="en-US" sz="2400" dirty="0" smtClean="0">
                <a:solidFill>
                  <a:schemeClr val="tx1">
                    <a:lumMod val="85000"/>
                    <a:lumOff val="15000"/>
                  </a:schemeClr>
                </a:solidFill>
              </a:rPr>
              <a:t>VERTEBRATE </a:t>
            </a:r>
            <a:endParaRPr lang="en-US" sz="2400" dirty="0">
              <a:solidFill>
                <a:schemeClr val="tx1">
                  <a:lumMod val="85000"/>
                  <a:lumOff val="15000"/>
                </a:schemeClr>
              </a:solidFill>
            </a:endParaRPr>
          </a:p>
        </p:txBody>
      </p:sp>
      <p:grpSp>
        <p:nvGrpSpPr>
          <p:cNvPr id="36" name="Group 35"/>
          <p:cNvGrpSpPr/>
          <p:nvPr/>
        </p:nvGrpSpPr>
        <p:grpSpPr>
          <a:xfrm>
            <a:off x="575002" y="2349956"/>
            <a:ext cx="3690419" cy="1254546"/>
            <a:chOff x="4945581" y="853987"/>
            <a:chExt cx="3690419" cy="1254546"/>
          </a:xfrm>
        </p:grpSpPr>
        <p:grpSp>
          <p:nvGrpSpPr>
            <p:cNvPr id="39" name="Group 38"/>
            <p:cNvGrpSpPr/>
            <p:nvPr/>
          </p:nvGrpSpPr>
          <p:grpSpPr>
            <a:xfrm>
              <a:off x="5164663" y="1275897"/>
              <a:ext cx="3352800" cy="685798"/>
              <a:chOff x="927100" y="3479802"/>
              <a:chExt cx="3352800" cy="685798"/>
            </a:xfrm>
          </p:grpSpPr>
          <p:cxnSp>
            <p:nvCxnSpPr>
              <p:cNvPr id="42" name="Straight Connector 41"/>
              <p:cNvCxnSpPr/>
              <p:nvPr/>
            </p:nvCxnSpPr>
            <p:spPr>
              <a:xfrm flipV="1">
                <a:off x="927100" y="4000500"/>
                <a:ext cx="3352800" cy="25400"/>
              </a:xfrm>
              <a:prstGeom prst="line">
                <a:avLst/>
              </a:prstGeom>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2514600" y="3886200"/>
                <a:ext cx="1765300" cy="279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262626"/>
                    </a:solidFill>
                  </a:rPr>
                  <a:t>Gene A</a:t>
                </a:r>
                <a:endParaRPr lang="en-US" dirty="0">
                  <a:solidFill>
                    <a:srgbClr val="262626"/>
                  </a:solidFill>
                </a:endParaRPr>
              </a:p>
            </p:txBody>
          </p:sp>
          <p:cxnSp>
            <p:nvCxnSpPr>
              <p:cNvPr id="48" name="Elbow Connector 47"/>
              <p:cNvCxnSpPr>
                <a:stCxn id="43" idx="1"/>
              </p:cNvCxnSpPr>
              <p:nvPr/>
            </p:nvCxnSpPr>
            <p:spPr>
              <a:xfrm rot="10800000" flipH="1">
                <a:off x="2514600" y="3479802"/>
                <a:ext cx="1117600" cy="546099"/>
              </a:xfrm>
              <a:prstGeom prst="bentConnector3">
                <a:avLst>
                  <a:gd name="adj1" fmla="val -3410"/>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38" name="Rectangle 37"/>
            <p:cNvSpPr/>
            <p:nvPr/>
          </p:nvSpPr>
          <p:spPr>
            <a:xfrm>
              <a:off x="4945581" y="853987"/>
              <a:ext cx="3690419" cy="1254546"/>
            </a:xfrm>
            <a:prstGeom prst="rect">
              <a:avLst/>
            </a:prstGeom>
            <a:noFill/>
            <a:ln>
              <a:solidFill>
                <a:srgbClr val="FFB4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5" name="TextBox 34"/>
          <p:cNvSpPr txBox="1"/>
          <p:nvPr/>
        </p:nvSpPr>
        <p:spPr>
          <a:xfrm>
            <a:off x="1055080" y="1833034"/>
            <a:ext cx="3008608" cy="461665"/>
          </a:xfrm>
          <a:prstGeom prst="rect">
            <a:avLst/>
          </a:prstGeom>
          <a:noFill/>
        </p:spPr>
        <p:txBody>
          <a:bodyPr wrap="square" rtlCol="0">
            <a:spAutoFit/>
          </a:bodyPr>
          <a:lstStyle/>
          <a:p>
            <a:r>
              <a:rPr lang="en-US" sz="2400" dirty="0" smtClean="0">
                <a:solidFill>
                  <a:schemeClr val="tx1">
                    <a:lumMod val="85000"/>
                    <a:lumOff val="15000"/>
                  </a:schemeClr>
                </a:solidFill>
              </a:rPr>
              <a:t>INVERTEBRATE </a:t>
            </a:r>
            <a:endParaRPr lang="en-US" sz="2400" dirty="0">
              <a:solidFill>
                <a:schemeClr val="tx1">
                  <a:lumMod val="85000"/>
                  <a:lumOff val="15000"/>
                </a:schemeClr>
              </a:solidFill>
            </a:endParaRPr>
          </a:p>
        </p:txBody>
      </p:sp>
    </p:spTree>
    <p:extLst>
      <p:ext uri="{BB962C8B-B14F-4D97-AF65-F5344CB8AC3E}">
        <p14:creationId xmlns:p14="http://schemas.microsoft.com/office/powerpoint/2010/main" val="411721238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5040010" y="2345723"/>
            <a:ext cx="3690419" cy="1254546"/>
            <a:chOff x="4945581" y="853987"/>
            <a:chExt cx="3690419" cy="1254546"/>
          </a:xfrm>
        </p:grpSpPr>
        <p:grpSp>
          <p:nvGrpSpPr>
            <p:cNvPr id="23" name="Group 22"/>
            <p:cNvGrpSpPr/>
            <p:nvPr/>
          </p:nvGrpSpPr>
          <p:grpSpPr>
            <a:xfrm>
              <a:off x="5164663" y="967344"/>
              <a:ext cx="3352800" cy="994351"/>
              <a:chOff x="4813300" y="3183948"/>
              <a:chExt cx="3352800" cy="994351"/>
            </a:xfrm>
          </p:grpSpPr>
          <p:grpSp>
            <p:nvGrpSpPr>
              <p:cNvPr id="25" name="Group 24"/>
              <p:cNvGrpSpPr/>
              <p:nvPr/>
            </p:nvGrpSpPr>
            <p:grpSpPr>
              <a:xfrm>
                <a:off x="4813300" y="3492501"/>
                <a:ext cx="3352800" cy="685798"/>
                <a:chOff x="927100" y="3479802"/>
                <a:chExt cx="3352800" cy="685798"/>
              </a:xfrm>
            </p:grpSpPr>
            <p:cxnSp>
              <p:nvCxnSpPr>
                <p:cNvPr id="28" name="Straight Connector 27"/>
                <p:cNvCxnSpPr/>
                <p:nvPr/>
              </p:nvCxnSpPr>
              <p:spPr>
                <a:xfrm flipV="1">
                  <a:off x="927100" y="4000500"/>
                  <a:ext cx="3352800" cy="25400"/>
                </a:xfrm>
                <a:prstGeom prst="line">
                  <a:avLst/>
                </a:prstGeom>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2514600" y="3886200"/>
                  <a:ext cx="1765300" cy="279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262626"/>
                      </a:solidFill>
                    </a:rPr>
                    <a:t>Gene A</a:t>
                  </a:r>
                  <a:endParaRPr lang="en-US" dirty="0">
                    <a:solidFill>
                      <a:srgbClr val="262626"/>
                    </a:solidFill>
                  </a:endParaRPr>
                </a:p>
              </p:txBody>
            </p:sp>
            <p:sp>
              <p:nvSpPr>
                <p:cNvPr id="30" name="Oval 29"/>
                <p:cNvSpPr/>
                <p:nvPr/>
              </p:nvSpPr>
              <p:spPr>
                <a:xfrm>
                  <a:off x="11303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1" name="Oval 30"/>
                <p:cNvSpPr/>
                <p:nvPr/>
              </p:nvSpPr>
              <p:spPr>
                <a:xfrm>
                  <a:off x="14224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2" name="Oval 31"/>
                <p:cNvSpPr/>
                <p:nvPr/>
              </p:nvSpPr>
              <p:spPr>
                <a:xfrm>
                  <a:off x="17272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3" name="Oval 32"/>
                <p:cNvSpPr/>
                <p:nvPr/>
              </p:nvSpPr>
              <p:spPr>
                <a:xfrm>
                  <a:off x="19939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34" name="Elbow Connector 33"/>
                <p:cNvCxnSpPr>
                  <a:stCxn id="29" idx="1"/>
                </p:cNvCxnSpPr>
                <p:nvPr/>
              </p:nvCxnSpPr>
              <p:spPr>
                <a:xfrm rot="10800000" flipH="1">
                  <a:off x="2514600" y="3479802"/>
                  <a:ext cx="1117600" cy="546099"/>
                </a:xfrm>
                <a:prstGeom prst="bentConnector3">
                  <a:avLst>
                    <a:gd name="adj1" fmla="val -3410"/>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6" name="Trapezoid 25"/>
              <p:cNvSpPr/>
              <p:nvPr/>
            </p:nvSpPr>
            <p:spPr>
              <a:xfrm>
                <a:off x="4953000" y="3257551"/>
                <a:ext cx="660400" cy="368300"/>
              </a:xfrm>
              <a:prstGeom prst="trapezoid">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solidFill>
                      <a:srgbClr val="262626"/>
                    </a:solidFill>
                  </a:rPr>
                  <a:t>TF</a:t>
                </a:r>
                <a:endParaRPr lang="en-US" dirty="0">
                  <a:solidFill>
                    <a:srgbClr val="262626"/>
                  </a:solidFill>
                </a:endParaRPr>
              </a:p>
            </p:txBody>
          </p:sp>
          <p:sp>
            <p:nvSpPr>
              <p:cNvPr id="27" name="TextBox 26"/>
              <p:cNvSpPr txBox="1"/>
              <p:nvPr/>
            </p:nvSpPr>
            <p:spPr>
              <a:xfrm>
                <a:off x="6692900" y="3183948"/>
                <a:ext cx="647700" cy="584776"/>
              </a:xfrm>
              <a:prstGeom prst="rect">
                <a:avLst/>
              </a:prstGeom>
              <a:noFill/>
            </p:spPr>
            <p:txBody>
              <a:bodyPr wrap="square" rtlCol="0">
                <a:spAutoFit/>
              </a:bodyPr>
              <a:lstStyle/>
              <a:p>
                <a:r>
                  <a:rPr lang="en-US" sz="3200" dirty="0" smtClean="0">
                    <a:solidFill>
                      <a:srgbClr val="FF0000"/>
                    </a:solidFill>
                  </a:rPr>
                  <a:t>X</a:t>
                </a:r>
                <a:endParaRPr lang="en-US" sz="3200" dirty="0">
                  <a:solidFill>
                    <a:srgbClr val="FF0000"/>
                  </a:solidFill>
                </a:endParaRPr>
              </a:p>
            </p:txBody>
          </p:sp>
        </p:grpSp>
        <p:sp>
          <p:nvSpPr>
            <p:cNvPr id="24" name="Rectangle 23"/>
            <p:cNvSpPr/>
            <p:nvPr/>
          </p:nvSpPr>
          <p:spPr>
            <a:xfrm>
              <a:off x="4945581" y="853987"/>
              <a:ext cx="3690419" cy="1254546"/>
            </a:xfrm>
            <a:prstGeom prst="rect">
              <a:avLst/>
            </a:prstGeom>
            <a:noFill/>
            <a:ln>
              <a:solidFill>
                <a:srgbClr val="FFB4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extBox 1"/>
          <p:cNvSpPr txBox="1"/>
          <p:nvPr/>
        </p:nvSpPr>
        <p:spPr>
          <a:xfrm>
            <a:off x="5754392" y="1828801"/>
            <a:ext cx="2336800" cy="461665"/>
          </a:xfrm>
          <a:prstGeom prst="rect">
            <a:avLst/>
          </a:prstGeom>
          <a:noFill/>
        </p:spPr>
        <p:txBody>
          <a:bodyPr wrap="square" rtlCol="0">
            <a:spAutoFit/>
          </a:bodyPr>
          <a:lstStyle/>
          <a:p>
            <a:r>
              <a:rPr lang="en-US" sz="2400" dirty="0" smtClean="0">
                <a:solidFill>
                  <a:schemeClr val="tx1">
                    <a:lumMod val="85000"/>
                    <a:lumOff val="15000"/>
                  </a:schemeClr>
                </a:solidFill>
              </a:rPr>
              <a:t>VERTEBRATE </a:t>
            </a:r>
            <a:endParaRPr lang="en-US" sz="2400" dirty="0">
              <a:solidFill>
                <a:schemeClr val="tx1">
                  <a:lumMod val="85000"/>
                  <a:lumOff val="15000"/>
                </a:schemeClr>
              </a:solidFill>
            </a:endParaRPr>
          </a:p>
        </p:txBody>
      </p:sp>
      <p:grpSp>
        <p:nvGrpSpPr>
          <p:cNvPr id="36" name="Group 35"/>
          <p:cNvGrpSpPr/>
          <p:nvPr/>
        </p:nvGrpSpPr>
        <p:grpSpPr>
          <a:xfrm>
            <a:off x="575002" y="2349956"/>
            <a:ext cx="3690419" cy="1254546"/>
            <a:chOff x="4945581" y="853987"/>
            <a:chExt cx="3690419" cy="1254546"/>
          </a:xfrm>
        </p:grpSpPr>
        <p:grpSp>
          <p:nvGrpSpPr>
            <p:cNvPr id="39" name="Group 38"/>
            <p:cNvGrpSpPr/>
            <p:nvPr/>
          </p:nvGrpSpPr>
          <p:grpSpPr>
            <a:xfrm>
              <a:off x="5164663" y="1275897"/>
              <a:ext cx="3352800" cy="685798"/>
              <a:chOff x="927100" y="3479802"/>
              <a:chExt cx="3352800" cy="685798"/>
            </a:xfrm>
          </p:grpSpPr>
          <p:cxnSp>
            <p:nvCxnSpPr>
              <p:cNvPr id="42" name="Straight Connector 41"/>
              <p:cNvCxnSpPr/>
              <p:nvPr/>
            </p:nvCxnSpPr>
            <p:spPr>
              <a:xfrm flipV="1">
                <a:off x="927100" y="4000500"/>
                <a:ext cx="3352800" cy="25400"/>
              </a:xfrm>
              <a:prstGeom prst="line">
                <a:avLst/>
              </a:prstGeom>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2514600" y="3886200"/>
                <a:ext cx="1765300" cy="279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262626"/>
                    </a:solidFill>
                  </a:rPr>
                  <a:t>Gene A</a:t>
                </a:r>
                <a:endParaRPr lang="en-US" dirty="0">
                  <a:solidFill>
                    <a:srgbClr val="262626"/>
                  </a:solidFill>
                </a:endParaRPr>
              </a:p>
            </p:txBody>
          </p:sp>
          <p:sp>
            <p:nvSpPr>
              <p:cNvPr id="44" name="Oval 43"/>
              <p:cNvSpPr/>
              <p:nvPr/>
            </p:nvSpPr>
            <p:spPr>
              <a:xfrm>
                <a:off x="2692400" y="3714295"/>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5" name="Oval 44"/>
              <p:cNvSpPr/>
              <p:nvPr/>
            </p:nvSpPr>
            <p:spPr>
              <a:xfrm>
                <a:off x="2984500" y="3714295"/>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6" name="Oval 45"/>
              <p:cNvSpPr/>
              <p:nvPr/>
            </p:nvSpPr>
            <p:spPr>
              <a:xfrm>
                <a:off x="3289300" y="3714295"/>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7" name="Oval 46"/>
              <p:cNvSpPr/>
              <p:nvPr/>
            </p:nvSpPr>
            <p:spPr>
              <a:xfrm>
                <a:off x="3556000" y="3714295"/>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48" name="Elbow Connector 47"/>
              <p:cNvCxnSpPr>
                <a:stCxn id="43" idx="1"/>
              </p:cNvCxnSpPr>
              <p:nvPr/>
            </p:nvCxnSpPr>
            <p:spPr>
              <a:xfrm rot="10800000" flipH="1">
                <a:off x="2514600" y="3479802"/>
                <a:ext cx="1117600" cy="546099"/>
              </a:xfrm>
              <a:prstGeom prst="bentConnector3">
                <a:avLst>
                  <a:gd name="adj1" fmla="val -3410"/>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38" name="Rectangle 37"/>
            <p:cNvSpPr/>
            <p:nvPr/>
          </p:nvSpPr>
          <p:spPr>
            <a:xfrm>
              <a:off x="4945581" y="853987"/>
              <a:ext cx="3690419" cy="1254546"/>
            </a:xfrm>
            <a:prstGeom prst="rect">
              <a:avLst/>
            </a:prstGeom>
            <a:noFill/>
            <a:ln>
              <a:solidFill>
                <a:srgbClr val="FFB4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5" name="TextBox 34"/>
          <p:cNvSpPr txBox="1"/>
          <p:nvPr/>
        </p:nvSpPr>
        <p:spPr>
          <a:xfrm>
            <a:off x="1055080" y="1833034"/>
            <a:ext cx="3008608" cy="461665"/>
          </a:xfrm>
          <a:prstGeom prst="rect">
            <a:avLst/>
          </a:prstGeom>
          <a:noFill/>
        </p:spPr>
        <p:txBody>
          <a:bodyPr wrap="square" rtlCol="0">
            <a:spAutoFit/>
          </a:bodyPr>
          <a:lstStyle/>
          <a:p>
            <a:r>
              <a:rPr lang="en-US" sz="2400" dirty="0" smtClean="0">
                <a:solidFill>
                  <a:schemeClr val="tx1">
                    <a:lumMod val="85000"/>
                    <a:lumOff val="15000"/>
                  </a:schemeClr>
                </a:solidFill>
              </a:rPr>
              <a:t>INVERTEBRATE </a:t>
            </a:r>
            <a:endParaRPr lang="en-US" sz="2400" dirty="0">
              <a:solidFill>
                <a:schemeClr val="tx1">
                  <a:lumMod val="85000"/>
                  <a:lumOff val="15000"/>
                </a:schemeClr>
              </a:solidFill>
            </a:endParaRPr>
          </a:p>
        </p:txBody>
      </p:sp>
    </p:spTree>
    <p:extLst>
      <p:ext uri="{BB962C8B-B14F-4D97-AF65-F5344CB8AC3E}">
        <p14:creationId xmlns:p14="http://schemas.microsoft.com/office/powerpoint/2010/main" val="186187217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5040010" y="2345723"/>
            <a:ext cx="3690419" cy="1254546"/>
            <a:chOff x="4945581" y="853987"/>
            <a:chExt cx="3690419" cy="1254546"/>
          </a:xfrm>
        </p:grpSpPr>
        <p:grpSp>
          <p:nvGrpSpPr>
            <p:cNvPr id="23" name="Group 22"/>
            <p:cNvGrpSpPr/>
            <p:nvPr/>
          </p:nvGrpSpPr>
          <p:grpSpPr>
            <a:xfrm>
              <a:off x="5164663" y="967344"/>
              <a:ext cx="3352800" cy="994351"/>
              <a:chOff x="4813300" y="3183948"/>
              <a:chExt cx="3352800" cy="994351"/>
            </a:xfrm>
          </p:grpSpPr>
          <p:grpSp>
            <p:nvGrpSpPr>
              <p:cNvPr id="25" name="Group 24"/>
              <p:cNvGrpSpPr/>
              <p:nvPr/>
            </p:nvGrpSpPr>
            <p:grpSpPr>
              <a:xfrm>
                <a:off x="4813300" y="3492501"/>
                <a:ext cx="3352800" cy="685798"/>
                <a:chOff x="927100" y="3479802"/>
                <a:chExt cx="3352800" cy="685798"/>
              </a:xfrm>
            </p:grpSpPr>
            <p:cxnSp>
              <p:nvCxnSpPr>
                <p:cNvPr id="28" name="Straight Connector 27"/>
                <p:cNvCxnSpPr/>
                <p:nvPr/>
              </p:nvCxnSpPr>
              <p:spPr>
                <a:xfrm flipV="1">
                  <a:off x="927100" y="4000500"/>
                  <a:ext cx="3352800" cy="25400"/>
                </a:xfrm>
                <a:prstGeom prst="line">
                  <a:avLst/>
                </a:prstGeom>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2514600" y="3886200"/>
                  <a:ext cx="1765300" cy="279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262626"/>
                      </a:solidFill>
                    </a:rPr>
                    <a:t>Gene A</a:t>
                  </a:r>
                  <a:endParaRPr lang="en-US" dirty="0">
                    <a:solidFill>
                      <a:srgbClr val="262626"/>
                    </a:solidFill>
                  </a:endParaRPr>
                </a:p>
              </p:txBody>
            </p:sp>
            <p:sp>
              <p:nvSpPr>
                <p:cNvPr id="30" name="Oval 29"/>
                <p:cNvSpPr/>
                <p:nvPr/>
              </p:nvSpPr>
              <p:spPr>
                <a:xfrm>
                  <a:off x="11303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1" name="Oval 30"/>
                <p:cNvSpPr/>
                <p:nvPr/>
              </p:nvSpPr>
              <p:spPr>
                <a:xfrm>
                  <a:off x="14224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2" name="Oval 31"/>
                <p:cNvSpPr/>
                <p:nvPr/>
              </p:nvSpPr>
              <p:spPr>
                <a:xfrm>
                  <a:off x="17272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3" name="Oval 32"/>
                <p:cNvSpPr/>
                <p:nvPr/>
              </p:nvSpPr>
              <p:spPr>
                <a:xfrm>
                  <a:off x="19939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34" name="Elbow Connector 33"/>
                <p:cNvCxnSpPr>
                  <a:stCxn id="29" idx="1"/>
                </p:cNvCxnSpPr>
                <p:nvPr/>
              </p:nvCxnSpPr>
              <p:spPr>
                <a:xfrm rot="10800000" flipH="1">
                  <a:off x="2514600" y="3479802"/>
                  <a:ext cx="1117600" cy="546099"/>
                </a:xfrm>
                <a:prstGeom prst="bentConnector3">
                  <a:avLst>
                    <a:gd name="adj1" fmla="val -3410"/>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6" name="Trapezoid 25"/>
              <p:cNvSpPr/>
              <p:nvPr/>
            </p:nvSpPr>
            <p:spPr>
              <a:xfrm>
                <a:off x="4953000" y="3257551"/>
                <a:ext cx="660400" cy="368300"/>
              </a:xfrm>
              <a:prstGeom prst="trapezoid">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solidFill>
                      <a:srgbClr val="262626"/>
                    </a:solidFill>
                  </a:rPr>
                  <a:t>TF</a:t>
                </a:r>
                <a:endParaRPr lang="en-US" dirty="0">
                  <a:solidFill>
                    <a:srgbClr val="262626"/>
                  </a:solidFill>
                </a:endParaRPr>
              </a:p>
            </p:txBody>
          </p:sp>
          <p:sp>
            <p:nvSpPr>
              <p:cNvPr id="27" name="TextBox 26"/>
              <p:cNvSpPr txBox="1"/>
              <p:nvPr/>
            </p:nvSpPr>
            <p:spPr>
              <a:xfrm>
                <a:off x="6692900" y="3183948"/>
                <a:ext cx="647700" cy="584776"/>
              </a:xfrm>
              <a:prstGeom prst="rect">
                <a:avLst/>
              </a:prstGeom>
              <a:noFill/>
            </p:spPr>
            <p:txBody>
              <a:bodyPr wrap="square" rtlCol="0">
                <a:spAutoFit/>
              </a:bodyPr>
              <a:lstStyle/>
              <a:p>
                <a:r>
                  <a:rPr lang="en-US" sz="3200" dirty="0" smtClean="0">
                    <a:solidFill>
                      <a:srgbClr val="FF0000"/>
                    </a:solidFill>
                  </a:rPr>
                  <a:t>X</a:t>
                </a:r>
                <a:endParaRPr lang="en-US" sz="3200" dirty="0">
                  <a:solidFill>
                    <a:srgbClr val="FF0000"/>
                  </a:solidFill>
                </a:endParaRPr>
              </a:p>
            </p:txBody>
          </p:sp>
        </p:grpSp>
        <p:sp>
          <p:nvSpPr>
            <p:cNvPr id="24" name="Rectangle 23"/>
            <p:cNvSpPr/>
            <p:nvPr/>
          </p:nvSpPr>
          <p:spPr>
            <a:xfrm>
              <a:off x="4945581" y="853987"/>
              <a:ext cx="3690419" cy="1254546"/>
            </a:xfrm>
            <a:prstGeom prst="rect">
              <a:avLst/>
            </a:prstGeom>
            <a:noFill/>
            <a:ln>
              <a:solidFill>
                <a:srgbClr val="FFB4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extBox 1"/>
          <p:cNvSpPr txBox="1"/>
          <p:nvPr/>
        </p:nvSpPr>
        <p:spPr>
          <a:xfrm>
            <a:off x="5754392" y="1828801"/>
            <a:ext cx="2336800" cy="461665"/>
          </a:xfrm>
          <a:prstGeom prst="rect">
            <a:avLst/>
          </a:prstGeom>
          <a:noFill/>
        </p:spPr>
        <p:txBody>
          <a:bodyPr wrap="square" rtlCol="0">
            <a:spAutoFit/>
          </a:bodyPr>
          <a:lstStyle/>
          <a:p>
            <a:r>
              <a:rPr lang="en-US" sz="2400" dirty="0" smtClean="0">
                <a:solidFill>
                  <a:schemeClr val="tx1">
                    <a:lumMod val="85000"/>
                    <a:lumOff val="15000"/>
                  </a:schemeClr>
                </a:solidFill>
              </a:rPr>
              <a:t>VERTEBRATE </a:t>
            </a:r>
            <a:endParaRPr lang="en-US" sz="2400" dirty="0">
              <a:solidFill>
                <a:schemeClr val="tx1">
                  <a:lumMod val="85000"/>
                  <a:lumOff val="15000"/>
                </a:schemeClr>
              </a:solidFill>
            </a:endParaRPr>
          </a:p>
        </p:txBody>
      </p:sp>
      <p:grpSp>
        <p:nvGrpSpPr>
          <p:cNvPr id="36" name="Group 35"/>
          <p:cNvGrpSpPr/>
          <p:nvPr/>
        </p:nvGrpSpPr>
        <p:grpSpPr>
          <a:xfrm>
            <a:off x="575002" y="2349956"/>
            <a:ext cx="3690419" cy="1254546"/>
            <a:chOff x="4945581" y="853987"/>
            <a:chExt cx="3690419" cy="1254546"/>
          </a:xfrm>
        </p:grpSpPr>
        <p:grpSp>
          <p:nvGrpSpPr>
            <p:cNvPr id="37" name="Group 36"/>
            <p:cNvGrpSpPr/>
            <p:nvPr/>
          </p:nvGrpSpPr>
          <p:grpSpPr>
            <a:xfrm>
              <a:off x="5164663" y="967344"/>
              <a:ext cx="3352800" cy="994351"/>
              <a:chOff x="4813300" y="3183948"/>
              <a:chExt cx="3352800" cy="994351"/>
            </a:xfrm>
          </p:grpSpPr>
          <p:grpSp>
            <p:nvGrpSpPr>
              <p:cNvPr id="39" name="Group 38"/>
              <p:cNvGrpSpPr/>
              <p:nvPr/>
            </p:nvGrpSpPr>
            <p:grpSpPr>
              <a:xfrm>
                <a:off x="4813300" y="3492501"/>
                <a:ext cx="3352800" cy="685798"/>
                <a:chOff x="927100" y="3479802"/>
                <a:chExt cx="3352800" cy="685798"/>
              </a:xfrm>
            </p:grpSpPr>
            <p:cxnSp>
              <p:nvCxnSpPr>
                <p:cNvPr id="42" name="Straight Connector 41"/>
                <p:cNvCxnSpPr/>
                <p:nvPr/>
              </p:nvCxnSpPr>
              <p:spPr>
                <a:xfrm flipV="1">
                  <a:off x="927100" y="4000500"/>
                  <a:ext cx="3352800" cy="25400"/>
                </a:xfrm>
                <a:prstGeom prst="line">
                  <a:avLst/>
                </a:prstGeom>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2514600" y="3886200"/>
                  <a:ext cx="1765300" cy="279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262626"/>
                      </a:solidFill>
                    </a:rPr>
                    <a:t>Gene A</a:t>
                  </a:r>
                  <a:endParaRPr lang="en-US" dirty="0">
                    <a:solidFill>
                      <a:srgbClr val="262626"/>
                    </a:solidFill>
                  </a:endParaRPr>
                </a:p>
              </p:txBody>
            </p:sp>
            <p:sp>
              <p:nvSpPr>
                <p:cNvPr id="44" name="Oval 43"/>
                <p:cNvSpPr/>
                <p:nvPr/>
              </p:nvSpPr>
              <p:spPr>
                <a:xfrm>
                  <a:off x="2692400" y="3714295"/>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5" name="Oval 44"/>
                <p:cNvSpPr/>
                <p:nvPr/>
              </p:nvSpPr>
              <p:spPr>
                <a:xfrm>
                  <a:off x="2984500" y="3714295"/>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6" name="Oval 45"/>
                <p:cNvSpPr/>
                <p:nvPr/>
              </p:nvSpPr>
              <p:spPr>
                <a:xfrm>
                  <a:off x="3289300" y="3714295"/>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7" name="Oval 46"/>
                <p:cNvSpPr/>
                <p:nvPr/>
              </p:nvSpPr>
              <p:spPr>
                <a:xfrm>
                  <a:off x="3556000" y="3714295"/>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48" name="Elbow Connector 47"/>
                <p:cNvCxnSpPr>
                  <a:stCxn id="43" idx="1"/>
                </p:cNvCxnSpPr>
                <p:nvPr/>
              </p:nvCxnSpPr>
              <p:spPr>
                <a:xfrm rot="10800000" flipH="1">
                  <a:off x="2514600" y="3479802"/>
                  <a:ext cx="1117600" cy="546099"/>
                </a:xfrm>
                <a:prstGeom prst="bentConnector3">
                  <a:avLst>
                    <a:gd name="adj1" fmla="val -3410"/>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41" name="TextBox 40"/>
              <p:cNvSpPr txBox="1"/>
              <p:nvPr/>
            </p:nvSpPr>
            <p:spPr>
              <a:xfrm>
                <a:off x="6692900" y="3183948"/>
                <a:ext cx="647700" cy="584776"/>
              </a:xfrm>
              <a:prstGeom prst="rect">
                <a:avLst/>
              </a:prstGeom>
              <a:noFill/>
            </p:spPr>
            <p:txBody>
              <a:bodyPr wrap="square" rtlCol="0">
                <a:spAutoFit/>
              </a:bodyPr>
              <a:lstStyle/>
              <a:p>
                <a:r>
                  <a:rPr lang="en-US" sz="3200" dirty="0">
                    <a:solidFill>
                      <a:srgbClr val="FF0000"/>
                    </a:solidFill>
                  </a:rPr>
                  <a:t>?</a:t>
                </a:r>
              </a:p>
            </p:txBody>
          </p:sp>
        </p:grpSp>
        <p:sp>
          <p:nvSpPr>
            <p:cNvPr id="38" name="Rectangle 37"/>
            <p:cNvSpPr/>
            <p:nvPr/>
          </p:nvSpPr>
          <p:spPr>
            <a:xfrm>
              <a:off x="4945581" y="853987"/>
              <a:ext cx="3690419" cy="1254546"/>
            </a:xfrm>
            <a:prstGeom prst="rect">
              <a:avLst/>
            </a:prstGeom>
            <a:noFill/>
            <a:ln>
              <a:solidFill>
                <a:srgbClr val="FFB4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5" name="TextBox 34"/>
          <p:cNvSpPr txBox="1"/>
          <p:nvPr/>
        </p:nvSpPr>
        <p:spPr>
          <a:xfrm>
            <a:off x="1055080" y="1833034"/>
            <a:ext cx="3008608" cy="461665"/>
          </a:xfrm>
          <a:prstGeom prst="rect">
            <a:avLst/>
          </a:prstGeom>
          <a:noFill/>
        </p:spPr>
        <p:txBody>
          <a:bodyPr wrap="square" rtlCol="0">
            <a:spAutoFit/>
          </a:bodyPr>
          <a:lstStyle/>
          <a:p>
            <a:r>
              <a:rPr lang="en-US" sz="2400" dirty="0" smtClean="0">
                <a:solidFill>
                  <a:schemeClr val="tx1">
                    <a:lumMod val="85000"/>
                    <a:lumOff val="15000"/>
                  </a:schemeClr>
                </a:solidFill>
              </a:rPr>
              <a:t>INVERTEBRATE </a:t>
            </a:r>
            <a:endParaRPr lang="en-US" sz="2400" dirty="0">
              <a:solidFill>
                <a:schemeClr val="tx1">
                  <a:lumMod val="85000"/>
                  <a:lumOff val="15000"/>
                </a:schemeClr>
              </a:solidFill>
            </a:endParaRPr>
          </a:p>
        </p:txBody>
      </p:sp>
    </p:spTree>
    <p:extLst>
      <p:ext uri="{BB962C8B-B14F-4D97-AF65-F5344CB8AC3E}">
        <p14:creationId xmlns:p14="http://schemas.microsoft.com/office/powerpoint/2010/main" val="236570085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5040010" y="2345723"/>
            <a:ext cx="3690419" cy="1254546"/>
            <a:chOff x="4945581" y="853987"/>
            <a:chExt cx="3690419" cy="1254546"/>
          </a:xfrm>
        </p:grpSpPr>
        <p:grpSp>
          <p:nvGrpSpPr>
            <p:cNvPr id="23" name="Group 22"/>
            <p:cNvGrpSpPr/>
            <p:nvPr/>
          </p:nvGrpSpPr>
          <p:grpSpPr>
            <a:xfrm>
              <a:off x="5164663" y="967344"/>
              <a:ext cx="3352800" cy="994351"/>
              <a:chOff x="4813300" y="3183948"/>
              <a:chExt cx="3352800" cy="994351"/>
            </a:xfrm>
          </p:grpSpPr>
          <p:grpSp>
            <p:nvGrpSpPr>
              <p:cNvPr id="25" name="Group 24"/>
              <p:cNvGrpSpPr/>
              <p:nvPr/>
            </p:nvGrpSpPr>
            <p:grpSpPr>
              <a:xfrm>
                <a:off x="4813300" y="3492501"/>
                <a:ext cx="3352800" cy="685798"/>
                <a:chOff x="927100" y="3479802"/>
                <a:chExt cx="3352800" cy="685798"/>
              </a:xfrm>
            </p:grpSpPr>
            <p:cxnSp>
              <p:nvCxnSpPr>
                <p:cNvPr id="28" name="Straight Connector 27"/>
                <p:cNvCxnSpPr/>
                <p:nvPr/>
              </p:nvCxnSpPr>
              <p:spPr>
                <a:xfrm flipV="1">
                  <a:off x="927100" y="4000500"/>
                  <a:ext cx="3352800" cy="25400"/>
                </a:xfrm>
                <a:prstGeom prst="line">
                  <a:avLst/>
                </a:prstGeom>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2514600" y="3886200"/>
                  <a:ext cx="1765300" cy="279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262626"/>
                      </a:solidFill>
                    </a:rPr>
                    <a:t>Gene A</a:t>
                  </a:r>
                  <a:endParaRPr lang="en-US" dirty="0">
                    <a:solidFill>
                      <a:srgbClr val="262626"/>
                    </a:solidFill>
                  </a:endParaRPr>
                </a:p>
              </p:txBody>
            </p:sp>
            <p:sp>
              <p:nvSpPr>
                <p:cNvPr id="30" name="Oval 29"/>
                <p:cNvSpPr/>
                <p:nvPr/>
              </p:nvSpPr>
              <p:spPr>
                <a:xfrm>
                  <a:off x="11303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1" name="Oval 30"/>
                <p:cNvSpPr/>
                <p:nvPr/>
              </p:nvSpPr>
              <p:spPr>
                <a:xfrm>
                  <a:off x="14224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2" name="Oval 31"/>
                <p:cNvSpPr/>
                <p:nvPr/>
              </p:nvSpPr>
              <p:spPr>
                <a:xfrm>
                  <a:off x="17272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3" name="Oval 32"/>
                <p:cNvSpPr/>
                <p:nvPr/>
              </p:nvSpPr>
              <p:spPr>
                <a:xfrm>
                  <a:off x="19939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34" name="Elbow Connector 33"/>
                <p:cNvCxnSpPr>
                  <a:stCxn id="29" idx="1"/>
                </p:cNvCxnSpPr>
                <p:nvPr/>
              </p:nvCxnSpPr>
              <p:spPr>
                <a:xfrm rot="10800000" flipH="1">
                  <a:off x="2514600" y="3479802"/>
                  <a:ext cx="1117600" cy="546099"/>
                </a:xfrm>
                <a:prstGeom prst="bentConnector3">
                  <a:avLst>
                    <a:gd name="adj1" fmla="val -3410"/>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6" name="Trapezoid 25"/>
              <p:cNvSpPr/>
              <p:nvPr/>
            </p:nvSpPr>
            <p:spPr>
              <a:xfrm>
                <a:off x="4953000" y="3257551"/>
                <a:ext cx="660400" cy="368300"/>
              </a:xfrm>
              <a:prstGeom prst="trapezoid">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solidFill>
                      <a:srgbClr val="262626"/>
                    </a:solidFill>
                  </a:rPr>
                  <a:t>TF</a:t>
                </a:r>
                <a:endParaRPr lang="en-US" dirty="0">
                  <a:solidFill>
                    <a:srgbClr val="262626"/>
                  </a:solidFill>
                </a:endParaRPr>
              </a:p>
            </p:txBody>
          </p:sp>
          <p:sp>
            <p:nvSpPr>
              <p:cNvPr id="27" name="TextBox 26"/>
              <p:cNvSpPr txBox="1"/>
              <p:nvPr/>
            </p:nvSpPr>
            <p:spPr>
              <a:xfrm>
                <a:off x="6692900" y="3183948"/>
                <a:ext cx="647700" cy="584776"/>
              </a:xfrm>
              <a:prstGeom prst="rect">
                <a:avLst/>
              </a:prstGeom>
              <a:noFill/>
            </p:spPr>
            <p:txBody>
              <a:bodyPr wrap="square" rtlCol="0">
                <a:spAutoFit/>
              </a:bodyPr>
              <a:lstStyle/>
              <a:p>
                <a:r>
                  <a:rPr lang="en-US" sz="3200" dirty="0" smtClean="0">
                    <a:solidFill>
                      <a:srgbClr val="FF0000"/>
                    </a:solidFill>
                  </a:rPr>
                  <a:t>X</a:t>
                </a:r>
                <a:endParaRPr lang="en-US" sz="3200" dirty="0">
                  <a:solidFill>
                    <a:srgbClr val="FF0000"/>
                  </a:solidFill>
                </a:endParaRPr>
              </a:p>
            </p:txBody>
          </p:sp>
        </p:grpSp>
        <p:sp>
          <p:nvSpPr>
            <p:cNvPr id="24" name="Rectangle 23"/>
            <p:cNvSpPr/>
            <p:nvPr/>
          </p:nvSpPr>
          <p:spPr>
            <a:xfrm>
              <a:off x="4945581" y="853987"/>
              <a:ext cx="3690419" cy="1254546"/>
            </a:xfrm>
            <a:prstGeom prst="rect">
              <a:avLst/>
            </a:prstGeom>
            <a:noFill/>
            <a:ln>
              <a:solidFill>
                <a:srgbClr val="FFB4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extBox 1"/>
          <p:cNvSpPr txBox="1"/>
          <p:nvPr/>
        </p:nvSpPr>
        <p:spPr>
          <a:xfrm>
            <a:off x="5754392" y="1828801"/>
            <a:ext cx="2336800" cy="461665"/>
          </a:xfrm>
          <a:prstGeom prst="rect">
            <a:avLst/>
          </a:prstGeom>
          <a:noFill/>
        </p:spPr>
        <p:txBody>
          <a:bodyPr wrap="square" rtlCol="0">
            <a:spAutoFit/>
          </a:bodyPr>
          <a:lstStyle/>
          <a:p>
            <a:r>
              <a:rPr lang="en-US" sz="2400" dirty="0" smtClean="0">
                <a:solidFill>
                  <a:schemeClr val="tx1">
                    <a:lumMod val="85000"/>
                    <a:lumOff val="15000"/>
                  </a:schemeClr>
                </a:solidFill>
              </a:rPr>
              <a:t>VERTEBRATE </a:t>
            </a:r>
            <a:endParaRPr lang="en-US" sz="2400" dirty="0">
              <a:solidFill>
                <a:schemeClr val="tx1">
                  <a:lumMod val="85000"/>
                  <a:lumOff val="15000"/>
                </a:schemeClr>
              </a:solidFill>
            </a:endParaRPr>
          </a:p>
        </p:txBody>
      </p:sp>
      <p:grpSp>
        <p:nvGrpSpPr>
          <p:cNvPr id="36" name="Group 35"/>
          <p:cNvGrpSpPr/>
          <p:nvPr/>
        </p:nvGrpSpPr>
        <p:grpSpPr>
          <a:xfrm>
            <a:off x="575002" y="2349956"/>
            <a:ext cx="3690419" cy="1254546"/>
            <a:chOff x="4945581" y="853987"/>
            <a:chExt cx="3690419" cy="1254546"/>
          </a:xfrm>
        </p:grpSpPr>
        <p:grpSp>
          <p:nvGrpSpPr>
            <p:cNvPr id="37" name="Group 36"/>
            <p:cNvGrpSpPr/>
            <p:nvPr/>
          </p:nvGrpSpPr>
          <p:grpSpPr>
            <a:xfrm>
              <a:off x="5164663" y="967344"/>
              <a:ext cx="3352800" cy="994351"/>
              <a:chOff x="4813300" y="3183948"/>
              <a:chExt cx="3352800" cy="994351"/>
            </a:xfrm>
          </p:grpSpPr>
          <p:grpSp>
            <p:nvGrpSpPr>
              <p:cNvPr id="39" name="Group 38"/>
              <p:cNvGrpSpPr/>
              <p:nvPr/>
            </p:nvGrpSpPr>
            <p:grpSpPr>
              <a:xfrm>
                <a:off x="4813300" y="3492501"/>
                <a:ext cx="3352800" cy="685798"/>
                <a:chOff x="927100" y="3479802"/>
                <a:chExt cx="3352800" cy="685798"/>
              </a:xfrm>
            </p:grpSpPr>
            <p:cxnSp>
              <p:nvCxnSpPr>
                <p:cNvPr id="42" name="Straight Connector 41"/>
                <p:cNvCxnSpPr/>
                <p:nvPr/>
              </p:nvCxnSpPr>
              <p:spPr>
                <a:xfrm flipV="1">
                  <a:off x="927100" y="4000500"/>
                  <a:ext cx="3352800" cy="25400"/>
                </a:xfrm>
                <a:prstGeom prst="line">
                  <a:avLst/>
                </a:prstGeom>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2514600" y="3886200"/>
                  <a:ext cx="1765300" cy="279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262626"/>
                      </a:solidFill>
                    </a:rPr>
                    <a:t>Gene A</a:t>
                  </a:r>
                  <a:endParaRPr lang="en-US" dirty="0">
                    <a:solidFill>
                      <a:srgbClr val="262626"/>
                    </a:solidFill>
                  </a:endParaRPr>
                </a:p>
              </p:txBody>
            </p:sp>
            <p:sp>
              <p:nvSpPr>
                <p:cNvPr id="44" name="Oval 43"/>
                <p:cNvSpPr/>
                <p:nvPr/>
              </p:nvSpPr>
              <p:spPr>
                <a:xfrm>
                  <a:off x="2692400" y="3714295"/>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5" name="Oval 44"/>
                <p:cNvSpPr/>
                <p:nvPr/>
              </p:nvSpPr>
              <p:spPr>
                <a:xfrm>
                  <a:off x="2984500" y="3714295"/>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6" name="Oval 45"/>
                <p:cNvSpPr/>
                <p:nvPr/>
              </p:nvSpPr>
              <p:spPr>
                <a:xfrm>
                  <a:off x="3289300" y="3714295"/>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7" name="Oval 46"/>
                <p:cNvSpPr/>
                <p:nvPr/>
              </p:nvSpPr>
              <p:spPr>
                <a:xfrm>
                  <a:off x="3556000" y="3714295"/>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48" name="Elbow Connector 47"/>
                <p:cNvCxnSpPr>
                  <a:stCxn id="43" idx="1"/>
                </p:cNvCxnSpPr>
                <p:nvPr/>
              </p:nvCxnSpPr>
              <p:spPr>
                <a:xfrm rot="10800000" flipH="1">
                  <a:off x="2514600" y="3479802"/>
                  <a:ext cx="1117600" cy="546099"/>
                </a:xfrm>
                <a:prstGeom prst="bentConnector3">
                  <a:avLst>
                    <a:gd name="adj1" fmla="val -3410"/>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41" name="TextBox 40"/>
              <p:cNvSpPr txBox="1"/>
              <p:nvPr/>
            </p:nvSpPr>
            <p:spPr>
              <a:xfrm>
                <a:off x="6692900" y="3183948"/>
                <a:ext cx="647700" cy="584776"/>
              </a:xfrm>
              <a:prstGeom prst="rect">
                <a:avLst/>
              </a:prstGeom>
              <a:noFill/>
            </p:spPr>
            <p:txBody>
              <a:bodyPr wrap="square" rtlCol="0">
                <a:spAutoFit/>
              </a:bodyPr>
              <a:lstStyle/>
              <a:p>
                <a:r>
                  <a:rPr lang="en-US" sz="3200" dirty="0">
                    <a:solidFill>
                      <a:srgbClr val="FF0000"/>
                    </a:solidFill>
                  </a:rPr>
                  <a:t>?</a:t>
                </a:r>
              </a:p>
            </p:txBody>
          </p:sp>
        </p:grpSp>
        <p:sp>
          <p:nvSpPr>
            <p:cNvPr id="38" name="Rectangle 37"/>
            <p:cNvSpPr/>
            <p:nvPr/>
          </p:nvSpPr>
          <p:spPr>
            <a:xfrm>
              <a:off x="4945581" y="853987"/>
              <a:ext cx="3690419" cy="1254546"/>
            </a:xfrm>
            <a:prstGeom prst="rect">
              <a:avLst/>
            </a:prstGeom>
            <a:noFill/>
            <a:ln>
              <a:solidFill>
                <a:srgbClr val="FFB4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5" name="TextBox 34"/>
          <p:cNvSpPr txBox="1"/>
          <p:nvPr/>
        </p:nvSpPr>
        <p:spPr>
          <a:xfrm>
            <a:off x="1055080" y="1833034"/>
            <a:ext cx="3008608" cy="461665"/>
          </a:xfrm>
          <a:prstGeom prst="rect">
            <a:avLst/>
          </a:prstGeom>
          <a:noFill/>
        </p:spPr>
        <p:txBody>
          <a:bodyPr wrap="square" rtlCol="0">
            <a:spAutoFit/>
          </a:bodyPr>
          <a:lstStyle/>
          <a:p>
            <a:r>
              <a:rPr lang="en-US" sz="2400" dirty="0" smtClean="0">
                <a:solidFill>
                  <a:schemeClr val="tx1">
                    <a:lumMod val="85000"/>
                    <a:lumOff val="15000"/>
                  </a:schemeClr>
                </a:solidFill>
              </a:rPr>
              <a:t>INVERTEBRATE </a:t>
            </a:r>
            <a:endParaRPr lang="en-US" sz="2400" dirty="0">
              <a:solidFill>
                <a:schemeClr val="tx1">
                  <a:lumMod val="85000"/>
                  <a:lumOff val="15000"/>
                </a:schemeClr>
              </a:solidFill>
            </a:endParaRPr>
          </a:p>
        </p:txBody>
      </p:sp>
      <p:sp>
        <p:nvSpPr>
          <p:cNvPr id="40" name="Oval 39"/>
          <p:cNvSpPr/>
          <p:nvPr/>
        </p:nvSpPr>
        <p:spPr>
          <a:xfrm>
            <a:off x="7076484" y="2987855"/>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9" name="Oval 48"/>
          <p:cNvSpPr/>
          <p:nvPr/>
        </p:nvSpPr>
        <p:spPr>
          <a:xfrm>
            <a:off x="7368584" y="2987855"/>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0" name="Oval 49"/>
          <p:cNvSpPr/>
          <p:nvPr/>
        </p:nvSpPr>
        <p:spPr>
          <a:xfrm>
            <a:off x="7673384" y="2987855"/>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1" name="Oval 50"/>
          <p:cNvSpPr/>
          <p:nvPr/>
        </p:nvSpPr>
        <p:spPr>
          <a:xfrm>
            <a:off x="7940084" y="2987855"/>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2823005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5040010" y="2345723"/>
            <a:ext cx="3690419" cy="1254546"/>
            <a:chOff x="4945581" y="853987"/>
            <a:chExt cx="3690419" cy="1254546"/>
          </a:xfrm>
        </p:grpSpPr>
        <p:grpSp>
          <p:nvGrpSpPr>
            <p:cNvPr id="23" name="Group 22"/>
            <p:cNvGrpSpPr/>
            <p:nvPr/>
          </p:nvGrpSpPr>
          <p:grpSpPr>
            <a:xfrm>
              <a:off x="5164663" y="967344"/>
              <a:ext cx="3352800" cy="994351"/>
              <a:chOff x="4813300" y="3183948"/>
              <a:chExt cx="3352800" cy="994351"/>
            </a:xfrm>
          </p:grpSpPr>
          <p:grpSp>
            <p:nvGrpSpPr>
              <p:cNvPr id="25" name="Group 24"/>
              <p:cNvGrpSpPr/>
              <p:nvPr/>
            </p:nvGrpSpPr>
            <p:grpSpPr>
              <a:xfrm>
                <a:off x="4813300" y="3492501"/>
                <a:ext cx="3352800" cy="685798"/>
                <a:chOff x="927100" y="3479802"/>
                <a:chExt cx="3352800" cy="685798"/>
              </a:xfrm>
            </p:grpSpPr>
            <p:cxnSp>
              <p:nvCxnSpPr>
                <p:cNvPr id="28" name="Straight Connector 27"/>
                <p:cNvCxnSpPr/>
                <p:nvPr/>
              </p:nvCxnSpPr>
              <p:spPr>
                <a:xfrm flipV="1">
                  <a:off x="927100" y="4000500"/>
                  <a:ext cx="3352800" cy="25400"/>
                </a:xfrm>
                <a:prstGeom prst="line">
                  <a:avLst/>
                </a:prstGeom>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2514600" y="3886200"/>
                  <a:ext cx="1765300" cy="279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262626"/>
                      </a:solidFill>
                    </a:rPr>
                    <a:t>Gene A</a:t>
                  </a:r>
                  <a:endParaRPr lang="en-US" dirty="0">
                    <a:solidFill>
                      <a:srgbClr val="262626"/>
                    </a:solidFill>
                  </a:endParaRPr>
                </a:p>
              </p:txBody>
            </p:sp>
            <p:sp>
              <p:nvSpPr>
                <p:cNvPr id="30" name="Oval 29"/>
                <p:cNvSpPr/>
                <p:nvPr/>
              </p:nvSpPr>
              <p:spPr>
                <a:xfrm>
                  <a:off x="11303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1" name="Oval 30"/>
                <p:cNvSpPr/>
                <p:nvPr/>
              </p:nvSpPr>
              <p:spPr>
                <a:xfrm>
                  <a:off x="14224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2" name="Oval 31"/>
                <p:cNvSpPr/>
                <p:nvPr/>
              </p:nvSpPr>
              <p:spPr>
                <a:xfrm>
                  <a:off x="17272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3" name="Oval 32"/>
                <p:cNvSpPr/>
                <p:nvPr/>
              </p:nvSpPr>
              <p:spPr>
                <a:xfrm>
                  <a:off x="19939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34" name="Elbow Connector 33"/>
                <p:cNvCxnSpPr>
                  <a:stCxn id="29" idx="1"/>
                </p:cNvCxnSpPr>
                <p:nvPr/>
              </p:nvCxnSpPr>
              <p:spPr>
                <a:xfrm rot="10800000" flipH="1">
                  <a:off x="2514600" y="3479802"/>
                  <a:ext cx="1117600" cy="546099"/>
                </a:xfrm>
                <a:prstGeom prst="bentConnector3">
                  <a:avLst>
                    <a:gd name="adj1" fmla="val -3410"/>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6" name="Trapezoid 25"/>
              <p:cNvSpPr/>
              <p:nvPr/>
            </p:nvSpPr>
            <p:spPr>
              <a:xfrm>
                <a:off x="4953000" y="3257551"/>
                <a:ext cx="660400" cy="368300"/>
              </a:xfrm>
              <a:prstGeom prst="trapezoid">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solidFill>
                      <a:srgbClr val="262626"/>
                    </a:solidFill>
                  </a:rPr>
                  <a:t>TF</a:t>
                </a:r>
                <a:endParaRPr lang="en-US" dirty="0">
                  <a:solidFill>
                    <a:srgbClr val="262626"/>
                  </a:solidFill>
                </a:endParaRPr>
              </a:p>
            </p:txBody>
          </p:sp>
          <p:sp>
            <p:nvSpPr>
              <p:cNvPr id="27" name="TextBox 26"/>
              <p:cNvSpPr txBox="1"/>
              <p:nvPr/>
            </p:nvSpPr>
            <p:spPr>
              <a:xfrm>
                <a:off x="6692900" y="3183948"/>
                <a:ext cx="647700" cy="584776"/>
              </a:xfrm>
              <a:prstGeom prst="rect">
                <a:avLst/>
              </a:prstGeom>
              <a:noFill/>
            </p:spPr>
            <p:txBody>
              <a:bodyPr wrap="square" rtlCol="0">
                <a:spAutoFit/>
              </a:bodyPr>
              <a:lstStyle/>
              <a:p>
                <a:r>
                  <a:rPr lang="en-US" sz="3200" dirty="0" smtClean="0">
                    <a:solidFill>
                      <a:srgbClr val="FF0000"/>
                    </a:solidFill>
                  </a:rPr>
                  <a:t>X</a:t>
                </a:r>
                <a:endParaRPr lang="en-US" sz="3200" dirty="0">
                  <a:solidFill>
                    <a:srgbClr val="FF0000"/>
                  </a:solidFill>
                </a:endParaRPr>
              </a:p>
            </p:txBody>
          </p:sp>
        </p:grpSp>
        <p:sp>
          <p:nvSpPr>
            <p:cNvPr id="24" name="Rectangle 23"/>
            <p:cNvSpPr/>
            <p:nvPr/>
          </p:nvSpPr>
          <p:spPr>
            <a:xfrm>
              <a:off x="4945581" y="853987"/>
              <a:ext cx="3690419" cy="1254546"/>
            </a:xfrm>
            <a:prstGeom prst="rect">
              <a:avLst/>
            </a:prstGeom>
            <a:noFill/>
            <a:ln>
              <a:solidFill>
                <a:srgbClr val="FFB4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extBox 1"/>
          <p:cNvSpPr txBox="1"/>
          <p:nvPr/>
        </p:nvSpPr>
        <p:spPr>
          <a:xfrm>
            <a:off x="5754392" y="1828801"/>
            <a:ext cx="2336800" cy="461665"/>
          </a:xfrm>
          <a:prstGeom prst="rect">
            <a:avLst/>
          </a:prstGeom>
          <a:noFill/>
        </p:spPr>
        <p:txBody>
          <a:bodyPr wrap="square" rtlCol="0">
            <a:spAutoFit/>
          </a:bodyPr>
          <a:lstStyle/>
          <a:p>
            <a:r>
              <a:rPr lang="en-US" sz="2400" dirty="0" smtClean="0">
                <a:solidFill>
                  <a:schemeClr val="tx1">
                    <a:lumMod val="85000"/>
                    <a:lumOff val="15000"/>
                  </a:schemeClr>
                </a:solidFill>
              </a:rPr>
              <a:t>VERTEBRATE </a:t>
            </a:r>
            <a:endParaRPr lang="en-US" sz="2400" dirty="0">
              <a:solidFill>
                <a:schemeClr val="tx1">
                  <a:lumMod val="85000"/>
                  <a:lumOff val="15000"/>
                </a:schemeClr>
              </a:solidFill>
            </a:endParaRPr>
          </a:p>
        </p:txBody>
      </p:sp>
      <p:grpSp>
        <p:nvGrpSpPr>
          <p:cNvPr id="36" name="Group 35"/>
          <p:cNvGrpSpPr/>
          <p:nvPr/>
        </p:nvGrpSpPr>
        <p:grpSpPr>
          <a:xfrm>
            <a:off x="575002" y="2349956"/>
            <a:ext cx="3690419" cy="1254546"/>
            <a:chOff x="4945581" y="853987"/>
            <a:chExt cx="3690419" cy="1254546"/>
          </a:xfrm>
        </p:grpSpPr>
        <p:grpSp>
          <p:nvGrpSpPr>
            <p:cNvPr id="37" name="Group 36"/>
            <p:cNvGrpSpPr/>
            <p:nvPr/>
          </p:nvGrpSpPr>
          <p:grpSpPr>
            <a:xfrm>
              <a:off x="5164663" y="967344"/>
              <a:ext cx="3352800" cy="994351"/>
              <a:chOff x="4813300" y="3183948"/>
              <a:chExt cx="3352800" cy="994351"/>
            </a:xfrm>
          </p:grpSpPr>
          <p:grpSp>
            <p:nvGrpSpPr>
              <p:cNvPr id="39" name="Group 38"/>
              <p:cNvGrpSpPr/>
              <p:nvPr/>
            </p:nvGrpSpPr>
            <p:grpSpPr>
              <a:xfrm>
                <a:off x="4813300" y="3492501"/>
                <a:ext cx="3352800" cy="685798"/>
                <a:chOff x="927100" y="3479802"/>
                <a:chExt cx="3352800" cy="685798"/>
              </a:xfrm>
            </p:grpSpPr>
            <p:cxnSp>
              <p:nvCxnSpPr>
                <p:cNvPr id="42" name="Straight Connector 41"/>
                <p:cNvCxnSpPr/>
                <p:nvPr/>
              </p:nvCxnSpPr>
              <p:spPr>
                <a:xfrm flipV="1">
                  <a:off x="927100" y="4000500"/>
                  <a:ext cx="3352800" cy="25400"/>
                </a:xfrm>
                <a:prstGeom prst="line">
                  <a:avLst/>
                </a:prstGeom>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2514600" y="3886200"/>
                  <a:ext cx="1765300" cy="279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262626"/>
                      </a:solidFill>
                    </a:rPr>
                    <a:t>Gene A</a:t>
                  </a:r>
                  <a:endParaRPr lang="en-US" dirty="0">
                    <a:solidFill>
                      <a:srgbClr val="262626"/>
                    </a:solidFill>
                  </a:endParaRPr>
                </a:p>
              </p:txBody>
            </p:sp>
            <p:sp>
              <p:nvSpPr>
                <p:cNvPr id="44" name="Oval 43"/>
                <p:cNvSpPr/>
                <p:nvPr/>
              </p:nvSpPr>
              <p:spPr>
                <a:xfrm>
                  <a:off x="2692400" y="3714295"/>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5" name="Oval 44"/>
                <p:cNvSpPr/>
                <p:nvPr/>
              </p:nvSpPr>
              <p:spPr>
                <a:xfrm>
                  <a:off x="2984500" y="3714295"/>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6" name="Oval 45"/>
                <p:cNvSpPr/>
                <p:nvPr/>
              </p:nvSpPr>
              <p:spPr>
                <a:xfrm>
                  <a:off x="3289300" y="3714295"/>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7" name="Oval 46"/>
                <p:cNvSpPr/>
                <p:nvPr/>
              </p:nvSpPr>
              <p:spPr>
                <a:xfrm>
                  <a:off x="3556000" y="3714295"/>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48" name="Elbow Connector 47"/>
                <p:cNvCxnSpPr>
                  <a:stCxn id="43" idx="1"/>
                </p:cNvCxnSpPr>
                <p:nvPr/>
              </p:nvCxnSpPr>
              <p:spPr>
                <a:xfrm rot="10800000" flipH="1">
                  <a:off x="2514600" y="3479802"/>
                  <a:ext cx="1117600" cy="546099"/>
                </a:xfrm>
                <a:prstGeom prst="bentConnector3">
                  <a:avLst>
                    <a:gd name="adj1" fmla="val -3410"/>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41" name="TextBox 40"/>
              <p:cNvSpPr txBox="1"/>
              <p:nvPr/>
            </p:nvSpPr>
            <p:spPr>
              <a:xfrm>
                <a:off x="6692900" y="3183948"/>
                <a:ext cx="647700" cy="584776"/>
              </a:xfrm>
              <a:prstGeom prst="rect">
                <a:avLst/>
              </a:prstGeom>
              <a:noFill/>
            </p:spPr>
            <p:txBody>
              <a:bodyPr wrap="square" rtlCol="0">
                <a:spAutoFit/>
              </a:bodyPr>
              <a:lstStyle/>
              <a:p>
                <a:r>
                  <a:rPr lang="en-US" sz="3200" dirty="0">
                    <a:solidFill>
                      <a:srgbClr val="FF0000"/>
                    </a:solidFill>
                  </a:rPr>
                  <a:t>?</a:t>
                </a:r>
              </a:p>
            </p:txBody>
          </p:sp>
        </p:grpSp>
        <p:sp>
          <p:nvSpPr>
            <p:cNvPr id="38" name="Rectangle 37"/>
            <p:cNvSpPr/>
            <p:nvPr/>
          </p:nvSpPr>
          <p:spPr>
            <a:xfrm>
              <a:off x="4945581" y="853987"/>
              <a:ext cx="3690419" cy="1254546"/>
            </a:xfrm>
            <a:prstGeom prst="rect">
              <a:avLst/>
            </a:prstGeom>
            <a:noFill/>
            <a:ln>
              <a:solidFill>
                <a:srgbClr val="FFB4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5" name="TextBox 34"/>
          <p:cNvSpPr txBox="1"/>
          <p:nvPr/>
        </p:nvSpPr>
        <p:spPr>
          <a:xfrm>
            <a:off x="1055080" y="1833034"/>
            <a:ext cx="3008608" cy="461665"/>
          </a:xfrm>
          <a:prstGeom prst="rect">
            <a:avLst/>
          </a:prstGeom>
          <a:noFill/>
        </p:spPr>
        <p:txBody>
          <a:bodyPr wrap="square" rtlCol="0">
            <a:spAutoFit/>
          </a:bodyPr>
          <a:lstStyle/>
          <a:p>
            <a:r>
              <a:rPr lang="en-US" sz="2400" dirty="0" smtClean="0">
                <a:solidFill>
                  <a:schemeClr val="tx1">
                    <a:lumMod val="85000"/>
                    <a:lumOff val="15000"/>
                  </a:schemeClr>
                </a:solidFill>
              </a:rPr>
              <a:t>INVERTEBRATE </a:t>
            </a:r>
            <a:endParaRPr lang="en-US" sz="2400" dirty="0">
              <a:solidFill>
                <a:schemeClr val="tx1">
                  <a:lumMod val="85000"/>
                  <a:lumOff val="15000"/>
                </a:schemeClr>
              </a:solidFill>
            </a:endParaRPr>
          </a:p>
        </p:txBody>
      </p:sp>
      <p:sp>
        <p:nvSpPr>
          <p:cNvPr id="40" name="Oval 39"/>
          <p:cNvSpPr/>
          <p:nvPr/>
        </p:nvSpPr>
        <p:spPr>
          <a:xfrm>
            <a:off x="7076484" y="2987855"/>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9" name="Oval 48"/>
          <p:cNvSpPr/>
          <p:nvPr/>
        </p:nvSpPr>
        <p:spPr>
          <a:xfrm>
            <a:off x="7368584" y="2987855"/>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0" name="Oval 49"/>
          <p:cNvSpPr/>
          <p:nvPr/>
        </p:nvSpPr>
        <p:spPr>
          <a:xfrm>
            <a:off x="7673384" y="2987855"/>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1" name="Oval 50"/>
          <p:cNvSpPr/>
          <p:nvPr/>
        </p:nvSpPr>
        <p:spPr>
          <a:xfrm>
            <a:off x="7940084" y="2987855"/>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4" name="Content Placeholder 3"/>
          <p:cNvSpPr txBox="1">
            <a:spLocks/>
          </p:cNvSpPr>
          <p:nvPr/>
        </p:nvSpPr>
        <p:spPr>
          <a:xfrm>
            <a:off x="569617" y="3831975"/>
            <a:ext cx="8042275" cy="4343400"/>
          </a:xfrm>
          <a:prstGeom prst="rect">
            <a:avLst/>
          </a:prstGeom>
        </p:spPr>
        <p:txBody>
          <a:bodyPr>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lnSpc>
                <a:spcPct val="110000"/>
              </a:lnSpc>
            </a:pPr>
            <a:r>
              <a:rPr lang="en-US" sz="2600" dirty="0" smtClean="0">
                <a:solidFill>
                  <a:schemeClr val="tx1">
                    <a:lumMod val="85000"/>
                    <a:lumOff val="15000"/>
                  </a:schemeClr>
                </a:solidFill>
              </a:rPr>
              <a:t>Ancestral pattern</a:t>
            </a:r>
          </a:p>
          <a:p>
            <a:pPr>
              <a:lnSpc>
                <a:spcPct val="110000"/>
              </a:lnSpc>
            </a:pPr>
            <a:endParaRPr lang="en-US" sz="2600" dirty="0" smtClean="0">
              <a:solidFill>
                <a:schemeClr val="tx1">
                  <a:lumMod val="85000"/>
                  <a:lumOff val="15000"/>
                </a:schemeClr>
              </a:solidFill>
            </a:endParaRPr>
          </a:p>
          <a:p>
            <a:pPr marL="349250" lvl="1" indent="0">
              <a:lnSpc>
                <a:spcPct val="110000"/>
              </a:lnSpc>
              <a:buFont typeface="Wingdings 2" pitchFamily="18" charset="2"/>
              <a:buNone/>
            </a:pPr>
            <a:endParaRPr lang="en-US" sz="2600" dirty="0" smtClean="0">
              <a:solidFill>
                <a:schemeClr val="tx1">
                  <a:lumMod val="85000"/>
                  <a:lumOff val="15000"/>
                </a:schemeClr>
              </a:solidFill>
            </a:endParaRPr>
          </a:p>
          <a:p>
            <a:pPr marL="0" indent="0">
              <a:lnSpc>
                <a:spcPct val="110000"/>
              </a:lnSpc>
              <a:spcBef>
                <a:spcPts val="0"/>
              </a:spcBef>
              <a:buFont typeface="Wingdings 2" pitchFamily="18" charset="2"/>
              <a:buNone/>
            </a:pPr>
            <a:r>
              <a:rPr lang="en-US" sz="2600" dirty="0" smtClean="0">
                <a:solidFill>
                  <a:schemeClr val="tx1">
                    <a:lumMod val="85000"/>
                    <a:lumOff val="15000"/>
                  </a:schemeClr>
                </a:solidFill>
              </a:rPr>
              <a:t> </a:t>
            </a:r>
          </a:p>
        </p:txBody>
      </p:sp>
    </p:spTree>
    <p:extLst>
      <p:ext uri="{BB962C8B-B14F-4D97-AF65-F5344CB8AC3E}">
        <p14:creationId xmlns:p14="http://schemas.microsoft.com/office/powerpoint/2010/main" val="139459711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5040010" y="2345723"/>
            <a:ext cx="3690419" cy="1254546"/>
            <a:chOff x="4945581" y="853987"/>
            <a:chExt cx="3690419" cy="1254546"/>
          </a:xfrm>
        </p:grpSpPr>
        <p:grpSp>
          <p:nvGrpSpPr>
            <p:cNvPr id="23" name="Group 22"/>
            <p:cNvGrpSpPr/>
            <p:nvPr/>
          </p:nvGrpSpPr>
          <p:grpSpPr>
            <a:xfrm>
              <a:off x="5164663" y="967344"/>
              <a:ext cx="3352800" cy="994351"/>
              <a:chOff x="4813300" y="3183948"/>
              <a:chExt cx="3352800" cy="994351"/>
            </a:xfrm>
          </p:grpSpPr>
          <p:grpSp>
            <p:nvGrpSpPr>
              <p:cNvPr id="25" name="Group 24"/>
              <p:cNvGrpSpPr/>
              <p:nvPr/>
            </p:nvGrpSpPr>
            <p:grpSpPr>
              <a:xfrm>
                <a:off x="4813300" y="3492501"/>
                <a:ext cx="3352800" cy="685798"/>
                <a:chOff x="927100" y="3479802"/>
                <a:chExt cx="3352800" cy="685798"/>
              </a:xfrm>
            </p:grpSpPr>
            <p:cxnSp>
              <p:nvCxnSpPr>
                <p:cNvPr id="28" name="Straight Connector 27"/>
                <p:cNvCxnSpPr/>
                <p:nvPr/>
              </p:nvCxnSpPr>
              <p:spPr>
                <a:xfrm flipV="1">
                  <a:off x="927100" y="4000500"/>
                  <a:ext cx="3352800" cy="25400"/>
                </a:xfrm>
                <a:prstGeom prst="line">
                  <a:avLst/>
                </a:prstGeom>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2514600" y="3886200"/>
                  <a:ext cx="1765300" cy="279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262626"/>
                      </a:solidFill>
                    </a:rPr>
                    <a:t>Gene A</a:t>
                  </a:r>
                  <a:endParaRPr lang="en-US" dirty="0">
                    <a:solidFill>
                      <a:srgbClr val="262626"/>
                    </a:solidFill>
                  </a:endParaRPr>
                </a:p>
              </p:txBody>
            </p:sp>
            <p:sp>
              <p:nvSpPr>
                <p:cNvPr id="30" name="Oval 29"/>
                <p:cNvSpPr/>
                <p:nvPr/>
              </p:nvSpPr>
              <p:spPr>
                <a:xfrm>
                  <a:off x="11303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1" name="Oval 30"/>
                <p:cNvSpPr/>
                <p:nvPr/>
              </p:nvSpPr>
              <p:spPr>
                <a:xfrm>
                  <a:off x="14224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2" name="Oval 31"/>
                <p:cNvSpPr/>
                <p:nvPr/>
              </p:nvSpPr>
              <p:spPr>
                <a:xfrm>
                  <a:off x="17272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3" name="Oval 32"/>
                <p:cNvSpPr/>
                <p:nvPr/>
              </p:nvSpPr>
              <p:spPr>
                <a:xfrm>
                  <a:off x="19939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34" name="Elbow Connector 33"/>
                <p:cNvCxnSpPr>
                  <a:stCxn id="29" idx="1"/>
                </p:cNvCxnSpPr>
                <p:nvPr/>
              </p:nvCxnSpPr>
              <p:spPr>
                <a:xfrm rot="10800000" flipH="1">
                  <a:off x="2514600" y="3479802"/>
                  <a:ext cx="1117600" cy="546099"/>
                </a:xfrm>
                <a:prstGeom prst="bentConnector3">
                  <a:avLst>
                    <a:gd name="adj1" fmla="val -3410"/>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6" name="Trapezoid 25"/>
              <p:cNvSpPr/>
              <p:nvPr/>
            </p:nvSpPr>
            <p:spPr>
              <a:xfrm>
                <a:off x="4953000" y="3257551"/>
                <a:ext cx="660400" cy="368300"/>
              </a:xfrm>
              <a:prstGeom prst="trapezoid">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solidFill>
                      <a:srgbClr val="262626"/>
                    </a:solidFill>
                  </a:rPr>
                  <a:t>TF</a:t>
                </a:r>
                <a:endParaRPr lang="en-US" dirty="0">
                  <a:solidFill>
                    <a:srgbClr val="262626"/>
                  </a:solidFill>
                </a:endParaRPr>
              </a:p>
            </p:txBody>
          </p:sp>
          <p:sp>
            <p:nvSpPr>
              <p:cNvPr id="27" name="TextBox 26"/>
              <p:cNvSpPr txBox="1"/>
              <p:nvPr/>
            </p:nvSpPr>
            <p:spPr>
              <a:xfrm>
                <a:off x="6692900" y="3183948"/>
                <a:ext cx="647700" cy="584776"/>
              </a:xfrm>
              <a:prstGeom prst="rect">
                <a:avLst/>
              </a:prstGeom>
              <a:noFill/>
            </p:spPr>
            <p:txBody>
              <a:bodyPr wrap="square" rtlCol="0">
                <a:spAutoFit/>
              </a:bodyPr>
              <a:lstStyle/>
              <a:p>
                <a:r>
                  <a:rPr lang="en-US" sz="3200" dirty="0" smtClean="0">
                    <a:solidFill>
                      <a:srgbClr val="FF0000"/>
                    </a:solidFill>
                  </a:rPr>
                  <a:t>X</a:t>
                </a:r>
                <a:endParaRPr lang="en-US" sz="3200" dirty="0">
                  <a:solidFill>
                    <a:srgbClr val="FF0000"/>
                  </a:solidFill>
                </a:endParaRPr>
              </a:p>
            </p:txBody>
          </p:sp>
        </p:grpSp>
        <p:sp>
          <p:nvSpPr>
            <p:cNvPr id="24" name="Rectangle 23"/>
            <p:cNvSpPr/>
            <p:nvPr/>
          </p:nvSpPr>
          <p:spPr>
            <a:xfrm>
              <a:off x="4945581" y="853987"/>
              <a:ext cx="3690419" cy="1254546"/>
            </a:xfrm>
            <a:prstGeom prst="rect">
              <a:avLst/>
            </a:prstGeom>
            <a:noFill/>
            <a:ln>
              <a:solidFill>
                <a:srgbClr val="FFB4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extBox 1"/>
          <p:cNvSpPr txBox="1"/>
          <p:nvPr/>
        </p:nvSpPr>
        <p:spPr>
          <a:xfrm>
            <a:off x="5754392" y="1828801"/>
            <a:ext cx="2336800" cy="461665"/>
          </a:xfrm>
          <a:prstGeom prst="rect">
            <a:avLst/>
          </a:prstGeom>
          <a:noFill/>
        </p:spPr>
        <p:txBody>
          <a:bodyPr wrap="square" rtlCol="0">
            <a:spAutoFit/>
          </a:bodyPr>
          <a:lstStyle/>
          <a:p>
            <a:r>
              <a:rPr lang="en-US" sz="2400" dirty="0" smtClean="0">
                <a:solidFill>
                  <a:schemeClr val="tx1">
                    <a:lumMod val="85000"/>
                    <a:lumOff val="15000"/>
                  </a:schemeClr>
                </a:solidFill>
              </a:rPr>
              <a:t>VERTEBRATE </a:t>
            </a:r>
            <a:endParaRPr lang="en-US" sz="2400" dirty="0">
              <a:solidFill>
                <a:schemeClr val="tx1">
                  <a:lumMod val="85000"/>
                  <a:lumOff val="15000"/>
                </a:schemeClr>
              </a:solidFill>
            </a:endParaRPr>
          </a:p>
        </p:txBody>
      </p:sp>
      <p:grpSp>
        <p:nvGrpSpPr>
          <p:cNvPr id="36" name="Group 35"/>
          <p:cNvGrpSpPr/>
          <p:nvPr/>
        </p:nvGrpSpPr>
        <p:grpSpPr>
          <a:xfrm>
            <a:off x="575002" y="2349956"/>
            <a:ext cx="3690419" cy="1254546"/>
            <a:chOff x="4945581" y="853987"/>
            <a:chExt cx="3690419" cy="1254546"/>
          </a:xfrm>
        </p:grpSpPr>
        <p:grpSp>
          <p:nvGrpSpPr>
            <p:cNvPr id="37" name="Group 36"/>
            <p:cNvGrpSpPr/>
            <p:nvPr/>
          </p:nvGrpSpPr>
          <p:grpSpPr>
            <a:xfrm>
              <a:off x="5164663" y="967344"/>
              <a:ext cx="3352800" cy="994351"/>
              <a:chOff x="4813300" y="3183948"/>
              <a:chExt cx="3352800" cy="994351"/>
            </a:xfrm>
          </p:grpSpPr>
          <p:grpSp>
            <p:nvGrpSpPr>
              <p:cNvPr id="39" name="Group 38"/>
              <p:cNvGrpSpPr/>
              <p:nvPr/>
            </p:nvGrpSpPr>
            <p:grpSpPr>
              <a:xfrm>
                <a:off x="4813300" y="3492501"/>
                <a:ext cx="3352800" cy="685798"/>
                <a:chOff x="927100" y="3479802"/>
                <a:chExt cx="3352800" cy="685798"/>
              </a:xfrm>
            </p:grpSpPr>
            <p:cxnSp>
              <p:nvCxnSpPr>
                <p:cNvPr id="42" name="Straight Connector 41"/>
                <p:cNvCxnSpPr/>
                <p:nvPr/>
              </p:nvCxnSpPr>
              <p:spPr>
                <a:xfrm flipV="1">
                  <a:off x="927100" y="4000500"/>
                  <a:ext cx="3352800" cy="25400"/>
                </a:xfrm>
                <a:prstGeom prst="line">
                  <a:avLst/>
                </a:prstGeom>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2514600" y="3886200"/>
                  <a:ext cx="1765300" cy="279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262626"/>
                      </a:solidFill>
                    </a:rPr>
                    <a:t>Gene A</a:t>
                  </a:r>
                  <a:endParaRPr lang="en-US" dirty="0">
                    <a:solidFill>
                      <a:srgbClr val="262626"/>
                    </a:solidFill>
                  </a:endParaRPr>
                </a:p>
              </p:txBody>
            </p:sp>
            <p:sp>
              <p:nvSpPr>
                <p:cNvPr id="44" name="Oval 43"/>
                <p:cNvSpPr/>
                <p:nvPr/>
              </p:nvSpPr>
              <p:spPr>
                <a:xfrm>
                  <a:off x="2692400" y="3714295"/>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5" name="Oval 44"/>
                <p:cNvSpPr/>
                <p:nvPr/>
              </p:nvSpPr>
              <p:spPr>
                <a:xfrm>
                  <a:off x="2984500" y="3714295"/>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6" name="Oval 45"/>
                <p:cNvSpPr/>
                <p:nvPr/>
              </p:nvSpPr>
              <p:spPr>
                <a:xfrm>
                  <a:off x="3289300" y="3714295"/>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7" name="Oval 46"/>
                <p:cNvSpPr/>
                <p:nvPr/>
              </p:nvSpPr>
              <p:spPr>
                <a:xfrm>
                  <a:off x="3556000" y="3714295"/>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48" name="Elbow Connector 47"/>
                <p:cNvCxnSpPr>
                  <a:stCxn id="43" idx="1"/>
                </p:cNvCxnSpPr>
                <p:nvPr/>
              </p:nvCxnSpPr>
              <p:spPr>
                <a:xfrm rot="10800000" flipH="1">
                  <a:off x="2514600" y="3479802"/>
                  <a:ext cx="1117600" cy="546099"/>
                </a:xfrm>
                <a:prstGeom prst="bentConnector3">
                  <a:avLst>
                    <a:gd name="adj1" fmla="val -3410"/>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41" name="TextBox 40"/>
              <p:cNvSpPr txBox="1"/>
              <p:nvPr/>
            </p:nvSpPr>
            <p:spPr>
              <a:xfrm>
                <a:off x="6692900" y="3183948"/>
                <a:ext cx="647700" cy="584776"/>
              </a:xfrm>
              <a:prstGeom prst="rect">
                <a:avLst/>
              </a:prstGeom>
              <a:noFill/>
            </p:spPr>
            <p:txBody>
              <a:bodyPr wrap="square" rtlCol="0">
                <a:spAutoFit/>
              </a:bodyPr>
              <a:lstStyle/>
              <a:p>
                <a:r>
                  <a:rPr lang="en-US" sz="3200" dirty="0">
                    <a:solidFill>
                      <a:srgbClr val="FF0000"/>
                    </a:solidFill>
                  </a:rPr>
                  <a:t>?</a:t>
                </a:r>
              </a:p>
            </p:txBody>
          </p:sp>
        </p:grpSp>
        <p:sp>
          <p:nvSpPr>
            <p:cNvPr id="38" name="Rectangle 37"/>
            <p:cNvSpPr/>
            <p:nvPr/>
          </p:nvSpPr>
          <p:spPr>
            <a:xfrm>
              <a:off x="4945581" y="853987"/>
              <a:ext cx="3690419" cy="1254546"/>
            </a:xfrm>
            <a:prstGeom prst="rect">
              <a:avLst/>
            </a:prstGeom>
            <a:noFill/>
            <a:ln>
              <a:solidFill>
                <a:srgbClr val="FFB4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5" name="TextBox 34"/>
          <p:cNvSpPr txBox="1"/>
          <p:nvPr/>
        </p:nvSpPr>
        <p:spPr>
          <a:xfrm>
            <a:off x="1055080" y="1833034"/>
            <a:ext cx="3008608" cy="461665"/>
          </a:xfrm>
          <a:prstGeom prst="rect">
            <a:avLst/>
          </a:prstGeom>
          <a:noFill/>
        </p:spPr>
        <p:txBody>
          <a:bodyPr wrap="square" rtlCol="0">
            <a:spAutoFit/>
          </a:bodyPr>
          <a:lstStyle/>
          <a:p>
            <a:r>
              <a:rPr lang="en-US" sz="2400" dirty="0" smtClean="0">
                <a:solidFill>
                  <a:schemeClr val="tx1">
                    <a:lumMod val="85000"/>
                    <a:lumOff val="15000"/>
                  </a:schemeClr>
                </a:solidFill>
              </a:rPr>
              <a:t>INVERTEBRATE </a:t>
            </a:r>
            <a:endParaRPr lang="en-US" sz="2400" dirty="0">
              <a:solidFill>
                <a:schemeClr val="tx1">
                  <a:lumMod val="85000"/>
                  <a:lumOff val="15000"/>
                </a:schemeClr>
              </a:solidFill>
            </a:endParaRPr>
          </a:p>
        </p:txBody>
      </p:sp>
      <p:sp>
        <p:nvSpPr>
          <p:cNvPr id="40" name="Oval 39"/>
          <p:cNvSpPr/>
          <p:nvPr/>
        </p:nvSpPr>
        <p:spPr>
          <a:xfrm>
            <a:off x="7076484" y="2987855"/>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9" name="Oval 48"/>
          <p:cNvSpPr/>
          <p:nvPr/>
        </p:nvSpPr>
        <p:spPr>
          <a:xfrm>
            <a:off x="7368584" y="2987855"/>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0" name="Oval 49"/>
          <p:cNvSpPr/>
          <p:nvPr/>
        </p:nvSpPr>
        <p:spPr>
          <a:xfrm>
            <a:off x="7673384" y="2987855"/>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1" name="Oval 50"/>
          <p:cNvSpPr/>
          <p:nvPr/>
        </p:nvSpPr>
        <p:spPr>
          <a:xfrm>
            <a:off x="7940084" y="2987855"/>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4" name="Content Placeholder 3"/>
          <p:cNvSpPr txBox="1">
            <a:spLocks/>
          </p:cNvSpPr>
          <p:nvPr/>
        </p:nvSpPr>
        <p:spPr>
          <a:xfrm>
            <a:off x="569617" y="3831975"/>
            <a:ext cx="8042275" cy="4343400"/>
          </a:xfrm>
          <a:prstGeom prst="rect">
            <a:avLst/>
          </a:prstGeom>
        </p:spPr>
        <p:txBody>
          <a:bodyPr>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lnSpc>
                <a:spcPct val="110000"/>
              </a:lnSpc>
            </a:pPr>
            <a:r>
              <a:rPr lang="en-US" sz="2600" dirty="0" smtClean="0">
                <a:solidFill>
                  <a:schemeClr val="tx1">
                    <a:lumMod val="85000"/>
                    <a:lumOff val="15000"/>
                  </a:schemeClr>
                </a:solidFill>
              </a:rPr>
              <a:t>Ancestral pattern</a:t>
            </a:r>
          </a:p>
          <a:p>
            <a:pPr>
              <a:lnSpc>
                <a:spcPct val="110000"/>
              </a:lnSpc>
            </a:pPr>
            <a:r>
              <a:rPr lang="en-US" sz="2600" dirty="0" smtClean="0">
                <a:solidFill>
                  <a:schemeClr val="tx1">
                    <a:lumMod val="85000"/>
                    <a:lumOff val="15000"/>
                  </a:schemeClr>
                </a:solidFill>
              </a:rPr>
              <a:t>Regulatory function</a:t>
            </a:r>
          </a:p>
          <a:p>
            <a:pPr marL="349250" lvl="1" indent="0">
              <a:lnSpc>
                <a:spcPct val="110000"/>
              </a:lnSpc>
              <a:buFont typeface="Wingdings 2" pitchFamily="18" charset="2"/>
              <a:buNone/>
            </a:pPr>
            <a:endParaRPr lang="en-US" sz="2600" dirty="0" smtClean="0">
              <a:solidFill>
                <a:schemeClr val="tx1">
                  <a:lumMod val="85000"/>
                  <a:lumOff val="15000"/>
                </a:schemeClr>
              </a:solidFill>
            </a:endParaRPr>
          </a:p>
          <a:p>
            <a:pPr marL="0" indent="0">
              <a:lnSpc>
                <a:spcPct val="110000"/>
              </a:lnSpc>
              <a:spcBef>
                <a:spcPts val="0"/>
              </a:spcBef>
              <a:buFont typeface="Wingdings 2" pitchFamily="18" charset="2"/>
              <a:buNone/>
            </a:pPr>
            <a:r>
              <a:rPr lang="en-US" sz="2600" dirty="0" smtClean="0">
                <a:solidFill>
                  <a:schemeClr val="tx1">
                    <a:lumMod val="85000"/>
                    <a:lumOff val="15000"/>
                  </a:schemeClr>
                </a:solidFill>
              </a:rPr>
              <a:t> </a:t>
            </a:r>
          </a:p>
        </p:txBody>
      </p:sp>
    </p:spTree>
    <p:extLst>
      <p:ext uri="{BB962C8B-B14F-4D97-AF65-F5344CB8AC3E}">
        <p14:creationId xmlns:p14="http://schemas.microsoft.com/office/powerpoint/2010/main" val="89142696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20000"/>
              </a:lnSpc>
            </a:pPr>
            <a:r>
              <a:rPr lang="en-US" dirty="0" smtClean="0">
                <a:solidFill>
                  <a:srgbClr val="262626"/>
                </a:solidFill>
              </a:rPr>
              <a:t>How do </a:t>
            </a:r>
            <a:r>
              <a:rPr lang="en-US" dirty="0">
                <a:solidFill>
                  <a:srgbClr val="262626"/>
                </a:solidFill>
              </a:rPr>
              <a:t>oysters use DNA methylation to regulate their genome</a:t>
            </a:r>
            <a:r>
              <a:rPr lang="en-US" dirty="0" smtClean="0">
                <a:solidFill>
                  <a:srgbClr val="262626"/>
                </a:solidFill>
              </a:rPr>
              <a:t>?</a:t>
            </a:r>
          </a:p>
          <a:p>
            <a:pPr lvl="1">
              <a:lnSpc>
                <a:spcPct val="120000"/>
              </a:lnSpc>
            </a:pPr>
            <a:r>
              <a:rPr lang="en-US" dirty="0" smtClean="0">
                <a:solidFill>
                  <a:srgbClr val="262626"/>
                </a:solidFill>
              </a:rPr>
              <a:t>How is methylation distributed in the oyster genome?</a:t>
            </a:r>
          </a:p>
          <a:p>
            <a:pPr lvl="1">
              <a:lnSpc>
                <a:spcPct val="120000"/>
              </a:lnSpc>
            </a:pPr>
            <a:r>
              <a:rPr lang="en-US" dirty="0" smtClean="0">
                <a:solidFill>
                  <a:srgbClr val="262626"/>
                </a:solidFill>
              </a:rPr>
              <a:t>What are the relationships between DNA methylation and gene expression?</a:t>
            </a:r>
          </a:p>
          <a:p>
            <a:pPr>
              <a:lnSpc>
                <a:spcPct val="120000"/>
              </a:lnSpc>
            </a:pPr>
            <a:endParaRPr lang="en-US" dirty="0">
              <a:solidFill>
                <a:srgbClr val="262626"/>
              </a:solidFill>
            </a:endParaRPr>
          </a:p>
        </p:txBody>
      </p:sp>
      <p:sp>
        <p:nvSpPr>
          <p:cNvPr id="7" name="Title 1"/>
          <p:cNvSpPr txBox="1">
            <a:spLocks/>
          </p:cNvSpPr>
          <p:nvPr/>
        </p:nvSpPr>
        <p:spPr>
          <a:xfrm>
            <a:off x="245331" y="-344825"/>
            <a:ext cx="8042276" cy="133695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dirty="0" smtClean="0"/>
              <a:t>Part II. </a:t>
            </a:r>
            <a:endParaRPr lang="en-US" dirty="0"/>
          </a:p>
        </p:txBody>
      </p:sp>
    </p:spTree>
    <p:extLst>
      <p:ext uri="{BB962C8B-B14F-4D97-AF65-F5344CB8AC3E}">
        <p14:creationId xmlns:p14="http://schemas.microsoft.com/office/powerpoint/2010/main" val="75182042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3381702" y="5548434"/>
            <a:ext cx="1754870" cy="1047"/>
          </a:xfrm>
          <a:prstGeom prst="line">
            <a:avLst/>
          </a:prstGeom>
          <a:ln w="76200" cmpd="sng"/>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4453835" y="5279795"/>
            <a:ext cx="1754870" cy="1047"/>
          </a:xfrm>
          <a:prstGeom prst="line">
            <a:avLst/>
          </a:prstGeom>
          <a:ln w="76200" cmpd="sng"/>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2401327" y="5278752"/>
            <a:ext cx="1754870" cy="1047"/>
          </a:xfrm>
          <a:prstGeom prst="line">
            <a:avLst/>
          </a:prstGeom>
          <a:ln w="76200" cmpd="sng"/>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3643729" y="5857848"/>
            <a:ext cx="1754870" cy="1047"/>
          </a:xfrm>
          <a:prstGeom prst="line">
            <a:avLst/>
          </a:prstGeom>
          <a:ln w="76200" cmpd="sng"/>
        </p:spPr>
        <p:style>
          <a:lnRef idx="2">
            <a:schemeClr val="accent1"/>
          </a:lnRef>
          <a:fillRef idx="0">
            <a:schemeClr val="accent1"/>
          </a:fillRef>
          <a:effectRef idx="1">
            <a:schemeClr val="accent1"/>
          </a:effectRef>
          <a:fontRef idx="minor">
            <a:schemeClr val="tx1"/>
          </a:fontRef>
        </p:style>
      </p:cxnSp>
      <p:pic>
        <p:nvPicPr>
          <p:cNvPr id="8" name="Picture 6" descr="solid_plus_big.JPG (JPEG Image, 420x270 pixels).jpg"/>
          <p:cNvPicPr>
            <a:picLocks noChangeAspect="1"/>
          </p:cNvPicPr>
          <p:nvPr/>
        </p:nvPicPr>
        <p:blipFill>
          <a:blip r:embed="rId3"/>
          <a:srcRect/>
          <a:stretch>
            <a:fillRect/>
          </a:stretch>
        </p:blipFill>
        <p:spPr bwMode="auto">
          <a:xfrm>
            <a:off x="6722760" y="4680245"/>
            <a:ext cx="1899480" cy="1793572"/>
          </a:xfrm>
          <a:prstGeom prst="rect">
            <a:avLst/>
          </a:prstGeom>
          <a:noFill/>
          <a:ln w="9525">
            <a:solidFill>
              <a:schemeClr val="accent6"/>
            </a:solidFill>
            <a:miter lim="800000"/>
            <a:headEnd/>
            <a:tailEnd/>
          </a:ln>
        </p:spPr>
      </p:pic>
      <p:sp>
        <p:nvSpPr>
          <p:cNvPr id="9" name="Down Arrow 8"/>
          <p:cNvSpPr/>
          <p:nvPr/>
        </p:nvSpPr>
        <p:spPr>
          <a:xfrm rot="16200000">
            <a:off x="6087849" y="5325582"/>
            <a:ext cx="506411" cy="560214"/>
          </a:xfrm>
          <a:prstGeom prst="downArrow">
            <a:avLst>
              <a:gd name="adj1" fmla="val 50000"/>
              <a:gd name="adj2" fmla="val 44316"/>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10" name="Picture 9" descr="Pacific Oysters.jpg"/>
          <p:cNvPicPr>
            <a:picLocks noChangeAspect="1"/>
          </p:cNvPicPr>
          <p:nvPr/>
        </p:nvPicPr>
        <p:blipFill>
          <a:blip r:embed="rId4">
            <a:alphaModFix/>
          </a:blip>
          <a:stretch>
            <a:fillRect/>
          </a:stretch>
        </p:blipFill>
        <p:spPr>
          <a:xfrm>
            <a:off x="354049" y="4995329"/>
            <a:ext cx="1586994" cy="1303602"/>
          </a:xfrm>
          <a:prstGeom prst="rect">
            <a:avLst/>
          </a:prstGeom>
          <a:solidFill>
            <a:srgbClr val="FFFFFF">
              <a:shade val="85000"/>
            </a:srgbClr>
          </a:solidFill>
          <a:ln w="3175" cap="sq" cmpd="sng">
            <a:solidFill>
              <a:schemeClr val="accent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Down Arrow 10"/>
          <p:cNvSpPr/>
          <p:nvPr/>
        </p:nvSpPr>
        <p:spPr>
          <a:xfrm rot="16200000">
            <a:off x="2413708" y="5160011"/>
            <a:ext cx="506411" cy="914253"/>
          </a:xfrm>
          <a:prstGeom prst="downArrow">
            <a:avLst>
              <a:gd name="adj1" fmla="val 50000"/>
              <a:gd name="adj2" fmla="val 44316"/>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 name="Content Placeholder 2"/>
          <p:cNvSpPr txBox="1">
            <a:spLocks/>
          </p:cNvSpPr>
          <p:nvPr/>
        </p:nvSpPr>
        <p:spPr>
          <a:xfrm>
            <a:off x="3517166" y="6023485"/>
            <a:ext cx="2151894" cy="517266"/>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80000"/>
              </a:lnSpc>
              <a:spcBef>
                <a:spcPts val="800"/>
              </a:spcBef>
              <a:buNone/>
            </a:pPr>
            <a:r>
              <a:rPr lang="en-US" sz="2100" dirty="0">
                <a:solidFill>
                  <a:schemeClr val="tx1">
                    <a:lumMod val="75000"/>
                    <a:lumOff val="25000"/>
                  </a:schemeClr>
                </a:solidFill>
              </a:rPr>
              <a:t>g</a:t>
            </a:r>
            <a:r>
              <a:rPr lang="en-US" sz="2100" dirty="0" smtClean="0">
                <a:solidFill>
                  <a:schemeClr val="tx1">
                    <a:lumMod val="75000"/>
                    <a:lumOff val="25000"/>
                  </a:schemeClr>
                </a:solidFill>
              </a:rPr>
              <a:t>enomic DNA</a:t>
            </a:r>
          </a:p>
          <a:p>
            <a:pPr marL="0" indent="0">
              <a:buNone/>
            </a:pPr>
            <a:endParaRPr lang="en-US" dirty="0" smtClean="0">
              <a:solidFill>
                <a:schemeClr val="tx1">
                  <a:lumMod val="75000"/>
                  <a:lumOff val="25000"/>
                </a:schemeClr>
              </a:solidFill>
            </a:endParaRPr>
          </a:p>
          <a:p>
            <a:endParaRPr lang="en-US" dirty="0">
              <a:solidFill>
                <a:schemeClr val="tx1">
                  <a:lumMod val="75000"/>
                  <a:lumOff val="25000"/>
                </a:schemeClr>
              </a:solidFill>
            </a:endParaRPr>
          </a:p>
        </p:txBody>
      </p:sp>
      <p:sp>
        <p:nvSpPr>
          <p:cNvPr id="15" name="Content Placeholder 2"/>
          <p:cNvSpPr>
            <a:spLocks noGrp="1"/>
          </p:cNvSpPr>
          <p:nvPr>
            <p:ph idx="1"/>
          </p:nvPr>
        </p:nvSpPr>
        <p:spPr>
          <a:xfrm>
            <a:off x="513117" y="1474165"/>
            <a:ext cx="8376883" cy="4329191"/>
          </a:xfrm>
        </p:spPr>
        <p:txBody>
          <a:bodyPr>
            <a:normAutofit/>
          </a:bodyPr>
          <a:lstStyle/>
          <a:p>
            <a:pPr>
              <a:spcAft>
                <a:spcPts val="1200"/>
              </a:spcAft>
            </a:pPr>
            <a:r>
              <a:rPr lang="en-US" sz="2600" dirty="0" smtClean="0">
                <a:solidFill>
                  <a:schemeClr val="tx1">
                    <a:lumMod val="85000"/>
                    <a:lumOff val="15000"/>
                  </a:schemeClr>
                </a:solidFill>
                <a:ea typeface="ＭＳ Ｐゴシック" pitchFamily="32" charset="-128"/>
                <a:cs typeface="ＭＳ Ｐゴシック" pitchFamily="32" charset="-128"/>
              </a:rPr>
              <a:t>Approach</a:t>
            </a:r>
          </a:p>
          <a:p>
            <a:pPr lvl="1">
              <a:spcAft>
                <a:spcPts val="1200"/>
              </a:spcAft>
            </a:pPr>
            <a:r>
              <a:rPr lang="en-US" sz="2600" dirty="0" smtClean="0">
                <a:solidFill>
                  <a:schemeClr val="tx1">
                    <a:lumMod val="85000"/>
                    <a:lumOff val="15000"/>
                  </a:schemeClr>
                </a:solidFill>
                <a:ea typeface="ＭＳ Ｐゴシック" pitchFamily="32" charset="-128"/>
                <a:cs typeface="ＭＳ Ｐゴシック" pitchFamily="32" charset="-128"/>
              </a:rPr>
              <a:t>High</a:t>
            </a:r>
            <a:r>
              <a:rPr lang="en-US" sz="2600" dirty="0">
                <a:solidFill>
                  <a:schemeClr val="tx1">
                    <a:lumMod val="85000"/>
                    <a:lumOff val="15000"/>
                  </a:schemeClr>
                </a:solidFill>
                <a:ea typeface="ＭＳ Ｐゴシック" pitchFamily="32" charset="-128"/>
                <a:cs typeface="ＭＳ Ｐゴシック" pitchFamily="32" charset="-128"/>
              </a:rPr>
              <a:t>-throughput bisulfite </a:t>
            </a:r>
            <a:r>
              <a:rPr lang="en-US" sz="2600" dirty="0" smtClean="0">
                <a:solidFill>
                  <a:schemeClr val="tx1">
                    <a:lumMod val="85000"/>
                    <a:lumOff val="15000"/>
                  </a:schemeClr>
                </a:solidFill>
                <a:ea typeface="ＭＳ Ｐゴシック" pitchFamily="32" charset="-128"/>
                <a:cs typeface="ＭＳ Ｐゴシック" pitchFamily="32" charset="-128"/>
              </a:rPr>
              <a:t>sequencing</a:t>
            </a:r>
          </a:p>
          <a:p>
            <a:pPr marL="0" indent="0">
              <a:buNone/>
            </a:pPr>
            <a:endParaRPr lang="en-US" sz="2600" dirty="0" smtClean="0">
              <a:solidFill>
                <a:schemeClr val="tx1">
                  <a:lumMod val="85000"/>
                  <a:lumOff val="15000"/>
                </a:schemeClr>
              </a:solidFill>
            </a:endParaRPr>
          </a:p>
        </p:txBody>
      </p:sp>
      <p:sp>
        <p:nvSpPr>
          <p:cNvPr id="14" name="Title 1"/>
          <p:cNvSpPr txBox="1">
            <a:spLocks/>
          </p:cNvSpPr>
          <p:nvPr/>
        </p:nvSpPr>
        <p:spPr>
          <a:xfrm>
            <a:off x="245331" y="-344825"/>
            <a:ext cx="8042276" cy="133695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dirty="0" smtClean="0"/>
              <a:t>Part II. </a:t>
            </a:r>
            <a:endParaRPr lang="en-US" dirty="0"/>
          </a:p>
        </p:txBody>
      </p:sp>
    </p:spTree>
    <p:extLst>
      <p:ext uri="{BB962C8B-B14F-4D97-AF65-F5344CB8AC3E}">
        <p14:creationId xmlns:p14="http://schemas.microsoft.com/office/powerpoint/2010/main" val="282520176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3381702" y="5548434"/>
            <a:ext cx="1754870" cy="1047"/>
          </a:xfrm>
          <a:prstGeom prst="line">
            <a:avLst/>
          </a:prstGeom>
          <a:ln w="76200" cmpd="sng"/>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4453835" y="5279795"/>
            <a:ext cx="1754870" cy="1047"/>
          </a:xfrm>
          <a:prstGeom prst="line">
            <a:avLst/>
          </a:prstGeom>
          <a:ln w="76200" cmpd="sng"/>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2401327" y="5278752"/>
            <a:ext cx="1754870" cy="1047"/>
          </a:xfrm>
          <a:prstGeom prst="line">
            <a:avLst/>
          </a:prstGeom>
          <a:ln w="76200" cmpd="sng"/>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3643729" y="5857848"/>
            <a:ext cx="1754870" cy="1047"/>
          </a:xfrm>
          <a:prstGeom prst="line">
            <a:avLst/>
          </a:prstGeom>
          <a:ln w="76200" cmpd="sng"/>
        </p:spPr>
        <p:style>
          <a:lnRef idx="2">
            <a:schemeClr val="accent1"/>
          </a:lnRef>
          <a:fillRef idx="0">
            <a:schemeClr val="accent1"/>
          </a:fillRef>
          <a:effectRef idx="1">
            <a:schemeClr val="accent1"/>
          </a:effectRef>
          <a:fontRef idx="minor">
            <a:schemeClr val="tx1"/>
          </a:fontRef>
        </p:style>
      </p:cxnSp>
      <p:pic>
        <p:nvPicPr>
          <p:cNvPr id="8" name="Picture 6" descr="solid_plus_big.JPG (JPEG Image, 420x270 pixels).jpg"/>
          <p:cNvPicPr>
            <a:picLocks noChangeAspect="1"/>
          </p:cNvPicPr>
          <p:nvPr/>
        </p:nvPicPr>
        <p:blipFill>
          <a:blip r:embed="rId3"/>
          <a:srcRect/>
          <a:stretch>
            <a:fillRect/>
          </a:stretch>
        </p:blipFill>
        <p:spPr bwMode="auto">
          <a:xfrm>
            <a:off x="6722760" y="4680245"/>
            <a:ext cx="1899480" cy="1793572"/>
          </a:xfrm>
          <a:prstGeom prst="rect">
            <a:avLst/>
          </a:prstGeom>
          <a:noFill/>
          <a:ln w="9525">
            <a:solidFill>
              <a:schemeClr val="accent6"/>
            </a:solidFill>
            <a:miter lim="800000"/>
            <a:headEnd/>
            <a:tailEnd/>
          </a:ln>
        </p:spPr>
      </p:pic>
      <p:sp>
        <p:nvSpPr>
          <p:cNvPr id="9" name="Down Arrow 8"/>
          <p:cNvSpPr/>
          <p:nvPr/>
        </p:nvSpPr>
        <p:spPr>
          <a:xfrm rot="16200000">
            <a:off x="6087849" y="5325582"/>
            <a:ext cx="506411" cy="560214"/>
          </a:xfrm>
          <a:prstGeom prst="downArrow">
            <a:avLst>
              <a:gd name="adj1" fmla="val 50000"/>
              <a:gd name="adj2" fmla="val 44316"/>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10" name="Picture 9" descr="Pacific Oysters.jpg"/>
          <p:cNvPicPr>
            <a:picLocks noChangeAspect="1"/>
          </p:cNvPicPr>
          <p:nvPr/>
        </p:nvPicPr>
        <p:blipFill>
          <a:blip r:embed="rId4">
            <a:alphaModFix/>
          </a:blip>
          <a:stretch>
            <a:fillRect/>
          </a:stretch>
        </p:blipFill>
        <p:spPr>
          <a:xfrm>
            <a:off x="354049" y="4995329"/>
            <a:ext cx="1586994" cy="1303602"/>
          </a:xfrm>
          <a:prstGeom prst="rect">
            <a:avLst/>
          </a:prstGeom>
          <a:solidFill>
            <a:srgbClr val="FFFFFF">
              <a:shade val="85000"/>
            </a:srgbClr>
          </a:solidFill>
          <a:ln w="3175" cap="sq" cmpd="sng">
            <a:solidFill>
              <a:schemeClr val="accent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Down Arrow 10"/>
          <p:cNvSpPr/>
          <p:nvPr/>
        </p:nvSpPr>
        <p:spPr>
          <a:xfrm rot="16200000">
            <a:off x="2413708" y="5160011"/>
            <a:ext cx="506411" cy="914253"/>
          </a:xfrm>
          <a:prstGeom prst="downArrow">
            <a:avLst>
              <a:gd name="adj1" fmla="val 50000"/>
              <a:gd name="adj2" fmla="val 44316"/>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 name="Content Placeholder 2"/>
          <p:cNvSpPr txBox="1">
            <a:spLocks/>
          </p:cNvSpPr>
          <p:nvPr/>
        </p:nvSpPr>
        <p:spPr>
          <a:xfrm>
            <a:off x="3517166" y="6023485"/>
            <a:ext cx="2151894" cy="517266"/>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80000"/>
              </a:lnSpc>
              <a:spcBef>
                <a:spcPts val="800"/>
              </a:spcBef>
              <a:buNone/>
            </a:pPr>
            <a:r>
              <a:rPr lang="en-US" sz="2100" dirty="0">
                <a:solidFill>
                  <a:schemeClr val="tx1">
                    <a:lumMod val="75000"/>
                    <a:lumOff val="25000"/>
                  </a:schemeClr>
                </a:solidFill>
              </a:rPr>
              <a:t>g</a:t>
            </a:r>
            <a:r>
              <a:rPr lang="en-US" sz="2100" dirty="0" smtClean="0">
                <a:solidFill>
                  <a:schemeClr val="tx1">
                    <a:lumMod val="75000"/>
                    <a:lumOff val="25000"/>
                  </a:schemeClr>
                </a:solidFill>
              </a:rPr>
              <a:t>enomic DNA</a:t>
            </a:r>
          </a:p>
          <a:p>
            <a:pPr marL="0" indent="0">
              <a:buNone/>
            </a:pPr>
            <a:endParaRPr lang="en-US" dirty="0" smtClean="0">
              <a:solidFill>
                <a:schemeClr val="tx1">
                  <a:lumMod val="75000"/>
                  <a:lumOff val="25000"/>
                </a:schemeClr>
              </a:solidFill>
            </a:endParaRPr>
          </a:p>
          <a:p>
            <a:endParaRPr lang="en-US" dirty="0">
              <a:solidFill>
                <a:schemeClr val="tx1">
                  <a:lumMod val="75000"/>
                  <a:lumOff val="25000"/>
                </a:schemeClr>
              </a:solidFill>
            </a:endParaRPr>
          </a:p>
        </p:txBody>
      </p:sp>
      <p:sp>
        <p:nvSpPr>
          <p:cNvPr id="13" name="Oval 12"/>
          <p:cNvSpPr/>
          <p:nvPr/>
        </p:nvSpPr>
        <p:spPr>
          <a:xfrm>
            <a:off x="3703626" y="5433534"/>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p:cNvGrpSpPr/>
          <p:nvPr/>
        </p:nvGrpSpPr>
        <p:grpSpPr>
          <a:xfrm>
            <a:off x="4917914" y="5167573"/>
            <a:ext cx="980360" cy="78353"/>
            <a:chOff x="5304757" y="2180320"/>
            <a:chExt cx="980360" cy="78353"/>
          </a:xfrm>
        </p:grpSpPr>
        <p:sp>
          <p:nvSpPr>
            <p:cNvPr id="15" name="Oval 14"/>
            <p:cNvSpPr/>
            <p:nvPr/>
          </p:nvSpPr>
          <p:spPr>
            <a:xfrm>
              <a:off x="6196883" y="2180321"/>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5304757" y="2180320"/>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2414419" y="5163852"/>
            <a:ext cx="1715656" cy="81034"/>
            <a:chOff x="2801262" y="2176599"/>
            <a:chExt cx="1715656" cy="81034"/>
          </a:xfrm>
        </p:grpSpPr>
        <p:sp>
          <p:nvSpPr>
            <p:cNvPr id="18" name="Oval 17"/>
            <p:cNvSpPr/>
            <p:nvPr/>
          </p:nvSpPr>
          <p:spPr>
            <a:xfrm>
              <a:off x="3110080" y="2176599"/>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4144375" y="2179278"/>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801262" y="2179278"/>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3252234" y="2179278"/>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4428684" y="2179278"/>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3443408" y="2179278"/>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3781637" y="2179281"/>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948318" y="2176602"/>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4016926" y="2176604"/>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3590463" y="2179280"/>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262038" y="2179277"/>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3656821" y="5742948"/>
            <a:ext cx="1549009" cy="81034"/>
            <a:chOff x="4043664" y="2755695"/>
            <a:chExt cx="1549009" cy="81034"/>
          </a:xfrm>
        </p:grpSpPr>
        <p:sp>
          <p:nvSpPr>
            <p:cNvPr id="30" name="Oval 29"/>
            <p:cNvSpPr/>
            <p:nvPr/>
          </p:nvSpPr>
          <p:spPr>
            <a:xfrm>
              <a:off x="4352482" y="2755695"/>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386777" y="2758374"/>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4043664" y="2758374"/>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4494636" y="2758374"/>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24038" y="2758377"/>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4190719" y="2755698"/>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5259327" y="2755700"/>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832864" y="2758376"/>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5504439" y="2758373"/>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2" name="Content Placeholder 2"/>
          <p:cNvSpPr>
            <a:spLocks noGrp="1"/>
          </p:cNvSpPr>
          <p:nvPr>
            <p:ph idx="1"/>
          </p:nvPr>
        </p:nvSpPr>
        <p:spPr>
          <a:xfrm>
            <a:off x="513117" y="1474165"/>
            <a:ext cx="8376883" cy="4329191"/>
          </a:xfrm>
        </p:spPr>
        <p:txBody>
          <a:bodyPr>
            <a:normAutofit/>
          </a:bodyPr>
          <a:lstStyle/>
          <a:p>
            <a:pPr>
              <a:spcAft>
                <a:spcPts val="1200"/>
              </a:spcAft>
            </a:pPr>
            <a:r>
              <a:rPr lang="en-US" sz="2600" dirty="0" smtClean="0">
                <a:solidFill>
                  <a:schemeClr val="tx1">
                    <a:lumMod val="85000"/>
                    <a:lumOff val="15000"/>
                  </a:schemeClr>
                </a:solidFill>
                <a:ea typeface="ＭＳ Ｐゴシック" pitchFamily="32" charset="-128"/>
                <a:cs typeface="ＭＳ Ｐゴシック" pitchFamily="32" charset="-128"/>
              </a:rPr>
              <a:t>Approach</a:t>
            </a:r>
          </a:p>
          <a:p>
            <a:pPr lvl="1">
              <a:spcAft>
                <a:spcPts val="1200"/>
              </a:spcAft>
            </a:pPr>
            <a:r>
              <a:rPr lang="en-US" sz="2600" dirty="0" smtClean="0">
                <a:solidFill>
                  <a:schemeClr val="tx1">
                    <a:lumMod val="85000"/>
                    <a:lumOff val="15000"/>
                  </a:schemeClr>
                </a:solidFill>
                <a:ea typeface="ＭＳ Ｐゴシック" pitchFamily="32" charset="-128"/>
                <a:cs typeface="ＭＳ Ｐゴシック" pitchFamily="32" charset="-128"/>
              </a:rPr>
              <a:t>High</a:t>
            </a:r>
            <a:r>
              <a:rPr lang="en-US" sz="2600" dirty="0">
                <a:solidFill>
                  <a:schemeClr val="tx1">
                    <a:lumMod val="85000"/>
                    <a:lumOff val="15000"/>
                  </a:schemeClr>
                </a:solidFill>
                <a:ea typeface="ＭＳ Ｐゴシック" pitchFamily="32" charset="-128"/>
                <a:cs typeface="ＭＳ Ｐゴシック" pitchFamily="32" charset="-128"/>
              </a:rPr>
              <a:t>-throughput bisulfite </a:t>
            </a:r>
            <a:r>
              <a:rPr lang="en-US" sz="2600" dirty="0" smtClean="0">
                <a:solidFill>
                  <a:schemeClr val="tx1">
                    <a:lumMod val="85000"/>
                    <a:lumOff val="15000"/>
                  </a:schemeClr>
                </a:solidFill>
                <a:ea typeface="ＭＳ Ｐゴシック" pitchFamily="32" charset="-128"/>
                <a:cs typeface="ＭＳ Ｐゴシック" pitchFamily="32" charset="-128"/>
              </a:rPr>
              <a:t>sequencing </a:t>
            </a:r>
          </a:p>
          <a:p>
            <a:pPr marL="0" indent="0">
              <a:buNone/>
            </a:pPr>
            <a:endParaRPr lang="en-US" sz="2600" dirty="0" smtClean="0">
              <a:solidFill>
                <a:schemeClr val="tx1">
                  <a:lumMod val="85000"/>
                  <a:lumOff val="15000"/>
                </a:schemeClr>
              </a:solidFill>
            </a:endParaRPr>
          </a:p>
        </p:txBody>
      </p:sp>
      <p:sp>
        <p:nvSpPr>
          <p:cNvPr id="40" name="Title 1"/>
          <p:cNvSpPr txBox="1">
            <a:spLocks/>
          </p:cNvSpPr>
          <p:nvPr/>
        </p:nvSpPr>
        <p:spPr>
          <a:xfrm>
            <a:off x="245331" y="-344825"/>
            <a:ext cx="8042276" cy="133695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dirty="0" smtClean="0"/>
              <a:t>Part II. </a:t>
            </a:r>
            <a:endParaRPr lang="en-US" dirty="0"/>
          </a:p>
        </p:txBody>
      </p:sp>
    </p:spTree>
    <p:extLst>
      <p:ext uri="{BB962C8B-B14F-4D97-AF65-F5344CB8AC3E}">
        <p14:creationId xmlns:p14="http://schemas.microsoft.com/office/powerpoint/2010/main" val="349694633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3381702" y="5548434"/>
            <a:ext cx="1754870" cy="1047"/>
          </a:xfrm>
          <a:prstGeom prst="line">
            <a:avLst/>
          </a:prstGeom>
          <a:ln w="76200" cmpd="sng"/>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4453835" y="5279795"/>
            <a:ext cx="1754870" cy="1047"/>
          </a:xfrm>
          <a:prstGeom prst="line">
            <a:avLst/>
          </a:prstGeom>
          <a:ln w="76200" cmpd="sng"/>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2401327" y="5278752"/>
            <a:ext cx="1754870" cy="1047"/>
          </a:xfrm>
          <a:prstGeom prst="line">
            <a:avLst/>
          </a:prstGeom>
          <a:ln w="76200" cmpd="sng"/>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3643729" y="5857848"/>
            <a:ext cx="1754870" cy="1047"/>
          </a:xfrm>
          <a:prstGeom prst="line">
            <a:avLst/>
          </a:prstGeom>
          <a:ln w="76200" cmpd="sng"/>
        </p:spPr>
        <p:style>
          <a:lnRef idx="2">
            <a:schemeClr val="accent1"/>
          </a:lnRef>
          <a:fillRef idx="0">
            <a:schemeClr val="accent1"/>
          </a:fillRef>
          <a:effectRef idx="1">
            <a:schemeClr val="accent1"/>
          </a:effectRef>
          <a:fontRef idx="minor">
            <a:schemeClr val="tx1"/>
          </a:fontRef>
        </p:style>
      </p:cxnSp>
      <p:pic>
        <p:nvPicPr>
          <p:cNvPr id="8" name="Picture 6" descr="solid_plus_big.JPG (JPEG Image, 420x270 pixels).jpg"/>
          <p:cNvPicPr>
            <a:picLocks noChangeAspect="1"/>
          </p:cNvPicPr>
          <p:nvPr/>
        </p:nvPicPr>
        <p:blipFill>
          <a:blip r:embed="rId3"/>
          <a:srcRect/>
          <a:stretch>
            <a:fillRect/>
          </a:stretch>
        </p:blipFill>
        <p:spPr bwMode="auto">
          <a:xfrm>
            <a:off x="6722760" y="4680245"/>
            <a:ext cx="1899480" cy="1793572"/>
          </a:xfrm>
          <a:prstGeom prst="rect">
            <a:avLst/>
          </a:prstGeom>
          <a:noFill/>
          <a:ln w="9525">
            <a:solidFill>
              <a:schemeClr val="accent6"/>
            </a:solidFill>
            <a:miter lim="800000"/>
            <a:headEnd/>
            <a:tailEnd/>
          </a:ln>
        </p:spPr>
      </p:pic>
      <p:sp>
        <p:nvSpPr>
          <p:cNvPr id="9" name="Down Arrow 8"/>
          <p:cNvSpPr/>
          <p:nvPr/>
        </p:nvSpPr>
        <p:spPr>
          <a:xfrm rot="16200000">
            <a:off x="6087849" y="5325582"/>
            <a:ext cx="506411" cy="560214"/>
          </a:xfrm>
          <a:prstGeom prst="downArrow">
            <a:avLst>
              <a:gd name="adj1" fmla="val 50000"/>
              <a:gd name="adj2" fmla="val 44316"/>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10" name="Picture 9" descr="Pacific Oysters.jpg"/>
          <p:cNvPicPr>
            <a:picLocks noChangeAspect="1"/>
          </p:cNvPicPr>
          <p:nvPr/>
        </p:nvPicPr>
        <p:blipFill>
          <a:blip r:embed="rId4">
            <a:alphaModFix/>
          </a:blip>
          <a:stretch>
            <a:fillRect/>
          </a:stretch>
        </p:blipFill>
        <p:spPr>
          <a:xfrm>
            <a:off x="354049" y="4995329"/>
            <a:ext cx="1586994" cy="1303602"/>
          </a:xfrm>
          <a:prstGeom prst="rect">
            <a:avLst/>
          </a:prstGeom>
          <a:solidFill>
            <a:srgbClr val="FFFFFF">
              <a:shade val="85000"/>
            </a:srgbClr>
          </a:solidFill>
          <a:ln w="3175" cap="sq" cmpd="sng">
            <a:solidFill>
              <a:schemeClr val="accent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Down Arrow 10"/>
          <p:cNvSpPr/>
          <p:nvPr/>
        </p:nvSpPr>
        <p:spPr>
          <a:xfrm rot="16200000">
            <a:off x="2413708" y="5160011"/>
            <a:ext cx="506411" cy="914253"/>
          </a:xfrm>
          <a:prstGeom prst="downArrow">
            <a:avLst>
              <a:gd name="adj1" fmla="val 50000"/>
              <a:gd name="adj2" fmla="val 44316"/>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 name="Content Placeholder 2"/>
          <p:cNvSpPr txBox="1">
            <a:spLocks/>
          </p:cNvSpPr>
          <p:nvPr/>
        </p:nvSpPr>
        <p:spPr>
          <a:xfrm>
            <a:off x="3517166" y="6023485"/>
            <a:ext cx="2151894" cy="517266"/>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80000"/>
              </a:lnSpc>
              <a:spcBef>
                <a:spcPts val="800"/>
              </a:spcBef>
              <a:buNone/>
            </a:pPr>
            <a:r>
              <a:rPr lang="en-US" sz="2100" dirty="0">
                <a:solidFill>
                  <a:schemeClr val="tx1">
                    <a:lumMod val="75000"/>
                    <a:lumOff val="25000"/>
                  </a:schemeClr>
                </a:solidFill>
              </a:rPr>
              <a:t>g</a:t>
            </a:r>
            <a:r>
              <a:rPr lang="en-US" sz="2100" dirty="0" smtClean="0">
                <a:solidFill>
                  <a:schemeClr val="tx1">
                    <a:lumMod val="75000"/>
                    <a:lumOff val="25000"/>
                  </a:schemeClr>
                </a:solidFill>
              </a:rPr>
              <a:t>enomic DNA</a:t>
            </a:r>
          </a:p>
          <a:p>
            <a:pPr marL="0" indent="0">
              <a:buNone/>
            </a:pPr>
            <a:endParaRPr lang="en-US" dirty="0" smtClean="0">
              <a:solidFill>
                <a:schemeClr val="tx1">
                  <a:lumMod val="75000"/>
                  <a:lumOff val="25000"/>
                </a:schemeClr>
              </a:solidFill>
            </a:endParaRPr>
          </a:p>
          <a:p>
            <a:endParaRPr lang="en-US" dirty="0">
              <a:solidFill>
                <a:schemeClr val="tx1">
                  <a:lumMod val="75000"/>
                  <a:lumOff val="25000"/>
                </a:schemeClr>
              </a:solidFill>
            </a:endParaRPr>
          </a:p>
        </p:txBody>
      </p:sp>
      <p:sp>
        <p:nvSpPr>
          <p:cNvPr id="13" name="Oval 12"/>
          <p:cNvSpPr/>
          <p:nvPr/>
        </p:nvSpPr>
        <p:spPr>
          <a:xfrm>
            <a:off x="3703626" y="5433534"/>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p:cNvGrpSpPr/>
          <p:nvPr/>
        </p:nvGrpSpPr>
        <p:grpSpPr>
          <a:xfrm>
            <a:off x="4917914" y="5167573"/>
            <a:ext cx="980360" cy="78353"/>
            <a:chOff x="5304757" y="2180320"/>
            <a:chExt cx="980360" cy="78353"/>
          </a:xfrm>
        </p:grpSpPr>
        <p:sp>
          <p:nvSpPr>
            <p:cNvPr id="15" name="Oval 14"/>
            <p:cNvSpPr/>
            <p:nvPr/>
          </p:nvSpPr>
          <p:spPr>
            <a:xfrm>
              <a:off x="6196883" y="2180321"/>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5304757" y="2180320"/>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2414419" y="5163852"/>
            <a:ext cx="1715656" cy="81034"/>
            <a:chOff x="2801262" y="2176599"/>
            <a:chExt cx="1715656" cy="81034"/>
          </a:xfrm>
        </p:grpSpPr>
        <p:sp>
          <p:nvSpPr>
            <p:cNvPr id="18" name="Oval 17"/>
            <p:cNvSpPr/>
            <p:nvPr/>
          </p:nvSpPr>
          <p:spPr>
            <a:xfrm>
              <a:off x="3110080" y="2176599"/>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4144375" y="2179278"/>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801262" y="2179278"/>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3252234" y="2179278"/>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4428684" y="2179278"/>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3443408" y="2179278"/>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3781637" y="2179281"/>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948318" y="2176602"/>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4016926" y="2176604"/>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3590463" y="2179280"/>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262038" y="2179277"/>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3656821" y="5742948"/>
            <a:ext cx="1549009" cy="81034"/>
            <a:chOff x="4043664" y="2755695"/>
            <a:chExt cx="1549009" cy="81034"/>
          </a:xfrm>
        </p:grpSpPr>
        <p:sp>
          <p:nvSpPr>
            <p:cNvPr id="30" name="Oval 29"/>
            <p:cNvSpPr/>
            <p:nvPr/>
          </p:nvSpPr>
          <p:spPr>
            <a:xfrm>
              <a:off x="4352482" y="2755695"/>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386777" y="2758374"/>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4043664" y="2758374"/>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4494636" y="2758374"/>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24038" y="2758377"/>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4190719" y="2755698"/>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5259327" y="2755700"/>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832864" y="2758376"/>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5504439" y="2758373"/>
              <a:ext cx="88234" cy="783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2" name="Content Placeholder 2"/>
          <p:cNvSpPr>
            <a:spLocks noGrp="1"/>
          </p:cNvSpPr>
          <p:nvPr>
            <p:ph idx="1"/>
          </p:nvPr>
        </p:nvSpPr>
        <p:spPr>
          <a:xfrm>
            <a:off x="513117" y="1474165"/>
            <a:ext cx="8376883" cy="4329191"/>
          </a:xfrm>
        </p:spPr>
        <p:txBody>
          <a:bodyPr>
            <a:normAutofit/>
          </a:bodyPr>
          <a:lstStyle/>
          <a:p>
            <a:pPr>
              <a:spcAft>
                <a:spcPts val="1200"/>
              </a:spcAft>
            </a:pPr>
            <a:r>
              <a:rPr lang="en-US" sz="2600" dirty="0" smtClean="0">
                <a:solidFill>
                  <a:schemeClr val="tx1">
                    <a:lumMod val="85000"/>
                    <a:lumOff val="15000"/>
                  </a:schemeClr>
                </a:solidFill>
                <a:ea typeface="ＭＳ Ｐゴシック" pitchFamily="32" charset="-128"/>
                <a:cs typeface="ＭＳ Ｐゴシック" pitchFamily="32" charset="-128"/>
              </a:rPr>
              <a:t>Approach</a:t>
            </a:r>
          </a:p>
          <a:p>
            <a:pPr lvl="1">
              <a:spcAft>
                <a:spcPts val="1200"/>
              </a:spcAft>
            </a:pPr>
            <a:r>
              <a:rPr lang="en-US" sz="2600" dirty="0" smtClean="0">
                <a:solidFill>
                  <a:schemeClr val="tx1">
                    <a:lumMod val="85000"/>
                    <a:lumOff val="15000"/>
                  </a:schemeClr>
                </a:solidFill>
                <a:ea typeface="ＭＳ Ｐゴシック" pitchFamily="32" charset="-128"/>
                <a:cs typeface="ＭＳ Ｐゴシック" pitchFamily="32" charset="-128"/>
              </a:rPr>
              <a:t>High</a:t>
            </a:r>
            <a:r>
              <a:rPr lang="en-US" sz="2600" dirty="0">
                <a:solidFill>
                  <a:schemeClr val="tx1">
                    <a:lumMod val="85000"/>
                    <a:lumOff val="15000"/>
                  </a:schemeClr>
                </a:solidFill>
                <a:ea typeface="ＭＳ Ｐゴシック" pitchFamily="32" charset="-128"/>
                <a:cs typeface="ＭＳ Ｐゴシック" pitchFamily="32" charset="-128"/>
              </a:rPr>
              <a:t>-throughput bisulfite </a:t>
            </a:r>
            <a:r>
              <a:rPr lang="en-US" sz="2600" dirty="0" smtClean="0">
                <a:solidFill>
                  <a:schemeClr val="tx1">
                    <a:lumMod val="85000"/>
                    <a:lumOff val="15000"/>
                  </a:schemeClr>
                </a:solidFill>
                <a:ea typeface="ＭＳ Ｐゴシック" pitchFamily="32" charset="-128"/>
                <a:cs typeface="ＭＳ Ｐゴシック" pitchFamily="32" charset="-128"/>
              </a:rPr>
              <a:t>sequencing</a:t>
            </a:r>
          </a:p>
          <a:p>
            <a:pPr lvl="1">
              <a:spcAft>
                <a:spcPts val="1200"/>
              </a:spcAft>
            </a:pPr>
            <a:r>
              <a:rPr lang="en-US" sz="2600" dirty="0" smtClean="0">
                <a:solidFill>
                  <a:schemeClr val="tx1">
                    <a:lumMod val="85000"/>
                    <a:lumOff val="15000"/>
                  </a:schemeClr>
                </a:solidFill>
                <a:ea typeface="ＭＳ Ｐゴシック" pitchFamily="32" charset="-128"/>
                <a:cs typeface="ＭＳ Ｐゴシック" pitchFamily="32" charset="-128"/>
              </a:rPr>
              <a:t>Gene expression: RNA-</a:t>
            </a:r>
            <a:r>
              <a:rPr lang="en-US" sz="2600" dirty="0" err="1" smtClean="0">
                <a:solidFill>
                  <a:schemeClr val="tx1">
                    <a:lumMod val="85000"/>
                    <a:lumOff val="15000"/>
                  </a:schemeClr>
                </a:solidFill>
                <a:ea typeface="ＭＳ Ｐゴシック" pitchFamily="32" charset="-128"/>
                <a:cs typeface="ＭＳ Ｐゴシック" pitchFamily="32" charset="-128"/>
              </a:rPr>
              <a:t>Seq</a:t>
            </a:r>
            <a:r>
              <a:rPr lang="en-US" sz="2600" dirty="0" smtClean="0">
                <a:solidFill>
                  <a:schemeClr val="tx1">
                    <a:lumMod val="85000"/>
                    <a:lumOff val="15000"/>
                  </a:schemeClr>
                </a:solidFill>
                <a:ea typeface="ＭＳ Ｐゴシック" pitchFamily="32" charset="-128"/>
                <a:cs typeface="ＭＳ Ｐゴシック" pitchFamily="32" charset="-128"/>
              </a:rPr>
              <a:t> analysis </a:t>
            </a:r>
            <a:endParaRPr lang="en-US" sz="2400" dirty="0" smtClean="0">
              <a:solidFill>
                <a:schemeClr val="tx1">
                  <a:lumMod val="85000"/>
                  <a:lumOff val="15000"/>
                </a:schemeClr>
              </a:solidFill>
              <a:ea typeface="ＭＳ Ｐゴシック" pitchFamily="32" charset="-128"/>
              <a:cs typeface="ＭＳ Ｐゴシック" pitchFamily="32" charset="-128"/>
            </a:endParaRPr>
          </a:p>
          <a:p>
            <a:pPr marL="0" indent="0">
              <a:buNone/>
            </a:pPr>
            <a:endParaRPr lang="en-US" sz="2600" dirty="0" smtClean="0">
              <a:solidFill>
                <a:schemeClr val="tx1">
                  <a:lumMod val="85000"/>
                  <a:lumOff val="15000"/>
                </a:schemeClr>
              </a:solidFill>
            </a:endParaRPr>
          </a:p>
        </p:txBody>
      </p:sp>
      <p:sp>
        <p:nvSpPr>
          <p:cNvPr id="40" name="Title 1"/>
          <p:cNvSpPr txBox="1">
            <a:spLocks/>
          </p:cNvSpPr>
          <p:nvPr/>
        </p:nvSpPr>
        <p:spPr>
          <a:xfrm>
            <a:off x="245331" y="-344825"/>
            <a:ext cx="8042276" cy="133695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dirty="0" smtClean="0"/>
              <a:t>Part II. </a:t>
            </a:r>
            <a:endParaRPr lang="en-US" dirty="0"/>
          </a:p>
        </p:txBody>
      </p:sp>
    </p:spTree>
    <p:extLst>
      <p:ext uri="{BB962C8B-B14F-4D97-AF65-F5344CB8AC3E}">
        <p14:creationId xmlns:p14="http://schemas.microsoft.com/office/powerpoint/2010/main" val="181780882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975" y="-133350"/>
            <a:ext cx="8042275" cy="1336675"/>
          </a:xfrm>
        </p:spPr>
        <p:txBody>
          <a:bodyPr/>
          <a:lstStyle/>
          <a:p>
            <a:pPr algn="l"/>
            <a:r>
              <a:rPr lang="en-US" dirty="0" smtClean="0"/>
              <a:t>Oysters: Economic value</a:t>
            </a:r>
            <a:endParaRPr lang="en-US" dirty="0"/>
          </a:p>
        </p:txBody>
      </p:sp>
      <p:sp>
        <p:nvSpPr>
          <p:cNvPr id="4" name="Rectangle 3"/>
          <p:cNvSpPr/>
          <p:nvPr/>
        </p:nvSpPr>
        <p:spPr>
          <a:xfrm>
            <a:off x="4040664" y="5973051"/>
            <a:ext cx="2902601" cy="323165"/>
          </a:xfrm>
          <a:prstGeom prst="rect">
            <a:avLst/>
          </a:prstGeom>
        </p:spPr>
        <p:txBody>
          <a:bodyPr wrap="none">
            <a:spAutoFit/>
          </a:bodyPr>
          <a:lstStyle/>
          <a:p>
            <a:pPr eaLnBrk="0" hangingPunct="0">
              <a:spcBef>
                <a:spcPct val="30000"/>
              </a:spcBef>
              <a:defRPr/>
            </a:pPr>
            <a:r>
              <a:rPr lang="en-US" sz="1500" dirty="0">
                <a:solidFill>
                  <a:srgbClr val="262626"/>
                </a:solidFill>
                <a:latin typeface="News Gothic MT"/>
                <a:cs typeface="News Gothic MT"/>
              </a:rPr>
              <a:t>(FAO Fishery </a:t>
            </a:r>
            <a:r>
              <a:rPr lang="en-US" sz="1500" dirty="0" smtClean="0">
                <a:solidFill>
                  <a:srgbClr val="262626"/>
                </a:solidFill>
                <a:latin typeface="News Gothic MT"/>
                <a:cs typeface="News Gothic MT"/>
              </a:rPr>
              <a:t>Statistics, 2006)</a:t>
            </a:r>
            <a:endParaRPr lang="en-US" sz="1500" dirty="0">
              <a:solidFill>
                <a:srgbClr val="262626"/>
              </a:solidFill>
              <a:latin typeface="News Gothic MT"/>
              <a:cs typeface="News Gothic MT"/>
            </a:endParaRPr>
          </a:p>
        </p:txBody>
      </p:sp>
      <p:pic>
        <p:nvPicPr>
          <p:cNvPr id="6" name="Picture 5" descr="FAO Fisheries &amp; Aquaculture Crassostrea giga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113" y="2912507"/>
            <a:ext cx="6021551" cy="3010776"/>
          </a:xfrm>
          <a:prstGeom prst="rect">
            <a:avLst/>
          </a:prstGeom>
          <a:ln>
            <a:solidFill>
              <a:srgbClr val="FF6525"/>
            </a:solidFill>
          </a:ln>
        </p:spPr>
      </p:pic>
      <p:pic>
        <p:nvPicPr>
          <p:cNvPr id="5" name="Picture 4" descr="email 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699" y="1337707"/>
            <a:ext cx="2663565" cy="1776578"/>
          </a:xfrm>
          <a:prstGeom prst="rect">
            <a:avLst/>
          </a:prstGeom>
          <a:ln>
            <a:solidFill>
              <a:srgbClr val="FF6525"/>
            </a:solidFill>
          </a:ln>
        </p:spPr>
      </p:pic>
      <p:sp>
        <p:nvSpPr>
          <p:cNvPr id="3" name="TextBox 2"/>
          <p:cNvSpPr txBox="1"/>
          <p:nvPr/>
        </p:nvSpPr>
        <p:spPr>
          <a:xfrm>
            <a:off x="927100" y="2442607"/>
            <a:ext cx="5382264" cy="430887"/>
          </a:xfrm>
          <a:prstGeom prst="rect">
            <a:avLst/>
          </a:prstGeom>
          <a:noFill/>
        </p:spPr>
        <p:txBody>
          <a:bodyPr wrap="square" rtlCol="0">
            <a:spAutoFit/>
          </a:bodyPr>
          <a:lstStyle/>
          <a:p>
            <a:r>
              <a:rPr lang="en-US" sz="2200" dirty="0" smtClean="0">
                <a:solidFill>
                  <a:schemeClr val="tx1">
                    <a:lumMod val="85000"/>
                    <a:lumOff val="15000"/>
                  </a:schemeClr>
                </a:solidFill>
              </a:rPr>
              <a:t>Major Producers of </a:t>
            </a:r>
            <a:r>
              <a:rPr lang="en-US" sz="2200" b="1" i="1" dirty="0" smtClean="0">
                <a:solidFill>
                  <a:schemeClr val="tx1">
                    <a:lumMod val="85000"/>
                    <a:lumOff val="15000"/>
                  </a:schemeClr>
                </a:solidFill>
              </a:rPr>
              <a:t>Crassostrea gigas</a:t>
            </a:r>
            <a:endParaRPr lang="en-US" sz="2200" b="1" i="1" dirty="0">
              <a:solidFill>
                <a:schemeClr val="tx1">
                  <a:lumMod val="85000"/>
                  <a:lumOff val="15000"/>
                </a:schemeClr>
              </a:solidFill>
            </a:endParaRPr>
          </a:p>
        </p:txBody>
      </p:sp>
    </p:spTree>
    <p:extLst>
      <p:ext uri="{BB962C8B-B14F-4D97-AF65-F5344CB8AC3E}">
        <p14:creationId xmlns:p14="http://schemas.microsoft.com/office/powerpoint/2010/main" val="219374827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9275" y="1436066"/>
            <a:ext cx="8272992" cy="985401"/>
          </a:xfrm>
        </p:spPr>
        <p:txBody>
          <a:bodyPr>
            <a:normAutofit/>
          </a:bodyPr>
          <a:lstStyle/>
          <a:p>
            <a:r>
              <a:rPr lang="en-US" sz="2600" dirty="0" smtClean="0">
                <a:solidFill>
                  <a:srgbClr val="262626"/>
                </a:solidFill>
              </a:rPr>
              <a:t>Gill tissue:  &gt; 2.5 million CG </a:t>
            </a:r>
            <a:r>
              <a:rPr lang="en-US" sz="2600" dirty="0" err="1" smtClean="0">
                <a:solidFill>
                  <a:srgbClr val="262626"/>
                </a:solidFill>
              </a:rPr>
              <a:t>dinucleotides</a:t>
            </a:r>
            <a:endParaRPr lang="en-US" sz="2600" dirty="0" smtClean="0">
              <a:solidFill>
                <a:srgbClr val="262626"/>
              </a:solidFill>
            </a:endParaRPr>
          </a:p>
        </p:txBody>
      </p:sp>
      <p:sp>
        <p:nvSpPr>
          <p:cNvPr id="6" name="Title 1"/>
          <p:cNvSpPr txBox="1">
            <a:spLocks/>
          </p:cNvSpPr>
          <p:nvPr/>
        </p:nvSpPr>
        <p:spPr>
          <a:xfrm>
            <a:off x="245331" y="-344825"/>
            <a:ext cx="8042276" cy="133695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dirty="0" smtClean="0"/>
              <a:t>Part II. </a:t>
            </a:r>
            <a:endParaRPr lang="en-US" dirty="0"/>
          </a:p>
        </p:txBody>
      </p:sp>
    </p:spTree>
    <p:extLst>
      <p:ext uri="{BB962C8B-B14F-4D97-AF65-F5344CB8AC3E}">
        <p14:creationId xmlns:p14="http://schemas.microsoft.com/office/powerpoint/2010/main" val="16408909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69467" y="5740401"/>
            <a:ext cx="3674533" cy="769441"/>
          </a:xfrm>
          <a:prstGeom prst="rect">
            <a:avLst/>
          </a:prstGeom>
          <a:noFill/>
        </p:spPr>
        <p:txBody>
          <a:bodyPr wrap="square" rtlCol="0">
            <a:spAutoFit/>
          </a:bodyPr>
          <a:lstStyle/>
          <a:p>
            <a:pPr algn="r"/>
            <a:r>
              <a:rPr lang="en-US" sz="2200" dirty="0" smtClean="0">
                <a:solidFill>
                  <a:schemeClr val="tx1">
                    <a:lumMod val="75000"/>
                    <a:lumOff val="25000"/>
                  </a:schemeClr>
                </a:solidFill>
              </a:rPr>
              <a:t>scaffold 86 </a:t>
            </a:r>
          </a:p>
          <a:p>
            <a:pPr algn="r"/>
            <a:r>
              <a:rPr lang="en-US" sz="2200" dirty="0" smtClean="0">
                <a:solidFill>
                  <a:schemeClr val="tx1">
                    <a:lumMod val="75000"/>
                    <a:lumOff val="25000"/>
                  </a:schemeClr>
                </a:solidFill>
              </a:rPr>
              <a:t>(Galaxy </a:t>
            </a:r>
            <a:r>
              <a:rPr lang="en-US" sz="2200" dirty="0" err="1" smtClean="0">
                <a:solidFill>
                  <a:schemeClr val="tx1">
                    <a:lumMod val="75000"/>
                    <a:lumOff val="25000"/>
                  </a:schemeClr>
                </a:solidFill>
              </a:rPr>
              <a:t>Trackster</a:t>
            </a:r>
            <a:r>
              <a:rPr lang="en-US" sz="2200" dirty="0" smtClean="0">
                <a:solidFill>
                  <a:schemeClr val="tx1">
                    <a:lumMod val="75000"/>
                    <a:lumOff val="25000"/>
                  </a:schemeClr>
                </a:solidFill>
              </a:rPr>
              <a:t>)</a:t>
            </a:r>
            <a:endParaRPr lang="en-US" sz="2200" dirty="0">
              <a:solidFill>
                <a:schemeClr val="tx1">
                  <a:lumMod val="75000"/>
                  <a:lumOff val="25000"/>
                </a:schemeClr>
              </a:solidFill>
            </a:endParaRPr>
          </a:p>
        </p:txBody>
      </p:sp>
      <p:pic>
        <p:nvPicPr>
          <p:cNvPr id="4" name="Picture 3" descr="Galax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99733"/>
            <a:ext cx="9144000" cy="3572934"/>
          </a:xfrm>
          <a:prstGeom prst="rect">
            <a:avLst/>
          </a:prstGeom>
        </p:spPr>
      </p:pic>
      <p:sp>
        <p:nvSpPr>
          <p:cNvPr id="5" name="Rectangle 4"/>
          <p:cNvSpPr/>
          <p:nvPr/>
        </p:nvSpPr>
        <p:spPr>
          <a:xfrm>
            <a:off x="0" y="2556933"/>
            <a:ext cx="1981200" cy="3725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3572933"/>
            <a:ext cx="1981200" cy="3725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ex</a:t>
            </a:r>
            <a:endParaRPr lang="en-US" dirty="0"/>
          </a:p>
        </p:txBody>
      </p:sp>
      <p:sp>
        <p:nvSpPr>
          <p:cNvPr id="8" name="Rectangle 7"/>
          <p:cNvSpPr/>
          <p:nvPr/>
        </p:nvSpPr>
        <p:spPr>
          <a:xfrm>
            <a:off x="0" y="4504266"/>
            <a:ext cx="1981200" cy="3725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20132" y="1755114"/>
            <a:ext cx="795867" cy="430887"/>
          </a:xfrm>
          <a:prstGeom prst="rect">
            <a:avLst/>
          </a:prstGeom>
          <a:noFill/>
        </p:spPr>
        <p:txBody>
          <a:bodyPr wrap="square" rtlCol="0">
            <a:spAutoFit/>
          </a:bodyPr>
          <a:lstStyle/>
          <a:p>
            <a:r>
              <a:rPr lang="en-US" sz="2200" dirty="0" smtClean="0">
                <a:solidFill>
                  <a:schemeClr val="accent5">
                    <a:lumMod val="50000"/>
                  </a:schemeClr>
                </a:solidFill>
              </a:rPr>
              <a:t>CG</a:t>
            </a:r>
            <a:endParaRPr lang="en-US" sz="2200" dirty="0">
              <a:solidFill>
                <a:schemeClr val="accent5">
                  <a:lumMod val="50000"/>
                </a:schemeClr>
              </a:solidFill>
            </a:endParaRPr>
          </a:p>
        </p:txBody>
      </p:sp>
      <p:sp>
        <p:nvSpPr>
          <p:cNvPr id="10" name="TextBox 9"/>
          <p:cNvSpPr txBox="1"/>
          <p:nvPr/>
        </p:nvSpPr>
        <p:spPr>
          <a:xfrm>
            <a:off x="220132" y="2667913"/>
            <a:ext cx="1389592" cy="430887"/>
          </a:xfrm>
          <a:prstGeom prst="rect">
            <a:avLst/>
          </a:prstGeom>
          <a:noFill/>
        </p:spPr>
        <p:txBody>
          <a:bodyPr wrap="square" rtlCol="0">
            <a:spAutoFit/>
          </a:bodyPr>
          <a:lstStyle/>
          <a:p>
            <a:r>
              <a:rPr lang="en-US" sz="2200" dirty="0" smtClean="0">
                <a:solidFill>
                  <a:srgbClr val="660066"/>
                </a:solidFill>
              </a:rPr>
              <a:t>genes</a:t>
            </a:r>
            <a:endParaRPr lang="en-US" sz="2200" dirty="0">
              <a:solidFill>
                <a:srgbClr val="660066"/>
              </a:solidFill>
            </a:endParaRPr>
          </a:p>
        </p:txBody>
      </p:sp>
      <p:sp>
        <p:nvSpPr>
          <p:cNvPr id="11" name="TextBox 10"/>
          <p:cNvSpPr txBox="1"/>
          <p:nvPr/>
        </p:nvSpPr>
        <p:spPr>
          <a:xfrm>
            <a:off x="220132" y="3514580"/>
            <a:ext cx="1389592" cy="430887"/>
          </a:xfrm>
          <a:prstGeom prst="rect">
            <a:avLst/>
          </a:prstGeom>
          <a:noFill/>
        </p:spPr>
        <p:txBody>
          <a:bodyPr wrap="square" rtlCol="0">
            <a:spAutoFit/>
          </a:bodyPr>
          <a:lstStyle/>
          <a:p>
            <a:r>
              <a:rPr lang="en-US" sz="2200" dirty="0" smtClean="0">
                <a:solidFill>
                  <a:schemeClr val="tx1">
                    <a:lumMod val="85000"/>
                    <a:lumOff val="15000"/>
                  </a:schemeClr>
                </a:solidFill>
              </a:rPr>
              <a:t>exons</a:t>
            </a:r>
            <a:endParaRPr lang="en-US" sz="2200" dirty="0">
              <a:solidFill>
                <a:schemeClr val="tx1">
                  <a:lumMod val="85000"/>
                  <a:lumOff val="15000"/>
                </a:schemeClr>
              </a:solidFill>
            </a:endParaRPr>
          </a:p>
        </p:txBody>
      </p:sp>
      <p:sp>
        <p:nvSpPr>
          <p:cNvPr id="13" name="TextBox 12"/>
          <p:cNvSpPr txBox="1"/>
          <p:nvPr/>
        </p:nvSpPr>
        <p:spPr>
          <a:xfrm>
            <a:off x="220132" y="4438361"/>
            <a:ext cx="2387600" cy="430887"/>
          </a:xfrm>
          <a:prstGeom prst="rect">
            <a:avLst/>
          </a:prstGeom>
          <a:noFill/>
        </p:spPr>
        <p:txBody>
          <a:bodyPr wrap="square" rtlCol="0">
            <a:spAutoFit/>
          </a:bodyPr>
          <a:lstStyle/>
          <a:p>
            <a:r>
              <a:rPr lang="en-US" sz="2200" dirty="0" smtClean="0">
                <a:solidFill>
                  <a:schemeClr val="tx2">
                    <a:lumMod val="75000"/>
                    <a:lumOff val="25000"/>
                  </a:schemeClr>
                </a:solidFill>
              </a:rPr>
              <a:t>%methylation</a:t>
            </a:r>
            <a:endParaRPr lang="en-US" sz="2200" dirty="0">
              <a:solidFill>
                <a:schemeClr val="tx2">
                  <a:lumMod val="75000"/>
                  <a:lumOff val="25000"/>
                </a:schemeClr>
              </a:solidFill>
            </a:endParaRPr>
          </a:p>
        </p:txBody>
      </p:sp>
      <p:cxnSp>
        <p:nvCxnSpPr>
          <p:cNvPr id="12" name="Straight Connector 11"/>
          <p:cNvCxnSpPr/>
          <p:nvPr/>
        </p:nvCxnSpPr>
        <p:spPr>
          <a:xfrm>
            <a:off x="220132" y="1524000"/>
            <a:ext cx="8788401" cy="16933"/>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00542" y="1143912"/>
            <a:ext cx="795867" cy="369332"/>
          </a:xfrm>
          <a:prstGeom prst="rect">
            <a:avLst/>
          </a:prstGeom>
          <a:noFill/>
        </p:spPr>
        <p:txBody>
          <a:bodyPr wrap="square" rtlCol="0">
            <a:spAutoFit/>
          </a:bodyPr>
          <a:lstStyle/>
          <a:p>
            <a:r>
              <a:rPr lang="en-US" dirty="0" smtClean="0">
                <a:solidFill>
                  <a:schemeClr val="tx1">
                    <a:lumMod val="95000"/>
                    <a:lumOff val="5000"/>
                  </a:schemeClr>
                </a:solidFill>
              </a:rPr>
              <a:t>0bp</a:t>
            </a:r>
            <a:endParaRPr lang="en-US" dirty="0">
              <a:solidFill>
                <a:schemeClr val="tx1">
                  <a:lumMod val="95000"/>
                  <a:lumOff val="5000"/>
                </a:schemeClr>
              </a:solidFill>
            </a:endParaRPr>
          </a:p>
        </p:txBody>
      </p:sp>
      <p:sp>
        <p:nvSpPr>
          <p:cNvPr id="15" name="TextBox 14"/>
          <p:cNvSpPr txBox="1"/>
          <p:nvPr/>
        </p:nvSpPr>
        <p:spPr>
          <a:xfrm>
            <a:off x="6993468" y="1143912"/>
            <a:ext cx="2015066" cy="369332"/>
          </a:xfrm>
          <a:prstGeom prst="rect">
            <a:avLst/>
          </a:prstGeom>
          <a:noFill/>
        </p:spPr>
        <p:txBody>
          <a:bodyPr wrap="square" rtlCol="0">
            <a:spAutoFit/>
          </a:bodyPr>
          <a:lstStyle/>
          <a:p>
            <a:pPr algn="r"/>
            <a:r>
              <a:rPr lang="en-US" dirty="0" smtClean="0">
                <a:solidFill>
                  <a:schemeClr val="tx1">
                    <a:lumMod val="95000"/>
                    <a:lumOff val="5000"/>
                  </a:schemeClr>
                </a:solidFill>
              </a:rPr>
              <a:t>200,000bp</a:t>
            </a:r>
            <a:endParaRPr lang="en-US" dirty="0">
              <a:solidFill>
                <a:schemeClr val="tx1">
                  <a:lumMod val="95000"/>
                  <a:lumOff val="5000"/>
                </a:schemeClr>
              </a:solidFill>
            </a:endParaRPr>
          </a:p>
        </p:txBody>
      </p:sp>
      <p:sp>
        <p:nvSpPr>
          <p:cNvPr id="17" name="TextBox 16"/>
          <p:cNvSpPr txBox="1"/>
          <p:nvPr/>
        </p:nvSpPr>
        <p:spPr>
          <a:xfrm>
            <a:off x="-50799" y="4944533"/>
            <a:ext cx="1473199" cy="276999"/>
          </a:xfrm>
          <a:prstGeom prst="rect">
            <a:avLst/>
          </a:prstGeom>
          <a:noFill/>
        </p:spPr>
        <p:txBody>
          <a:bodyPr wrap="square" rtlCol="0">
            <a:spAutoFit/>
          </a:bodyPr>
          <a:lstStyle/>
          <a:p>
            <a:r>
              <a:rPr lang="en-US" sz="1200" dirty="0" smtClean="0"/>
              <a:t>100%</a:t>
            </a:r>
            <a:endParaRPr lang="en-US" sz="1200" dirty="0"/>
          </a:p>
        </p:txBody>
      </p:sp>
      <p:sp>
        <p:nvSpPr>
          <p:cNvPr id="18" name="TextBox 17"/>
          <p:cNvSpPr txBox="1"/>
          <p:nvPr/>
        </p:nvSpPr>
        <p:spPr>
          <a:xfrm>
            <a:off x="-50799" y="5272332"/>
            <a:ext cx="1473199" cy="276999"/>
          </a:xfrm>
          <a:prstGeom prst="rect">
            <a:avLst/>
          </a:prstGeom>
          <a:noFill/>
        </p:spPr>
        <p:txBody>
          <a:bodyPr wrap="square" rtlCol="0">
            <a:spAutoFit/>
          </a:bodyPr>
          <a:lstStyle/>
          <a:p>
            <a:r>
              <a:rPr lang="en-US" sz="1200" dirty="0" smtClean="0"/>
              <a:t>0%</a:t>
            </a:r>
            <a:endParaRPr lang="en-US" sz="1200" dirty="0"/>
          </a:p>
        </p:txBody>
      </p:sp>
      <p:sp>
        <p:nvSpPr>
          <p:cNvPr id="20" name="Title 1"/>
          <p:cNvSpPr txBox="1">
            <a:spLocks/>
          </p:cNvSpPr>
          <p:nvPr/>
        </p:nvSpPr>
        <p:spPr>
          <a:xfrm>
            <a:off x="245331" y="-344825"/>
            <a:ext cx="8042276" cy="133695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dirty="0" smtClean="0"/>
              <a:t>Part II. </a:t>
            </a:r>
            <a:endParaRPr lang="en-US" dirty="0"/>
          </a:p>
        </p:txBody>
      </p:sp>
    </p:spTree>
    <p:extLst>
      <p:ext uri="{BB962C8B-B14F-4D97-AF65-F5344CB8AC3E}">
        <p14:creationId xmlns:p14="http://schemas.microsoft.com/office/powerpoint/2010/main" val="351054496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alax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99733"/>
            <a:ext cx="9144000" cy="3572934"/>
          </a:xfrm>
          <a:prstGeom prst="rect">
            <a:avLst/>
          </a:prstGeom>
        </p:spPr>
      </p:pic>
      <p:sp>
        <p:nvSpPr>
          <p:cNvPr id="5" name="Rectangle 4"/>
          <p:cNvSpPr/>
          <p:nvPr/>
        </p:nvSpPr>
        <p:spPr>
          <a:xfrm>
            <a:off x="0" y="2556933"/>
            <a:ext cx="1981200" cy="3725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3572933"/>
            <a:ext cx="1981200" cy="3725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ex</a:t>
            </a:r>
            <a:endParaRPr lang="en-US" dirty="0"/>
          </a:p>
        </p:txBody>
      </p:sp>
      <p:sp>
        <p:nvSpPr>
          <p:cNvPr id="8" name="Rectangle 7"/>
          <p:cNvSpPr/>
          <p:nvPr/>
        </p:nvSpPr>
        <p:spPr>
          <a:xfrm>
            <a:off x="0" y="4504266"/>
            <a:ext cx="1981200" cy="3725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20132" y="1755114"/>
            <a:ext cx="795867" cy="430887"/>
          </a:xfrm>
          <a:prstGeom prst="rect">
            <a:avLst/>
          </a:prstGeom>
          <a:noFill/>
        </p:spPr>
        <p:txBody>
          <a:bodyPr wrap="square" rtlCol="0">
            <a:spAutoFit/>
          </a:bodyPr>
          <a:lstStyle/>
          <a:p>
            <a:r>
              <a:rPr lang="en-US" sz="2200" dirty="0" smtClean="0">
                <a:solidFill>
                  <a:schemeClr val="accent5">
                    <a:lumMod val="50000"/>
                  </a:schemeClr>
                </a:solidFill>
              </a:rPr>
              <a:t>CG</a:t>
            </a:r>
            <a:endParaRPr lang="en-US" sz="2200" dirty="0">
              <a:solidFill>
                <a:schemeClr val="accent5">
                  <a:lumMod val="50000"/>
                </a:schemeClr>
              </a:solidFill>
            </a:endParaRPr>
          </a:p>
        </p:txBody>
      </p:sp>
      <p:sp>
        <p:nvSpPr>
          <p:cNvPr id="10" name="TextBox 9"/>
          <p:cNvSpPr txBox="1"/>
          <p:nvPr/>
        </p:nvSpPr>
        <p:spPr>
          <a:xfrm>
            <a:off x="220132" y="2667913"/>
            <a:ext cx="1389592" cy="430887"/>
          </a:xfrm>
          <a:prstGeom prst="rect">
            <a:avLst/>
          </a:prstGeom>
          <a:noFill/>
        </p:spPr>
        <p:txBody>
          <a:bodyPr wrap="square" rtlCol="0">
            <a:spAutoFit/>
          </a:bodyPr>
          <a:lstStyle/>
          <a:p>
            <a:r>
              <a:rPr lang="en-US" sz="2200" dirty="0" smtClean="0">
                <a:solidFill>
                  <a:srgbClr val="660066"/>
                </a:solidFill>
              </a:rPr>
              <a:t>genes</a:t>
            </a:r>
            <a:endParaRPr lang="en-US" sz="2200" dirty="0">
              <a:solidFill>
                <a:srgbClr val="660066"/>
              </a:solidFill>
            </a:endParaRPr>
          </a:p>
        </p:txBody>
      </p:sp>
      <p:sp>
        <p:nvSpPr>
          <p:cNvPr id="11" name="TextBox 10"/>
          <p:cNvSpPr txBox="1"/>
          <p:nvPr/>
        </p:nvSpPr>
        <p:spPr>
          <a:xfrm>
            <a:off x="220132" y="3514580"/>
            <a:ext cx="1389592" cy="430887"/>
          </a:xfrm>
          <a:prstGeom prst="rect">
            <a:avLst/>
          </a:prstGeom>
          <a:noFill/>
        </p:spPr>
        <p:txBody>
          <a:bodyPr wrap="square" rtlCol="0">
            <a:spAutoFit/>
          </a:bodyPr>
          <a:lstStyle/>
          <a:p>
            <a:r>
              <a:rPr lang="en-US" sz="2200" dirty="0" smtClean="0">
                <a:solidFill>
                  <a:schemeClr val="tx1">
                    <a:lumMod val="85000"/>
                    <a:lumOff val="15000"/>
                  </a:schemeClr>
                </a:solidFill>
              </a:rPr>
              <a:t>exons</a:t>
            </a:r>
            <a:endParaRPr lang="en-US" sz="2200" dirty="0">
              <a:solidFill>
                <a:schemeClr val="tx1">
                  <a:lumMod val="85000"/>
                  <a:lumOff val="15000"/>
                </a:schemeClr>
              </a:solidFill>
            </a:endParaRPr>
          </a:p>
        </p:txBody>
      </p:sp>
      <p:sp>
        <p:nvSpPr>
          <p:cNvPr id="13" name="TextBox 12"/>
          <p:cNvSpPr txBox="1"/>
          <p:nvPr/>
        </p:nvSpPr>
        <p:spPr>
          <a:xfrm>
            <a:off x="220132" y="4438361"/>
            <a:ext cx="2387600" cy="430887"/>
          </a:xfrm>
          <a:prstGeom prst="rect">
            <a:avLst/>
          </a:prstGeom>
          <a:noFill/>
        </p:spPr>
        <p:txBody>
          <a:bodyPr wrap="square" rtlCol="0">
            <a:spAutoFit/>
          </a:bodyPr>
          <a:lstStyle/>
          <a:p>
            <a:r>
              <a:rPr lang="en-US" sz="2200" dirty="0" smtClean="0">
                <a:solidFill>
                  <a:schemeClr val="tx2">
                    <a:lumMod val="75000"/>
                    <a:lumOff val="25000"/>
                  </a:schemeClr>
                </a:solidFill>
              </a:rPr>
              <a:t>%methylation</a:t>
            </a:r>
            <a:endParaRPr lang="en-US" sz="2200" dirty="0">
              <a:solidFill>
                <a:schemeClr val="tx2">
                  <a:lumMod val="75000"/>
                  <a:lumOff val="25000"/>
                </a:schemeClr>
              </a:solidFill>
            </a:endParaRPr>
          </a:p>
        </p:txBody>
      </p:sp>
      <p:sp>
        <p:nvSpPr>
          <p:cNvPr id="3" name="Rectangle 2"/>
          <p:cNvSpPr/>
          <p:nvPr/>
        </p:nvSpPr>
        <p:spPr>
          <a:xfrm>
            <a:off x="3589867" y="1371600"/>
            <a:ext cx="1117600" cy="4572000"/>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220132" y="1524000"/>
            <a:ext cx="8788401" cy="16933"/>
          </a:xfrm>
          <a:prstGeom prst="line">
            <a:avLst/>
          </a:prstGeom>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00542" y="1143912"/>
            <a:ext cx="795867" cy="369332"/>
          </a:xfrm>
          <a:prstGeom prst="rect">
            <a:avLst/>
          </a:prstGeom>
          <a:noFill/>
        </p:spPr>
        <p:txBody>
          <a:bodyPr wrap="square" rtlCol="0">
            <a:spAutoFit/>
          </a:bodyPr>
          <a:lstStyle/>
          <a:p>
            <a:r>
              <a:rPr lang="en-US" dirty="0" smtClean="0">
                <a:solidFill>
                  <a:schemeClr val="tx1">
                    <a:lumMod val="95000"/>
                    <a:lumOff val="5000"/>
                  </a:schemeClr>
                </a:solidFill>
              </a:rPr>
              <a:t>0bp</a:t>
            </a:r>
            <a:endParaRPr lang="en-US" dirty="0">
              <a:solidFill>
                <a:schemeClr val="tx1">
                  <a:lumMod val="95000"/>
                  <a:lumOff val="5000"/>
                </a:schemeClr>
              </a:solidFill>
            </a:endParaRPr>
          </a:p>
        </p:txBody>
      </p:sp>
      <p:sp>
        <p:nvSpPr>
          <p:cNvPr id="16" name="TextBox 15"/>
          <p:cNvSpPr txBox="1"/>
          <p:nvPr/>
        </p:nvSpPr>
        <p:spPr>
          <a:xfrm>
            <a:off x="6993468" y="1143912"/>
            <a:ext cx="2015066" cy="369332"/>
          </a:xfrm>
          <a:prstGeom prst="rect">
            <a:avLst/>
          </a:prstGeom>
          <a:noFill/>
        </p:spPr>
        <p:txBody>
          <a:bodyPr wrap="square" rtlCol="0">
            <a:spAutoFit/>
          </a:bodyPr>
          <a:lstStyle/>
          <a:p>
            <a:pPr algn="r"/>
            <a:r>
              <a:rPr lang="en-US" dirty="0" smtClean="0">
                <a:solidFill>
                  <a:schemeClr val="tx1">
                    <a:lumMod val="95000"/>
                    <a:lumOff val="5000"/>
                  </a:schemeClr>
                </a:solidFill>
              </a:rPr>
              <a:t>200,000bp</a:t>
            </a:r>
            <a:endParaRPr lang="en-US" dirty="0">
              <a:solidFill>
                <a:schemeClr val="tx1">
                  <a:lumMod val="95000"/>
                  <a:lumOff val="5000"/>
                </a:schemeClr>
              </a:solidFill>
            </a:endParaRPr>
          </a:p>
        </p:txBody>
      </p:sp>
      <p:sp>
        <p:nvSpPr>
          <p:cNvPr id="17" name="TextBox 16"/>
          <p:cNvSpPr txBox="1"/>
          <p:nvPr/>
        </p:nvSpPr>
        <p:spPr>
          <a:xfrm>
            <a:off x="-50799" y="4944533"/>
            <a:ext cx="1473199" cy="276999"/>
          </a:xfrm>
          <a:prstGeom prst="rect">
            <a:avLst/>
          </a:prstGeom>
          <a:noFill/>
        </p:spPr>
        <p:txBody>
          <a:bodyPr wrap="square" rtlCol="0">
            <a:spAutoFit/>
          </a:bodyPr>
          <a:lstStyle/>
          <a:p>
            <a:r>
              <a:rPr lang="en-US" sz="1200" dirty="0" smtClean="0"/>
              <a:t>100%</a:t>
            </a:r>
            <a:endParaRPr lang="en-US" sz="1200" dirty="0"/>
          </a:p>
        </p:txBody>
      </p:sp>
      <p:sp>
        <p:nvSpPr>
          <p:cNvPr id="18" name="TextBox 17"/>
          <p:cNvSpPr txBox="1"/>
          <p:nvPr/>
        </p:nvSpPr>
        <p:spPr>
          <a:xfrm>
            <a:off x="-50799" y="5272332"/>
            <a:ext cx="1473199" cy="276999"/>
          </a:xfrm>
          <a:prstGeom prst="rect">
            <a:avLst/>
          </a:prstGeom>
          <a:noFill/>
        </p:spPr>
        <p:txBody>
          <a:bodyPr wrap="square" rtlCol="0">
            <a:spAutoFit/>
          </a:bodyPr>
          <a:lstStyle/>
          <a:p>
            <a:r>
              <a:rPr lang="en-US" sz="1200" dirty="0" smtClean="0"/>
              <a:t>0%</a:t>
            </a:r>
            <a:endParaRPr lang="en-US" sz="1200" dirty="0"/>
          </a:p>
        </p:txBody>
      </p:sp>
      <p:sp>
        <p:nvSpPr>
          <p:cNvPr id="19" name="TextBox 18"/>
          <p:cNvSpPr txBox="1"/>
          <p:nvPr/>
        </p:nvSpPr>
        <p:spPr>
          <a:xfrm>
            <a:off x="5469467" y="5740401"/>
            <a:ext cx="3674533" cy="769441"/>
          </a:xfrm>
          <a:prstGeom prst="rect">
            <a:avLst/>
          </a:prstGeom>
          <a:noFill/>
        </p:spPr>
        <p:txBody>
          <a:bodyPr wrap="square" rtlCol="0">
            <a:spAutoFit/>
          </a:bodyPr>
          <a:lstStyle/>
          <a:p>
            <a:pPr algn="r"/>
            <a:r>
              <a:rPr lang="en-US" sz="2200" dirty="0" smtClean="0">
                <a:solidFill>
                  <a:schemeClr val="tx1">
                    <a:lumMod val="75000"/>
                    <a:lumOff val="25000"/>
                  </a:schemeClr>
                </a:solidFill>
              </a:rPr>
              <a:t>scaffold 86 </a:t>
            </a:r>
          </a:p>
          <a:p>
            <a:pPr algn="r"/>
            <a:r>
              <a:rPr lang="en-US" sz="2200" dirty="0" smtClean="0">
                <a:solidFill>
                  <a:schemeClr val="tx1">
                    <a:lumMod val="75000"/>
                    <a:lumOff val="25000"/>
                  </a:schemeClr>
                </a:solidFill>
              </a:rPr>
              <a:t>(Galaxy </a:t>
            </a:r>
            <a:r>
              <a:rPr lang="en-US" sz="2200" dirty="0" err="1" smtClean="0">
                <a:solidFill>
                  <a:schemeClr val="tx1">
                    <a:lumMod val="75000"/>
                    <a:lumOff val="25000"/>
                  </a:schemeClr>
                </a:solidFill>
              </a:rPr>
              <a:t>Trackster</a:t>
            </a:r>
            <a:r>
              <a:rPr lang="en-US" sz="2200" dirty="0" smtClean="0">
                <a:solidFill>
                  <a:schemeClr val="tx1">
                    <a:lumMod val="75000"/>
                    <a:lumOff val="25000"/>
                  </a:schemeClr>
                </a:solidFill>
              </a:rPr>
              <a:t>)</a:t>
            </a:r>
            <a:endParaRPr lang="en-US" sz="2200" dirty="0">
              <a:solidFill>
                <a:schemeClr val="tx1">
                  <a:lumMod val="75000"/>
                  <a:lumOff val="25000"/>
                </a:schemeClr>
              </a:solidFill>
            </a:endParaRPr>
          </a:p>
        </p:txBody>
      </p:sp>
      <p:sp>
        <p:nvSpPr>
          <p:cNvPr id="21" name="Title 1"/>
          <p:cNvSpPr txBox="1">
            <a:spLocks/>
          </p:cNvSpPr>
          <p:nvPr/>
        </p:nvSpPr>
        <p:spPr>
          <a:xfrm>
            <a:off x="245331" y="-344825"/>
            <a:ext cx="8042276" cy="133695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dirty="0" smtClean="0"/>
              <a:t>Part II. </a:t>
            </a:r>
            <a:endParaRPr lang="en-US" dirty="0"/>
          </a:p>
        </p:txBody>
      </p:sp>
    </p:spTree>
    <p:extLst>
      <p:ext uri="{BB962C8B-B14F-4D97-AF65-F5344CB8AC3E}">
        <p14:creationId xmlns:p14="http://schemas.microsoft.com/office/powerpoint/2010/main" val="395995888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alax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99733"/>
            <a:ext cx="9144000" cy="3572934"/>
          </a:xfrm>
          <a:prstGeom prst="rect">
            <a:avLst/>
          </a:prstGeom>
        </p:spPr>
      </p:pic>
      <p:sp>
        <p:nvSpPr>
          <p:cNvPr id="5" name="Rectangle 4"/>
          <p:cNvSpPr/>
          <p:nvPr/>
        </p:nvSpPr>
        <p:spPr>
          <a:xfrm>
            <a:off x="0" y="2556933"/>
            <a:ext cx="1981200" cy="3725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3572933"/>
            <a:ext cx="1981200" cy="3725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ex</a:t>
            </a:r>
            <a:endParaRPr lang="en-US" dirty="0"/>
          </a:p>
        </p:txBody>
      </p:sp>
      <p:sp>
        <p:nvSpPr>
          <p:cNvPr id="8" name="Rectangle 7"/>
          <p:cNvSpPr/>
          <p:nvPr/>
        </p:nvSpPr>
        <p:spPr>
          <a:xfrm>
            <a:off x="0" y="4504266"/>
            <a:ext cx="1981200" cy="3725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20132" y="1755114"/>
            <a:ext cx="795867" cy="430887"/>
          </a:xfrm>
          <a:prstGeom prst="rect">
            <a:avLst/>
          </a:prstGeom>
          <a:noFill/>
        </p:spPr>
        <p:txBody>
          <a:bodyPr wrap="square" rtlCol="0">
            <a:spAutoFit/>
          </a:bodyPr>
          <a:lstStyle/>
          <a:p>
            <a:r>
              <a:rPr lang="en-US" sz="2200" dirty="0" smtClean="0">
                <a:solidFill>
                  <a:schemeClr val="accent5">
                    <a:lumMod val="50000"/>
                  </a:schemeClr>
                </a:solidFill>
              </a:rPr>
              <a:t>CG</a:t>
            </a:r>
            <a:endParaRPr lang="en-US" sz="2200" dirty="0">
              <a:solidFill>
                <a:schemeClr val="accent5">
                  <a:lumMod val="50000"/>
                </a:schemeClr>
              </a:solidFill>
            </a:endParaRPr>
          </a:p>
        </p:txBody>
      </p:sp>
      <p:sp>
        <p:nvSpPr>
          <p:cNvPr id="10" name="TextBox 9"/>
          <p:cNvSpPr txBox="1"/>
          <p:nvPr/>
        </p:nvSpPr>
        <p:spPr>
          <a:xfrm>
            <a:off x="220132" y="2667913"/>
            <a:ext cx="1389592" cy="430887"/>
          </a:xfrm>
          <a:prstGeom prst="rect">
            <a:avLst/>
          </a:prstGeom>
          <a:noFill/>
        </p:spPr>
        <p:txBody>
          <a:bodyPr wrap="square" rtlCol="0">
            <a:spAutoFit/>
          </a:bodyPr>
          <a:lstStyle/>
          <a:p>
            <a:r>
              <a:rPr lang="en-US" sz="2200" dirty="0" smtClean="0">
                <a:solidFill>
                  <a:srgbClr val="660066"/>
                </a:solidFill>
              </a:rPr>
              <a:t>genes</a:t>
            </a:r>
            <a:endParaRPr lang="en-US" sz="2200" dirty="0">
              <a:solidFill>
                <a:srgbClr val="660066"/>
              </a:solidFill>
            </a:endParaRPr>
          </a:p>
        </p:txBody>
      </p:sp>
      <p:sp>
        <p:nvSpPr>
          <p:cNvPr id="11" name="TextBox 10"/>
          <p:cNvSpPr txBox="1"/>
          <p:nvPr/>
        </p:nvSpPr>
        <p:spPr>
          <a:xfrm>
            <a:off x="220132" y="3514580"/>
            <a:ext cx="1389592" cy="430887"/>
          </a:xfrm>
          <a:prstGeom prst="rect">
            <a:avLst/>
          </a:prstGeom>
          <a:noFill/>
        </p:spPr>
        <p:txBody>
          <a:bodyPr wrap="square" rtlCol="0">
            <a:spAutoFit/>
          </a:bodyPr>
          <a:lstStyle/>
          <a:p>
            <a:r>
              <a:rPr lang="en-US" sz="2200" dirty="0" smtClean="0">
                <a:solidFill>
                  <a:schemeClr val="tx1">
                    <a:lumMod val="85000"/>
                    <a:lumOff val="15000"/>
                  </a:schemeClr>
                </a:solidFill>
              </a:rPr>
              <a:t>exons</a:t>
            </a:r>
            <a:endParaRPr lang="en-US" sz="2200" dirty="0">
              <a:solidFill>
                <a:schemeClr val="tx1">
                  <a:lumMod val="85000"/>
                  <a:lumOff val="15000"/>
                </a:schemeClr>
              </a:solidFill>
            </a:endParaRPr>
          </a:p>
        </p:txBody>
      </p:sp>
      <p:sp>
        <p:nvSpPr>
          <p:cNvPr id="13" name="TextBox 12"/>
          <p:cNvSpPr txBox="1"/>
          <p:nvPr/>
        </p:nvSpPr>
        <p:spPr>
          <a:xfrm>
            <a:off x="220132" y="4438361"/>
            <a:ext cx="2387600" cy="430887"/>
          </a:xfrm>
          <a:prstGeom prst="rect">
            <a:avLst/>
          </a:prstGeom>
          <a:noFill/>
        </p:spPr>
        <p:txBody>
          <a:bodyPr wrap="square" rtlCol="0">
            <a:spAutoFit/>
          </a:bodyPr>
          <a:lstStyle/>
          <a:p>
            <a:r>
              <a:rPr lang="en-US" sz="2200" dirty="0" smtClean="0">
                <a:solidFill>
                  <a:schemeClr val="tx2">
                    <a:lumMod val="75000"/>
                    <a:lumOff val="25000"/>
                  </a:schemeClr>
                </a:solidFill>
              </a:rPr>
              <a:t>%methylation</a:t>
            </a:r>
            <a:endParaRPr lang="en-US" sz="2200" dirty="0">
              <a:solidFill>
                <a:schemeClr val="tx2">
                  <a:lumMod val="75000"/>
                  <a:lumOff val="25000"/>
                </a:schemeClr>
              </a:solidFill>
            </a:endParaRPr>
          </a:p>
        </p:txBody>
      </p:sp>
      <p:sp>
        <p:nvSpPr>
          <p:cNvPr id="3" name="Rectangle 2"/>
          <p:cNvSpPr/>
          <p:nvPr/>
        </p:nvSpPr>
        <p:spPr>
          <a:xfrm>
            <a:off x="3589867" y="1354667"/>
            <a:ext cx="1117600" cy="4572000"/>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621868" y="1354667"/>
            <a:ext cx="1117600" cy="4572000"/>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220132" y="1524000"/>
            <a:ext cx="8788401" cy="16933"/>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00542" y="1143912"/>
            <a:ext cx="795867" cy="369332"/>
          </a:xfrm>
          <a:prstGeom prst="rect">
            <a:avLst/>
          </a:prstGeom>
          <a:noFill/>
        </p:spPr>
        <p:txBody>
          <a:bodyPr wrap="square" rtlCol="0">
            <a:spAutoFit/>
          </a:bodyPr>
          <a:lstStyle/>
          <a:p>
            <a:r>
              <a:rPr lang="en-US" dirty="0" smtClean="0">
                <a:solidFill>
                  <a:schemeClr val="tx1">
                    <a:lumMod val="95000"/>
                    <a:lumOff val="5000"/>
                  </a:schemeClr>
                </a:solidFill>
              </a:rPr>
              <a:t>0bp</a:t>
            </a:r>
            <a:endParaRPr lang="en-US" dirty="0">
              <a:solidFill>
                <a:schemeClr val="tx1">
                  <a:lumMod val="95000"/>
                  <a:lumOff val="5000"/>
                </a:schemeClr>
              </a:solidFill>
            </a:endParaRPr>
          </a:p>
        </p:txBody>
      </p:sp>
      <p:sp>
        <p:nvSpPr>
          <p:cNvPr id="17" name="TextBox 16"/>
          <p:cNvSpPr txBox="1"/>
          <p:nvPr/>
        </p:nvSpPr>
        <p:spPr>
          <a:xfrm>
            <a:off x="6993468" y="1143912"/>
            <a:ext cx="2015066" cy="369332"/>
          </a:xfrm>
          <a:prstGeom prst="rect">
            <a:avLst/>
          </a:prstGeom>
          <a:noFill/>
        </p:spPr>
        <p:txBody>
          <a:bodyPr wrap="square" rtlCol="0">
            <a:spAutoFit/>
          </a:bodyPr>
          <a:lstStyle/>
          <a:p>
            <a:pPr algn="r"/>
            <a:r>
              <a:rPr lang="en-US" dirty="0" smtClean="0">
                <a:solidFill>
                  <a:schemeClr val="tx1">
                    <a:lumMod val="95000"/>
                    <a:lumOff val="5000"/>
                  </a:schemeClr>
                </a:solidFill>
              </a:rPr>
              <a:t>200,000bp</a:t>
            </a:r>
            <a:endParaRPr lang="en-US" dirty="0">
              <a:solidFill>
                <a:schemeClr val="tx1">
                  <a:lumMod val="95000"/>
                  <a:lumOff val="5000"/>
                </a:schemeClr>
              </a:solidFill>
            </a:endParaRPr>
          </a:p>
        </p:txBody>
      </p:sp>
      <p:sp>
        <p:nvSpPr>
          <p:cNvPr id="18" name="TextBox 17"/>
          <p:cNvSpPr txBox="1"/>
          <p:nvPr/>
        </p:nvSpPr>
        <p:spPr>
          <a:xfrm>
            <a:off x="-50799" y="4944533"/>
            <a:ext cx="1473199" cy="276999"/>
          </a:xfrm>
          <a:prstGeom prst="rect">
            <a:avLst/>
          </a:prstGeom>
          <a:noFill/>
        </p:spPr>
        <p:txBody>
          <a:bodyPr wrap="square" rtlCol="0">
            <a:spAutoFit/>
          </a:bodyPr>
          <a:lstStyle/>
          <a:p>
            <a:r>
              <a:rPr lang="en-US" sz="1200" dirty="0" smtClean="0"/>
              <a:t>100%</a:t>
            </a:r>
            <a:endParaRPr lang="en-US" sz="1200" dirty="0"/>
          </a:p>
        </p:txBody>
      </p:sp>
      <p:sp>
        <p:nvSpPr>
          <p:cNvPr id="19" name="TextBox 18"/>
          <p:cNvSpPr txBox="1"/>
          <p:nvPr/>
        </p:nvSpPr>
        <p:spPr>
          <a:xfrm>
            <a:off x="-50799" y="5272332"/>
            <a:ext cx="1473199" cy="276999"/>
          </a:xfrm>
          <a:prstGeom prst="rect">
            <a:avLst/>
          </a:prstGeom>
          <a:noFill/>
        </p:spPr>
        <p:txBody>
          <a:bodyPr wrap="square" rtlCol="0">
            <a:spAutoFit/>
          </a:bodyPr>
          <a:lstStyle/>
          <a:p>
            <a:r>
              <a:rPr lang="en-US" sz="1200" dirty="0" smtClean="0"/>
              <a:t>0%</a:t>
            </a:r>
            <a:endParaRPr lang="en-US" sz="1200" dirty="0"/>
          </a:p>
        </p:txBody>
      </p:sp>
      <p:sp>
        <p:nvSpPr>
          <p:cNvPr id="20" name="TextBox 19"/>
          <p:cNvSpPr txBox="1"/>
          <p:nvPr/>
        </p:nvSpPr>
        <p:spPr>
          <a:xfrm>
            <a:off x="5469467" y="5740401"/>
            <a:ext cx="3674533" cy="769441"/>
          </a:xfrm>
          <a:prstGeom prst="rect">
            <a:avLst/>
          </a:prstGeom>
          <a:noFill/>
        </p:spPr>
        <p:txBody>
          <a:bodyPr wrap="square" rtlCol="0">
            <a:spAutoFit/>
          </a:bodyPr>
          <a:lstStyle/>
          <a:p>
            <a:pPr algn="r"/>
            <a:r>
              <a:rPr lang="en-US" sz="2200" dirty="0" smtClean="0">
                <a:solidFill>
                  <a:schemeClr val="tx1">
                    <a:lumMod val="75000"/>
                    <a:lumOff val="25000"/>
                  </a:schemeClr>
                </a:solidFill>
              </a:rPr>
              <a:t>scaffold 86 </a:t>
            </a:r>
          </a:p>
          <a:p>
            <a:pPr algn="r"/>
            <a:r>
              <a:rPr lang="en-US" sz="2200" dirty="0" smtClean="0">
                <a:solidFill>
                  <a:schemeClr val="tx1">
                    <a:lumMod val="75000"/>
                    <a:lumOff val="25000"/>
                  </a:schemeClr>
                </a:solidFill>
              </a:rPr>
              <a:t>(Galaxy </a:t>
            </a:r>
            <a:r>
              <a:rPr lang="en-US" sz="2200" dirty="0" err="1" smtClean="0">
                <a:solidFill>
                  <a:schemeClr val="tx1">
                    <a:lumMod val="75000"/>
                    <a:lumOff val="25000"/>
                  </a:schemeClr>
                </a:solidFill>
              </a:rPr>
              <a:t>Trackster</a:t>
            </a:r>
            <a:r>
              <a:rPr lang="en-US" sz="2200" dirty="0" smtClean="0">
                <a:solidFill>
                  <a:schemeClr val="tx1">
                    <a:lumMod val="75000"/>
                    <a:lumOff val="25000"/>
                  </a:schemeClr>
                </a:solidFill>
              </a:rPr>
              <a:t>)</a:t>
            </a:r>
            <a:endParaRPr lang="en-US" sz="2200" dirty="0">
              <a:solidFill>
                <a:schemeClr val="tx1">
                  <a:lumMod val="75000"/>
                  <a:lumOff val="25000"/>
                </a:schemeClr>
              </a:solidFill>
            </a:endParaRPr>
          </a:p>
        </p:txBody>
      </p:sp>
      <p:sp>
        <p:nvSpPr>
          <p:cNvPr id="22" name="Title 1"/>
          <p:cNvSpPr txBox="1">
            <a:spLocks/>
          </p:cNvSpPr>
          <p:nvPr/>
        </p:nvSpPr>
        <p:spPr>
          <a:xfrm>
            <a:off x="245331" y="-344825"/>
            <a:ext cx="8042276" cy="133695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dirty="0" smtClean="0"/>
              <a:t>Part II. </a:t>
            </a:r>
            <a:endParaRPr lang="en-US" dirty="0"/>
          </a:p>
        </p:txBody>
      </p:sp>
    </p:spTree>
    <p:extLst>
      <p:ext uri="{BB962C8B-B14F-4D97-AF65-F5344CB8AC3E}">
        <p14:creationId xmlns:p14="http://schemas.microsoft.com/office/powerpoint/2010/main" val="384033075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alax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99733"/>
            <a:ext cx="9144000" cy="3572934"/>
          </a:xfrm>
          <a:prstGeom prst="rect">
            <a:avLst/>
          </a:prstGeom>
        </p:spPr>
      </p:pic>
      <p:sp>
        <p:nvSpPr>
          <p:cNvPr id="5" name="Rectangle 4"/>
          <p:cNvSpPr/>
          <p:nvPr/>
        </p:nvSpPr>
        <p:spPr>
          <a:xfrm>
            <a:off x="0" y="2556933"/>
            <a:ext cx="1981200" cy="3725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3572933"/>
            <a:ext cx="1981200" cy="3725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ex</a:t>
            </a:r>
            <a:endParaRPr lang="en-US" dirty="0"/>
          </a:p>
        </p:txBody>
      </p:sp>
      <p:sp>
        <p:nvSpPr>
          <p:cNvPr id="8" name="Rectangle 7"/>
          <p:cNvSpPr/>
          <p:nvPr/>
        </p:nvSpPr>
        <p:spPr>
          <a:xfrm>
            <a:off x="0" y="4504266"/>
            <a:ext cx="1981200" cy="3725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20132" y="1755114"/>
            <a:ext cx="795867" cy="430887"/>
          </a:xfrm>
          <a:prstGeom prst="rect">
            <a:avLst/>
          </a:prstGeom>
          <a:noFill/>
        </p:spPr>
        <p:txBody>
          <a:bodyPr wrap="square" rtlCol="0">
            <a:spAutoFit/>
          </a:bodyPr>
          <a:lstStyle/>
          <a:p>
            <a:r>
              <a:rPr lang="en-US" sz="2200" dirty="0" smtClean="0">
                <a:solidFill>
                  <a:schemeClr val="accent5">
                    <a:lumMod val="50000"/>
                  </a:schemeClr>
                </a:solidFill>
              </a:rPr>
              <a:t>CG</a:t>
            </a:r>
            <a:endParaRPr lang="en-US" sz="2200" dirty="0">
              <a:solidFill>
                <a:schemeClr val="accent5">
                  <a:lumMod val="50000"/>
                </a:schemeClr>
              </a:solidFill>
            </a:endParaRPr>
          </a:p>
        </p:txBody>
      </p:sp>
      <p:sp>
        <p:nvSpPr>
          <p:cNvPr id="10" name="TextBox 9"/>
          <p:cNvSpPr txBox="1"/>
          <p:nvPr/>
        </p:nvSpPr>
        <p:spPr>
          <a:xfrm>
            <a:off x="220132" y="2667913"/>
            <a:ext cx="1389592" cy="430887"/>
          </a:xfrm>
          <a:prstGeom prst="rect">
            <a:avLst/>
          </a:prstGeom>
          <a:noFill/>
        </p:spPr>
        <p:txBody>
          <a:bodyPr wrap="square" rtlCol="0">
            <a:spAutoFit/>
          </a:bodyPr>
          <a:lstStyle/>
          <a:p>
            <a:r>
              <a:rPr lang="en-US" sz="2200" dirty="0" smtClean="0">
                <a:solidFill>
                  <a:srgbClr val="660066"/>
                </a:solidFill>
              </a:rPr>
              <a:t>genes</a:t>
            </a:r>
            <a:endParaRPr lang="en-US" sz="2200" dirty="0">
              <a:solidFill>
                <a:srgbClr val="660066"/>
              </a:solidFill>
            </a:endParaRPr>
          </a:p>
        </p:txBody>
      </p:sp>
      <p:sp>
        <p:nvSpPr>
          <p:cNvPr id="11" name="TextBox 10"/>
          <p:cNvSpPr txBox="1"/>
          <p:nvPr/>
        </p:nvSpPr>
        <p:spPr>
          <a:xfrm>
            <a:off x="220132" y="3514580"/>
            <a:ext cx="1389592" cy="430887"/>
          </a:xfrm>
          <a:prstGeom prst="rect">
            <a:avLst/>
          </a:prstGeom>
          <a:noFill/>
        </p:spPr>
        <p:txBody>
          <a:bodyPr wrap="square" rtlCol="0">
            <a:spAutoFit/>
          </a:bodyPr>
          <a:lstStyle/>
          <a:p>
            <a:r>
              <a:rPr lang="en-US" sz="2200" dirty="0" smtClean="0">
                <a:solidFill>
                  <a:schemeClr val="tx1">
                    <a:lumMod val="85000"/>
                    <a:lumOff val="15000"/>
                  </a:schemeClr>
                </a:solidFill>
              </a:rPr>
              <a:t>exons</a:t>
            </a:r>
            <a:endParaRPr lang="en-US" sz="2200" dirty="0">
              <a:solidFill>
                <a:schemeClr val="tx1">
                  <a:lumMod val="85000"/>
                  <a:lumOff val="15000"/>
                </a:schemeClr>
              </a:solidFill>
            </a:endParaRPr>
          </a:p>
        </p:txBody>
      </p:sp>
      <p:sp>
        <p:nvSpPr>
          <p:cNvPr id="13" name="TextBox 12"/>
          <p:cNvSpPr txBox="1"/>
          <p:nvPr/>
        </p:nvSpPr>
        <p:spPr>
          <a:xfrm>
            <a:off x="220132" y="4438361"/>
            <a:ext cx="2387600" cy="430887"/>
          </a:xfrm>
          <a:prstGeom prst="rect">
            <a:avLst/>
          </a:prstGeom>
          <a:noFill/>
        </p:spPr>
        <p:txBody>
          <a:bodyPr wrap="square" rtlCol="0">
            <a:spAutoFit/>
          </a:bodyPr>
          <a:lstStyle/>
          <a:p>
            <a:r>
              <a:rPr lang="en-US" sz="2200" dirty="0" smtClean="0">
                <a:solidFill>
                  <a:schemeClr val="tx2">
                    <a:lumMod val="75000"/>
                    <a:lumOff val="25000"/>
                  </a:schemeClr>
                </a:solidFill>
              </a:rPr>
              <a:t>%methylation</a:t>
            </a:r>
            <a:endParaRPr lang="en-US" sz="2200" dirty="0">
              <a:solidFill>
                <a:schemeClr val="tx2">
                  <a:lumMod val="75000"/>
                  <a:lumOff val="25000"/>
                </a:schemeClr>
              </a:solidFill>
            </a:endParaRPr>
          </a:p>
        </p:txBody>
      </p:sp>
      <p:sp>
        <p:nvSpPr>
          <p:cNvPr id="3" name="Rectangle 2"/>
          <p:cNvSpPr/>
          <p:nvPr/>
        </p:nvSpPr>
        <p:spPr>
          <a:xfrm>
            <a:off x="3589867" y="1354667"/>
            <a:ext cx="1117600" cy="4572000"/>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621868" y="1354667"/>
            <a:ext cx="1117600" cy="4572000"/>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490132" y="1354667"/>
            <a:ext cx="1117600" cy="4572000"/>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220132" y="1524000"/>
            <a:ext cx="8788401" cy="16933"/>
          </a:xfrm>
          <a:prstGeom prst="line">
            <a:avLst/>
          </a:prstGeom>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00542" y="1143912"/>
            <a:ext cx="795867" cy="369332"/>
          </a:xfrm>
          <a:prstGeom prst="rect">
            <a:avLst/>
          </a:prstGeom>
          <a:noFill/>
        </p:spPr>
        <p:txBody>
          <a:bodyPr wrap="square" rtlCol="0">
            <a:spAutoFit/>
          </a:bodyPr>
          <a:lstStyle/>
          <a:p>
            <a:r>
              <a:rPr lang="en-US" dirty="0" smtClean="0">
                <a:solidFill>
                  <a:schemeClr val="tx1">
                    <a:lumMod val="95000"/>
                    <a:lumOff val="5000"/>
                  </a:schemeClr>
                </a:solidFill>
              </a:rPr>
              <a:t>0bp</a:t>
            </a:r>
            <a:endParaRPr lang="en-US" dirty="0">
              <a:solidFill>
                <a:schemeClr val="tx1">
                  <a:lumMod val="95000"/>
                  <a:lumOff val="5000"/>
                </a:schemeClr>
              </a:solidFill>
            </a:endParaRPr>
          </a:p>
        </p:txBody>
      </p:sp>
      <p:sp>
        <p:nvSpPr>
          <p:cNvPr id="18" name="TextBox 17"/>
          <p:cNvSpPr txBox="1"/>
          <p:nvPr/>
        </p:nvSpPr>
        <p:spPr>
          <a:xfrm>
            <a:off x="6993468" y="1143912"/>
            <a:ext cx="2015066" cy="369332"/>
          </a:xfrm>
          <a:prstGeom prst="rect">
            <a:avLst/>
          </a:prstGeom>
          <a:noFill/>
        </p:spPr>
        <p:txBody>
          <a:bodyPr wrap="square" rtlCol="0">
            <a:spAutoFit/>
          </a:bodyPr>
          <a:lstStyle/>
          <a:p>
            <a:pPr algn="r"/>
            <a:r>
              <a:rPr lang="en-US" dirty="0" smtClean="0">
                <a:solidFill>
                  <a:schemeClr val="tx1">
                    <a:lumMod val="95000"/>
                    <a:lumOff val="5000"/>
                  </a:schemeClr>
                </a:solidFill>
              </a:rPr>
              <a:t>200,000bp</a:t>
            </a:r>
            <a:endParaRPr lang="en-US" dirty="0">
              <a:solidFill>
                <a:schemeClr val="tx1">
                  <a:lumMod val="95000"/>
                  <a:lumOff val="5000"/>
                </a:schemeClr>
              </a:solidFill>
            </a:endParaRPr>
          </a:p>
        </p:txBody>
      </p:sp>
      <p:sp>
        <p:nvSpPr>
          <p:cNvPr id="19" name="TextBox 18"/>
          <p:cNvSpPr txBox="1"/>
          <p:nvPr/>
        </p:nvSpPr>
        <p:spPr>
          <a:xfrm>
            <a:off x="-50799" y="4944533"/>
            <a:ext cx="1473199" cy="276999"/>
          </a:xfrm>
          <a:prstGeom prst="rect">
            <a:avLst/>
          </a:prstGeom>
          <a:noFill/>
        </p:spPr>
        <p:txBody>
          <a:bodyPr wrap="square" rtlCol="0">
            <a:spAutoFit/>
          </a:bodyPr>
          <a:lstStyle/>
          <a:p>
            <a:r>
              <a:rPr lang="en-US" sz="1200" dirty="0" smtClean="0"/>
              <a:t>100%</a:t>
            </a:r>
            <a:endParaRPr lang="en-US" sz="1200" dirty="0"/>
          </a:p>
        </p:txBody>
      </p:sp>
      <p:sp>
        <p:nvSpPr>
          <p:cNvPr id="20" name="TextBox 19"/>
          <p:cNvSpPr txBox="1"/>
          <p:nvPr/>
        </p:nvSpPr>
        <p:spPr>
          <a:xfrm>
            <a:off x="-50799" y="5272332"/>
            <a:ext cx="1473199" cy="276999"/>
          </a:xfrm>
          <a:prstGeom prst="rect">
            <a:avLst/>
          </a:prstGeom>
          <a:noFill/>
        </p:spPr>
        <p:txBody>
          <a:bodyPr wrap="square" rtlCol="0">
            <a:spAutoFit/>
          </a:bodyPr>
          <a:lstStyle/>
          <a:p>
            <a:r>
              <a:rPr lang="en-US" sz="1200" dirty="0" smtClean="0"/>
              <a:t>0%</a:t>
            </a:r>
            <a:endParaRPr lang="en-US" sz="1200" dirty="0"/>
          </a:p>
        </p:txBody>
      </p:sp>
      <p:sp>
        <p:nvSpPr>
          <p:cNvPr id="21" name="TextBox 20"/>
          <p:cNvSpPr txBox="1"/>
          <p:nvPr/>
        </p:nvSpPr>
        <p:spPr>
          <a:xfrm>
            <a:off x="5469467" y="5740401"/>
            <a:ext cx="3674533" cy="769441"/>
          </a:xfrm>
          <a:prstGeom prst="rect">
            <a:avLst/>
          </a:prstGeom>
          <a:noFill/>
        </p:spPr>
        <p:txBody>
          <a:bodyPr wrap="square" rtlCol="0">
            <a:spAutoFit/>
          </a:bodyPr>
          <a:lstStyle/>
          <a:p>
            <a:pPr algn="r"/>
            <a:r>
              <a:rPr lang="en-US" sz="2200" dirty="0" smtClean="0">
                <a:solidFill>
                  <a:schemeClr val="tx1">
                    <a:lumMod val="75000"/>
                    <a:lumOff val="25000"/>
                  </a:schemeClr>
                </a:solidFill>
              </a:rPr>
              <a:t>scaffold 86 </a:t>
            </a:r>
          </a:p>
          <a:p>
            <a:pPr algn="r"/>
            <a:r>
              <a:rPr lang="en-US" sz="2200" dirty="0" smtClean="0">
                <a:solidFill>
                  <a:schemeClr val="tx1">
                    <a:lumMod val="75000"/>
                    <a:lumOff val="25000"/>
                  </a:schemeClr>
                </a:solidFill>
              </a:rPr>
              <a:t>(Galaxy </a:t>
            </a:r>
            <a:r>
              <a:rPr lang="en-US" sz="2200" dirty="0" err="1" smtClean="0">
                <a:solidFill>
                  <a:schemeClr val="tx1">
                    <a:lumMod val="75000"/>
                    <a:lumOff val="25000"/>
                  </a:schemeClr>
                </a:solidFill>
              </a:rPr>
              <a:t>Trackster</a:t>
            </a:r>
            <a:r>
              <a:rPr lang="en-US" sz="2200" dirty="0" smtClean="0">
                <a:solidFill>
                  <a:schemeClr val="tx1">
                    <a:lumMod val="75000"/>
                    <a:lumOff val="25000"/>
                  </a:schemeClr>
                </a:solidFill>
              </a:rPr>
              <a:t>)</a:t>
            </a:r>
            <a:endParaRPr lang="en-US" sz="2200" dirty="0">
              <a:solidFill>
                <a:schemeClr val="tx1">
                  <a:lumMod val="75000"/>
                  <a:lumOff val="25000"/>
                </a:schemeClr>
              </a:solidFill>
            </a:endParaRPr>
          </a:p>
        </p:txBody>
      </p:sp>
      <p:sp>
        <p:nvSpPr>
          <p:cNvPr id="23" name="Title 1"/>
          <p:cNvSpPr txBox="1">
            <a:spLocks/>
          </p:cNvSpPr>
          <p:nvPr/>
        </p:nvSpPr>
        <p:spPr>
          <a:xfrm>
            <a:off x="245331" y="-344825"/>
            <a:ext cx="8042276" cy="133695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dirty="0" smtClean="0"/>
              <a:t>Part II. </a:t>
            </a:r>
            <a:endParaRPr lang="en-US" dirty="0"/>
          </a:p>
        </p:txBody>
      </p:sp>
    </p:spTree>
    <p:extLst>
      <p:ext uri="{BB962C8B-B14F-4D97-AF65-F5344CB8AC3E}">
        <p14:creationId xmlns:p14="http://schemas.microsoft.com/office/powerpoint/2010/main" val="140970709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9275" y="1436066"/>
            <a:ext cx="8042276" cy="4343400"/>
          </a:xfrm>
        </p:spPr>
        <p:txBody>
          <a:bodyPr/>
          <a:lstStyle/>
          <a:p>
            <a:r>
              <a:rPr lang="en-US" dirty="0" smtClean="0">
                <a:solidFill>
                  <a:srgbClr val="262626"/>
                </a:solidFill>
              </a:rPr>
              <a:t>Distribution in genomic elements</a:t>
            </a:r>
            <a:endParaRPr lang="en-US" dirty="0">
              <a:solidFill>
                <a:srgbClr val="262626"/>
              </a:solidFill>
            </a:endParaRPr>
          </a:p>
        </p:txBody>
      </p:sp>
      <p:sp>
        <p:nvSpPr>
          <p:cNvPr id="7" name="Title 1"/>
          <p:cNvSpPr txBox="1">
            <a:spLocks/>
          </p:cNvSpPr>
          <p:nvPr/>
        </p:nvSpPr>
        <p:spPr>
          <a:xfrm>
            <a:off x="245331" y="-344825"/>
            <a:ext cx="8042276" cy="133695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dirty="0" smtClean="0"/>
              <a:t>Part II. </a:t>
            </a:r>
            <a:endParaRPr lang="en-US" dirty="0"/>
          </a:p>
        </p:txBody>
      </p:sp>
    </p:spTree>
    <p:extLst>
      <p:ext uri="{BB962C8B-B14F-4D97-AF65-F5344CB8AC3E}">
        <p14:creationId xmlns:p14="http://schemas.microsoft.com/office/powerpoint/2010/main" val="170571494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9275" y="1436066"/>
            <a:ext cx="8042276" cy="4343400"/>
          </a:xfrm>
        </p:spPr>
        <p:txBody>
          <a:bodyPr/>
          <a:lstStyle/>
          <a:p>
            <a:r>
              <a:rPr lang="en-US" dirty="0" smtClean="0">
                <a:solidFill>
                  <a:srgbClr val="262626"/>
                </a:solidFill>
              </a:rPr>
              <a:t>Distribution in genomic elements</a:t>
            </a:r>
            <a:endParaRPr lang="en-US" dirty="0">
              <a:solidFill>
                <a:srgbClr val="262626"/>
              </a:solidFill>
            </a:endParaRPr>
          </a:p>
        </p:txBody>
      </p:sp>
      <p:graphicFrame>
        <p:nvGraphicFramePr>
          <p:cNvPr id="7" name="Chart 6"/>
          <p:cNvGraphicFramePr>
            <a:graphicFrameLocks/>
          </p:cNvGraphicFramePr>
          <p:nvPr>
            <p:extLst>
              <p:ext uri="{D42A27DB-BD31-4B8C-83A1-F6EECF244321}">
                <p14:modId xmlns:p14="http://schemas.microsoft.com/office/powerpoint/2010/main" val="1562604020"/>
              </p:ext>
            </p:extLst>
          </p:nvPr>
        </p:nvGraphicFramePr>
        <p:xfrm>
          <a:off x="1244600" y="2057400"/>
          <a:ext cx="6667500" cy="4279900"/>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1"/>
          <p:cNvSpPr txBox="1">
            <a:spLocks/>
          </p:cNvSpPr>
          <p:nvPr/>
        </p:nvSpPr>
        <p:spPr>
          <a:xfrm>
            <a:off x="245331" y="-344825"/>
            <a:ext cx="8042276" cy="133695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dirty="0" smtClean="0"/>
              <a:t>Part II. </a:t>
            </a:r>
            <a:endParaRPr lang="en-US" dirty="0"/>
          </a:p>
        </p:txBody>
      </p:sp>
    </p:spTree>
    <p:extLst>
      <p:ext uri="{BB962C8B-B14F-4D97-AF65-F5344CB8AC3E}">
        <p14:creationId xmlns:p14="http://schemas.microsoft.com/office/powerpoint/2010/main" val="186253823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549275" y="1165132"/>
            <a:ext cx="8042276" cy="511268"/>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sz="2600" dirty="0" smtClean="0">
                <a:solidFill>
                  <a:srgbClr val="262626"/>
                </a:solidFill>
              </a:rPr>
              <a:t>Relationship with expression</a:t>
            </a:r>
          </a:p>
        </p:txBody>
      </p:sp>
      <p:sp>
        <p:nvSpPr>
          <p:cNvPr id="7" name="Title 1"/>
          <p:cNvSpPr txBox="1">
            <a:spLocks/>
          </p:cNvSpPr>
          <p:nvPr/>
        </p:nvSpPr>
        <p:spPr>
          <a:xfrm>
            <a:off x="245331" y="-344825"/>
            <a:ext cx="8042276" cy="133695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dirty="0" smtClean="0"/>
              <a:t>Part II. </a:t>
            </a:r>
            <a:endParaRPr lang="en-US" dirty="0"/>
          </a:p>
        </p:txBody>
      </p:sp>
    </p:spTree>
    <p:extLst>
      <p:ext uri="{BB962C8B-B14F-4D97-AF65-F5344CB8AC3E}">
        <p14:creationId xmlns:p14="http://schemas.microsoft.com/office/powerpoint/2010/main" val="385551360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762" b="11470"/>
          <a:stretch/>
        </p:blipFill>
        <p:spPr bwMode="auto">
          <a:xfrm>
            <a:off x="1540933" y="1676400"/>
            <a:ext cx="5989560" cy="3810000"/>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pic>
      <p:sp>
        <p:nvSpPr>
          <p:cNvPr id="23" name="Content Placeholder 2"/>
          <p:cNvSpPr>
            <a:spLocks noGrp="1"/>
          </p:cNvSpPr>
          <p:nvPr>
            <p:ph idx="1"/>
          </p:nvPr>
        </p:nvSpPr>
        <p:spPr>
          <a:xfrm>
            <a:off x="549275" y="1165132"/>
            <a:ext cx="8042276" cy="511268"/>
          </a:xfrm>
        </p:spPr>
        <p:txBody>
          <a:bodyPr>
            <a:normAutofit/>
          </a:bodyPr>
          <a:lstStyle/>
          <a:p>
            <a:r>
              <a:rPr lang="en-US" sz="2600" dirty="0" smtClean="0">
                <a:solidFill>
                  <a:srgbClr val="262626"/>
                </a:solidFill>
              </a:rPr>
              <a:t>Relationship with expression</a:t>
            </a:r>
          </a:p>
        </p:txBody>
      </p:sp>
      <p:sp>
        <p:nvSpPr>
          <p:cNvPr id="24" name="TextBox 23"/>
          <p:cNvSpPr txBox="1"/>
          <p:nvPr/>
        </p:nvSpPr>
        <p:spPr>
          <a:xfrm>
            <a:off x="1937208" y="5486400"/>
            <a:ext cx="4334942" cy="369332"/>
          </a:xfrm>
          <a:prstGeom prst="rect">
            <a:avLst/>
          </a:prstGeom>
          <a:noFill/>
        </p:spPr>
        <p:txBody>
          <a:bodyPr wrap="square" rtlCol="0">
            <a:spAutoFit/>
          </a:bodyPr>
          <a:lstStyle/>
          <a:p>
            <a:pPr algn="r"/>
            <a:r>
              <a:rPr lang="en-US" dirty="0" smtClean="0"/>
              <a:t>Gene expression (</a:t>
            </a:r>
            <a:r>
              <a:rPr lang="en-US" dirty="0" err="1" smtClean="0"/>
              <a:t>Deciles</a:t>
            </a:r>
            <a:r>
              <a:rPr lang="en-US" dirty="0" smtClean="0"/>
              <a:t>)</a:t>
            </a:r>
            <a:endParaRPr lang="en-US" dirty="0"/>
          </a:p>
        </p:txBody>
      </p:sp>
      <p:sp>
        <p:nvSpPr>
          <p:cNvPr id="25" name="TextBox 24"/>
          <p:cNvSpPr txBox="1"/>
          <p:nvPr/>
        </p:nvSpPr>
        <p:spPr>
          <a:xfrm rot="16200000">
            <a:off x="-990606" y="4090533"/>
            <a:ext cx="4334942" cy="369332"/>
          </a:xfrm>
          <a:prstGeom prst="rect">
            <a:avLst/>
          </a:prstGeom>
          <a:noFill/>
        </p:spPr>
        <p:txBody>
          <a:bodyPr wrap="square" rtlCol="0">
            <a:spAutoFit/>
          </a:bodyPr>
          <a:lstStyle/>
          <a:p>
            <a:pPr algn="r"/>
            <a:r>
              <a:rPr lang="en-US" dirty="0" smtClean="0"/>
              <a:t> DNA methylation/gene </a:t>
            </a:r>
            <a:endParaRPr lang="en-US" dirty="0"/>
          </a:p>
        </p:txBody>
      </p:sp>
      <p:sp>
        <p:nvSpPr>
          <p:cNvPr id="11" name="Title 1"/>
          <p:cNvSpPr txBox="1">
            <a:spLocks/>
          </p:cNvSpPr>
          <p:nvPr/>
        </p:nvSpPr>
        <p:spPr>
          <a:xfrm>
            <a:off x="245331" y="-344825"/>
            <a:ext cx="8042276" cy="133695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dirty="0" smtClean="0"/>
              <a:t>Part II. </a:t>
            </a:r>
            <a:endParaRPr lang="en-US" dirty="0"/>
          </a:p>
        </p:txBody>
      </p:sp>
    </p:spTree>
    <p:extLst>
      <p:ext uri="{BB962C8B-B14F-4D97-AF65-F5344CB8AC3E}">
        <p14:creationId xmlns:p14="http://schemas.microsoft.com/office/powerpoint/2010/main" val="27013483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9275" y="1472656"/>
            <a:ext cx="8366125" cy="4343400"/>
          </a:xfrm>
        </p:spPr>
        <p:txBody>
          <a:bodyPr>
            <a:normAutofit/>
          </a:bodyPr>
          <a:lstStyle/>
          <a:p>
            <a:pPr>
              <a:spcAft>
                <a:spcPts val="1200"/>
              </a:spcAft>
            </a:pPr>
            <a:r>
              <a:rPr lang="en-US" sz="2600" dirty="0">
                <a:solidFill>
                  <a:schemeClr val="tx1">
                    <a:lumMod val="85000"/>
                    <a:lumOff val="15000"/>
                  </a:schemeClr>
                </a:solidFill>
                <a:ea typeface="ＭＳ Ｐゴシック" pitchFamily="32" charset="-128"/>
                <a:cs typeface="ＭＳ Ｐゴシック" pitchFamily="32" charset="-128"/>
              </a:rPr>
              <a:t>R</a:t>
            </a:r>
            <a:r>
              <a:rPr lang="en-US" sz="2600" dirty="0" smtClean="0">
                <a:solidFill>
                  <a:schemeClr val="tx1">
                    <a:lumMod val="85000"/>
                    <a:lumOff val="15000"/>
                  </a:schemeClr>
                </a:solidFill>
                <a:ea typeface="ＭＳ Ｐゴシック" pitchFamily="32" charset="-128"/>
                <a:cs typeface="ＭＳ Ｐゴシック" pitchFamily="32" charset="-128"/>
              </a:rPr>
              <a:t>elationships </a:t>
            </a:r>
            <a:r>
              <a:rPr lang="en-US" sz="2600" dirty="0">
                <a:solidFill>
                  <a:schemeClr val="tx1">
                    <a:lumMod val="85000"/>
                    <a:lumOff val="15000"/>
                  </a:schemeClr>
                </a:solidFill>
                <a:ea typeface="ＭＳ Ｐゴシック" pitchFamily="32" charset="-128"/>
                <a:cs typeface="ＭＳ Ｐゴシック" pitchFamily="32" charset="-128"/>
              </a:rPr>
              <a:t>with </a:t>
            </a:r>
            <a:r>
              <a:rPr lang="en-US" sz="2600" dirty="0" smtClean="0">
                <a:solidFill>
                  <a:schemeClr val="tx1">
                    <a:lumMod val="85000"/>
                    <a:lumOff val="15000"/>
                  </a:schemeClr>
                </a:solidFill>
                <a:ea typeface="ＭＳ Ｐゴシック" pitchFamily="32" charset="-128"/>
                <a:cs typeface="ＭＳ Ｐゴシック" pitchFamily="32" charset="-128"/>
              </a:rPr>
              <a:t>other gene specific attributes?</a:t>
            </a:r>
            <a:endParaRPr lang="en-US" sz="2600" dirty="0">
              <a:solidFill>
                <a:schemeClr val="tx1">
                  <a:lumMod val="85000"/>
                  <a:lumOff val="15000"/>
                </a:schemeClr>
              </a:solidFill>
              <a:ea typeface="ＭＳ Ｐゴシック" pitchFamily="32" charset="-128"/>
              <a:cs typeface="ＭＳ Ｐゴシック" pitchFamily="32" charset="-128"/>
            </a:endParaRPr>
          </a:p>
          <a:p>
            <a:pPr marL="349250" lvl="1" indent="0">
              <a:spcAft>
                <a:spcPts val="1200"/>
              </a:spcAft>
              <a:buNone/>
            </a:pPr>
            <a:endParaRPr lang="en-US" sz="2600" dirty="0" smtClean="0">
              <a:solidFill>
                <a:schemeClr val="tx1">
                  <a:lumMod val="85000"/>
                  <a:lumOff val="15000"/>
                </a:schemeClr>
              </a:solidFill>
              <a:ea typeface="ＭＳ Ｐゴシック" pitchFamily="32" charset="-128"/>
              <a:cs typeface="ＭＳ Ｐゴシック" pitchFamily="32" charset="-128"/>
            </a:endParaRPr>
          </a:p>
          <a:p>
            <a:pPr marL="349250" lvl="1" indent="0">
              <a:buNone/>
            </a:pPr>
            <a:endParaRPr lang="en-US" sz="2600" b="1" dirty="0">
              <a:solidFill>
                <a:schemeClr val="tx1">
                  <a:lumMod val="85000"/>
                  <a:lumOff val="15000"/>
                </a:schemeClr>
              </a:solidFill>
            </a:endParaRPr>
          </a:p>
          <a:p>
            <a:pPr marL="0" indent="0">
              <a:buNone/>
            </a:pPr>
            <a:endParaRPr lang="en-US" sz="2600" dirty="0" smtClean="0">
              <a:solidFill>
                <a:schemeClr val="tx1">
                  <a:lumMod val="85000"/>
                  <a:lumOff val="15000"/>
                </a:schemeClr>
              </a:solidFill>
            </a:endParaRPr>
          </a:p>
        </p:txBody>
      </p:sp>
      <p:sp>
        <p:nvSpPr>
          <p:cNvPr id="6" name="Title 1"/>
          <p:cNvSpPr txBox="1">
            <a:spLocks/>
          </p:cNvSpPr>
          <p:nvPr/>
        </p:nvSpPr>
        <p:spPr>
          <a:xfrm>
            <a:off x="245331" y="-344825"/>
            <a:ext cx="8042276" cy="133695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dirty="0" smtClean="0"/>
              <a:t>Part II. </a:t>
            </a:r>
            <a:endParaRPr lang="en-US" dirty="0"/>
          </a:p>
        </p:txBody>
      </p:sp>
    </p:spTree>
    <p:extLst>
      <p:ext uri="{BB962C8B-B14F-4D97-AF65-F5344CB8AC3E}">
        <p14:creationId xmlns:p14="http://schemas.microsoft.com/office/powerpoint/2010/main" val="277682701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175" y="-298450"/>
            <a:ext cx="8556625" cy="1336675"/>
          </a:xfrm>
        </p:spPr>
        <p:txBody>
          <a:bodyPr/>
          <a:lstStyle/>
          <a:p>
            <a:pPr algn="l"/>
            <a:r>
              <a:rPr lang="en-US" dirty="0" smtClean="0"/>
              <a:t>Oysters: Threats</a:t>
            </a:r>
            <a:endParaRPr lang="en-US" dirty="0"/>
          </a:p>
        </p:txBody>
      </p:sp>
      <p:pic>
        <p:nvPicPr>
          <p:cNvPr id="10" name="Picture 9"/>
          <p:cNvPicPr>
            <a:picLocks noChangeAspect="1"/>
          </p:cNvPicPr>
          <p:nvPr/>
        </p:nvPicPr>
        <p:blipFill>
          <a:blip r:embed="rId3"/>
          <a:stretch>
            <a:fillRect/>
          </a:stretch>
        </p:blipFill>
        <p:spPr>
          <a:xfrm>
            <a:off x="5752542" y="835025"/>
            <a:ext cx="2205016" cy="3310835"/>
          </a:xfrm>
          <a:prstGeom prst="rect">
            <a:avLst/>
          </a:prstGeom>
          <a:ln>
            <a:solidFill>
              <a:srgbClr val="FF6525"/>
            </a:solidFill>
          </a:ln>
        </p:spPr>
      </p:pic>
      <p:pic>
        <p:nvPicPr>
          <p:cNvPr id="3" name="Picture 2" descr="Why is Climate Change Coverage Still Lacking in the Media? _ TreeHugger.jpg"/>
          <p:cNvPicPr>
            <a:picLocks noChangeAspect="1"/>
          </p:cNvPicPr>
          <p:nvPr/>
        </p:nvPicPr>
        <p:blipFill rotWithShape="1">
          <a:blip r:embed="rId4">
            <a:extLst>
              <a:ext uri="{28A0092B-C50C-407E-A947-70E740481C1C}">
                <a14:useLocalDpi xmlns:a14="http://schemas.microsoft.com/office/drawing/2010/main" val="0"/>
              </a:ext>
            </a:extLst>
          </a:blip>
          <a:srcRect l="2171" r="2026" b="3307"/>
          <a:stretch/>
        </p:blipFill>
        <p:spPr>
          <a:xfrm>
            <a:off x="639674" y="1276644"/>
            <a:ext cx="4203700" cy="2970816"/>
          </a:xfrm>
          <a:prstGeom prst="rect">
            <a:avLst/>
          </a:prstGeom>
          <a:ln>
            <a:solidFill>
              <a:srgbClr val="FF6525"/>
            </a:solidFill>
          </a:ln>
        </p:spPr>
      </p:pic>
      <p:pic>
        <p:nvPicPr>
          <p:cNvPr id="4" name="Picture 3" descr="Oyster Shells and BP Oil in Louisiana | Flickr - Photo Sharing!.jpg"/>
          <p:cNvPicPr>
            <a:picLocks noChangeAspect="1"/>
          </p:cNvPicPr>
          <p:nvPr/>
        </p:nvPicPr>
        <p:blipFill rotWithShape="1">
          <a:blip r:embed="rId5">
            <a:extLst>
              <a:ext uri="{28A0092B-C50C-407E-A947-70E740481C1C}">
                <a14:useLocalDpi xmlns:a14="http://schemas.microsoft.com/office/drawing/2010/main" val="0"/>
              </a:ext>
            </a:extLst>
          </a:blip>
          <a:srcRect l="7870" t="7204" r="5058"/>
          <a:stretch/>
        </p:blipFill>
        <p:spPr>
          <a:xfrm>
            <a:off x="741304" y="4472444"/>
            <a:ext cx="3451264" cy="2309356"/>
          </a:xfrm>
          <a:prstGeom prst="rect">
            <a:avLst/>
          </a:prstGeom>
          <a:ln>
            <a:solidFill>
              <a:srgbClr val="FF6525"/>
            </a:solidFill>
          </a:ln>
        </p:spPr>
      </p:pic>
      <p:pic>
        <p:nvPicPr>
          <p:cNvPr id="6" name="Picture 5" descr="Google Image Result for http___www.rockyfordchamber.net_images_agriculture1.jpg.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4718" y="4969600"/>
            <a:ext cx="2272082" cy="1598430"/>
          </a:xfrm>
          <a:prstGeom prst="rect">
            <a:avLst/>
          </a:prstGeom>
          <a:ln>
            <a:solidFill>
              <a:schemeClr val="accent5"/>
            </a:solidFill>
          </a:ln>
        </p:spPr>
      </p:pic>
      <p:pic>
        <p:nvPicPr>
          <p:cNvPr id="7" name="Picture 6" descr="Google Image Result for http___blawgletter.typepad.com_photos_uncategorized_2007_10_04_pharmaceuticals.jpg.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74397" y="4145860"/>
            <a:ext cx="1660712" cy="2049507"/>
          </a:xfrm>
          <a:prstGeom prst="rect">
            <a:avLst/>
          </a:prstGeom>
          <a:ln>
            <a:solidFill>
              <a:schemeClr val="accent3"/>
            </a:solidFill>
          </a:ln>
        </p:spPr>
      </p:pic>
      <p:pic>
        <p:nvPicPr>
          <p:cNvPr id="8" name="Picture 7" descr="Silent Spring.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75084" y="3495222"/>
            <a:ext cx="2011716" cy="1954443"/>
          </a:xfrm>
          <a:prstGeom prst="rect">
            <a:avLst/>
          </a:prstGeom>
          <a:ln>
            <a:solidFill>
              <a:schemeClr val="tx2"/>
            </a:solidFill>
          </a:ln>
        </p:spPr>
      </p:pic>
    </p:spTree>
    <p:extLst>
      <p:ext uri="{BB962C8B-B14F-4D97-AF65-F5344CB8AC3E}">
        <p14:creationId xmlns:p14="http://schemas.microsoft.com/office/powerpoint/2010/main" val="169499526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9275" y="1472656"/>
            <a:ext cx="8251825" cy="5080544"/>
          </a:xfrm>
        </p:spPr>
        <p:txBody>
          <a:bodyPr>
            <a:normAutofit/>
          </a:bodyPr>
          <a:lstStyle/>
          <a:p>
            <a:pPr>
              <a:spcAft>
                <a:spcPts val="1200"/>
              </a:spcAft>
            </a:pPr>
            <a:r>
              <a:rPr lang="en-US" sz="2600" dirty="0">
                <a:solidFill>
                  <a:schemeClr val="tx1">
                    <a:lumMod val="85000"/>
                    <a:lumOff val="15000"/>
                  </a:schemeClr>
                </a:solidFill>
                <a:ea typeface="ＭＳ Ｐゴシック" pitchFamily="32" charset="-128"/>
                <a:cs typeface="ＭＳ Ｐゴシック" pitchFamily="32" charset="-128"/>
              </a:rPr>
              <a:t>R</a:t>
            </a:r>
            <a:r>
              <a:rPr lang="en-US" sz="2600" dirty="0" smtClean="0">
                <a:solidFill>
                  <a:schemeClr val="tx1">
                    <a:lumMod val="85000"/>
                    <a:lumOff val="15000"/>
                  </a:schemeClr>
                </a:solidFill>
                <a:ea typeface="ＭＳ Ｐゴシック" pitchFamily="32" charset="-128"/>
                <a:cs typeface="ＭＳ Ｐゴシック" pitchFamily="32" charset="-128"/>
              </a:rPr>
              <a:t>elationships with other gene specific attributes?</a:t>
            </a:r>
          </a:p>
          <a:p>
            <a:pPr lvl="1">
              <a:spcAft>
                <a:spcPts val="1200"/>
              </a:spcAft>
            </a:pPr>
            <a:r>
              <a:rPr lang="en-US" sz="2600" dirty="0" smtClean="0">
                <a:solidFill>
                  <a:schemeClr val="tx1">
                    <a:lumMod val="85000"/>
                    <a:lumOff val="15000"/>
                  </a:schemeClr>
                </a:solidFill>
                <a:ea typeface="ＭＳ Ｐゴシック" pitchFamily="32" charset="-128"/>
                <a:cs typeface="ＭＳ Ｐゴシック" pitchFamily="32" charset="-128"/>
              </a:rPr>
              <a:t>Spatial</a:t>
            </a:r>
          </a:p>
          <a:p>
            <a:pPr lvl="2">
              <a:spcAft>
                <a:spcPts val="1200"/>
              </a:spcAft>
            </a:pPr>
            <a:r>
              <a:rPr lang="en-US" sz="2400" dirty="0">
                <a:solidFill>
                  <a:schemeClr val="tx1">
                    <a:lumMod val="85000"/>
                    <a:lumOff val="15000"/>
                  </a:schemeClr>
                </a:solidFill>
                <a:ea typeface="ＭＳ Ｐゴシック" pitchFamily="32" charset="-128"/>
                <a:cs typeface="ＭＳ Ｐゴシック" pitchFamily="32" charset="-128"/>
              </a:rPr>
              <a:t>e</a:t>
            </a:r>
            <a:r>
              <a:rPr lang="en-US" sz="2400" dirty="0" smtClean="0">
                <a:solidFill>
                  <a:schemeClr val="tx1">
                    <a:lumMod val="85000"/>
                    <a:lumOff val="15000"/>
                  </a:schemeClr>
                </a:solidFill>
                <a:ea typeface="ＭＳ Ｐゴシック" pitchFamily="32" charset="-128"/>
                <a:cs typeface="ＭＳ Ｐゴシック" pitchFamily="32" charset="-128"/>
              </a:rPr>
              <a:t>.g. number of exons, length of mRNA</a:t>
            </a:r>
          </a:p>
          <a:p>
            <a:pPr lvl="1">
              <a:spcAft>
                <a:spcPts val="1200"/>
              </a:spcAft>
            </a:pPr>
            <a:r>
              <a:rPr lang="en-US" sz="2600" dirty="0" smtClean="0">
                <a:solidFill>
                  <a:schemeClr val="tx1">
                    <a:lumMod val="85000"/>
                    <a:lumOff val="15000"/>
                  </a:schemeClr>
                </a:solidFill>
                <a:ea typeface="ＭＳ Ｐゴシック" pitchFamily="32" charset="-128"/>
                <a:cs typeface="ＭＳ Ｐゴシック" pitchFamily="32" charset="-128"/>
              </a:rPr>
              <a:t>Gene expression </a:t>
            </a:r>
            <a:r>
              <a:rPr lang="en-US" sz="2000" dirty="0" smtClean="0">
                <a:solidFill>
                  <a:schemeClr val="tx1">
                    <a:lumMod val="85000"/>
                    <a:lumOff val="15000"/>
                  </a:schemeClr>
                </a:solidFill>
                <a:ea typeface="ＭＳ Ｐゴシック" pitchFamily="32" charset="-128"/>
                <a:cs typeface="ＭＳ Ｐゴシック" pitchFamily="32" charset="-128"/>
              </a:rPr>
              <a:t>(Zhang et al 2012)</a:t>
            </a:r>
            <a:r>
              <a:rPr lang="en-US" sz="2600" dirty="0" smtClean="0">
                <a:solidFill>
                  <a:schemeClr val="tx1">
                    <a:lumMod val="85000"/>
                    <a:lumOff val="15000"/>
                  </a:schemeClr>
                </a:solidFill>
                <a:ea typeface="ＭＳ Ｐゴシック" pitchFamily="32" charset="-128"/>
                <a:cs typeface="ＭＳ Ｐゴシック" pitchFamily="32" charset="-128"/>
              </a:rPr>
              <a:t>:</a:t>
            </a:r>
          </a:p>
          <a:p>
            <a:pPr lvl="2">
              <a:spcAft>
                <a:spcPts val="1200"/>
              </a:spcAft>
            </a:pPr>
            <a:r>
              <a:rPr lang="en-US" sz="2400" dirty="0" smtClean="0">
                <a:solidFill>
                  <a:schemeClr val="tx1">
                    <a:lumMod val="85000"/>
                    <a:lumOff val="15000"/>
                  </a:schemeClr>
                </a:solidFill>
                <a:ea typeface="ＭＳ Ｐゴシック" pitchFamily="32" charset="-128"/>
                <a:cs typeface="ＭＳ Ｐゴシック" pitchFamily="32" charset="-128"/>
              </a:rPr>
              <a:t>Mean expression level across 9 tissues</a:t>
            </a:r>
          </a:p>
          <a:p>
            <a:pPr lvl="2">
              <a:spcAft>
                <a:spcPts val="1200"/>
              </a:spcAft>
            </a:pPr>
            <a:r>
              <a:rPr lang="en-US" sz="2400" dirty="0" smtClean="0">
                <a:solidFill>
                  <a:schemeClr val="tx1">
                    <a:lumMod val="85000"/>
                    <a:lumOff val="15000"/>
                  </a:schemeClr>
                </a:solidFill>
                <a:ea typeface="ＭＳ Ｐゴシック" pitchFamily="32" charset="-128"/>
                <a:cs typeface="ＭＳ Ｐゴシック" pitchFamily="32" charset="-128"/>
              </a:rPr>
              <a:t>Variation in expression between tissues (%CV)</a:t>
            </a:r>
          </a:p>
          <a:p>
            <a:pPr lvl="1">
              <a:spcAft>
                <a:spcPts val="1200"/>
              </a:spcAft>
            </a:pPr>
            <a:endParaRPr lang="en-US" sz="2600" dirty="0" smtClean="0">
              <a:solidFill>
                <a:schemeClr val="tx1">
                  <a:lumMod val="85000"/>
                  <a:lumOff val="15000"/>
                </a:schemeClr>
              </a:solidFill>
              <a:ea typeface="ＭＳ Ｐゴシック" pitchFamily="32" charset="-128"/>
              <a:cs typeface="ＭＳ Ｐゴシック" pitchFamily="32" charset="-128"/>
            </a:endParaRPr>
          </a:p>
          <a:p>
            <a:pPr marL="349250" lvl="1" indent="0">
              <a:buNone/>
            </a:pPr>
            <a:endParaRPr lang="en-US" sz="2600" b="1" dirty="0">
              <a:solidFill>
                <a:schemeClr val="tx1">
                  <a:lumMod val="85000"/>
                  <a:lumOff val="15000"/>
                </a:schemeClr>
              </a:solidFill>
            </a:endParaRPr>
          </a:p>
          <a:p>
            <a:pPr marL="0" indent="0">
              <a:buNone/>
            </a:pPr>
            <a:endParaRPr lang="en-US" sz="2600" dirty="0" smtClean="0">
              <a:solidFill>
                <a:schemeClr val="tx1">
                  <a:lumMod val="85000"/>
                  <a:lumOff val="15000"/>
                </a:schemeClr>
              </a:solidFill>
            </a:endParaRPr>
          </a:p>
        </p:txBody>
      </p:sp>
      <p:sp>
        <p:nvSpPr>
          <p:cNvPr id="6" name="Title 1"/>
          <p:cNvSpPr txBox="1">
            <a:spLocks/>
          </p:cNvSpPr>
          <p:nvPr/>
        </p:nvSpPr>
        <p:spPr>
          <a:xfrm>
            <a:off x="245331" y="-344825"/>
            <a:ext cx="8042276" cy="133695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dirty="0" smtClean="0"/>
              <a:t>Part II. </a:t>
            </a:r>
            <a:endParaRPr lang="en-US" dirty="0"/>
          </a:p>
        </p:txBody>
      </p:sp>
    </p:spTree>
    <p:extLst>
      <p:ext uri="{BB962C8B-B14F-4D97-AF65-F5344CB8AC3E}">
        <p14:creationId xmlns:p14="http://schemas.microsoft.com/office/powerpoint/2010/main" val="351165463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ig4_Gavery_peerJ.png"/>
          <p:cNvPicPr>
            <a:picLocks noChangeAspect="1"/>
          </p:cNvPicPr>
          <p:nvPr/>
        </p:nvPicPr>
        <p:blipFill rotWithShape="1">
          <a:blip r:embed="rId3">
            <a:extLst>
              <a:ext uri="{28A0092B-C50C-407E-A947-70E740481C1C}">
                <a14:useLocalDpi xmlns:a14="http://schemas.microsoft.com/office/drawing/2010/main" val="0"/>
              </a:ext>
            </a:extLst>
          </a:blip>
          <a:srcRect l="12151" t="172" r="11143" b="7230"/>
          <a:stretch/>
        </p:blipFill>
        <p:spPr>
          <a:xfrm>
            <a:off x="1759559" y="1204273"/>
            <a:ext cx="5593893" cy="5064723"/>
          </a:xfrm>
          <a:prstGeom prst="rect">
            <a:avLst/>
          </a:prstGeom>
          <a:noFill/>
          <a:ln>
            <a:noFill/>
          </a:ln>
        </p:spPr>
      </p:pic>
      <p:sp>
        <p:nvSpPr>
          <p:cNvPr id="10" name="TextBox 9"/>
          <p:cNvSpPr txBox="1"/>
          <p:nvPr/>
        </p:nvSpPr>
        <p:spPr>
          <a:xfrm>
            <a:off x="1275664" y="6258360"/>
            <a:ext cx="4334942" cy="369332"/>
          </a:xfrm>
          <a:prstGeom prst="rect">
            <a:avLst/>
          </a:prstGeom>
          <a:noFill/>
        </p:spPr>
        <p:txBody>
          <a:bodyPr wrap="square" rtlCol="0">
            <a:spAutoFit/>
          </a:bodyPr>
          <a:lstStyle/>
          <a:p>
            <a:pPr algn="r"/>
            <a:r>
              <a:rPr lang="en-US" dirty="0" smtClean="0"/>
              <a:t>PC1 (50.2%)</a:t>
            </a:r>
            <a:endParaRPr lang="en-US" dirty="0"/>
          </a:p>
        </p:txBody>
      </p:sp>
      <p:sp>
        <p:nvSpPr>
          <p:cNvPr id="11" name="TextBox 10"/>
          <p:cNvSpPr txBox="1"/>
          <p:nvPr/>
        </p:nvSpPr>
        <p:spPr>
          <a:xfrm rot="16200000">
            <a:off x="-665846" y="4756765"/>
            <a:ext cx="4334942" cy="369332"/>
          </a:xfrm>
          <a:prstGeom prst="rect">
            <a:avLst/>
          </a:prstGeom>
          <a:noFill/>
        </p:spPr>
        <p:txBody>
          <a:bodyPr wrap="square" rtlCol="0">
            <a:spAutoFit/>
          </a:bodyPr>
          <a:lstStyle/>
          <a:p>
            <a:pPr algn="r"/>
            <a:r>
              <a:rPr lang="en-US" dirty="0" smtClean="0"/>
              <a:t> PC2 (26.1%) </a:t>
            </a:r>
            <a:endParaRPr lang="en-US" dirty="0"/>
          </a:p>
        </p:txBody>
      </p:sp>
      <p:sp>
        <p:nvSpPr>
          <p:cNvPr id="12" name="Title 1"/>
          <p:cNvSpPr txBox="1">
            <a:spLocks/>
          </p:cNvSpPr>
          <p:nvPr/>
        </p:nvSpPr>
        <p:spPr>
          <a:xfrm>
            <a:off x="245331" y="-344825"/>
            <a:ext cx="8042276" cy="133695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dirty="0" smtClean="0"/>
              <a:t>Part II. </a:t>
            </a:r>
            <a:endParaRPr lang="en-US" dirty="0"/>
          </a:p>
        </p:txBody>
      </p:sp>
    </p:spTree>
    <p:extLst>
      <p:ext uri="{BB962C8B-B14F-4D97-AF65-F5344CB8AC3E}">
        <p14:creationId xmlns:p14="http://schemas.microsoft.com/office/powerpoint/2010/main" val="52676612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4_Gavery_peerJ.png"/>
          <p:cNvPicPr>
            <a:picLocks noChangeAspect="1"/>
          </p:cNvPicPr>
          <p:nvPr/>
        </p:nvPicPr>
        <p:blipFill rotWithShape="1">
          <a:blip r:embed="rId3">
            <a:extLst>
              <a:ext uri="{28A0092B-C50C-407E-A947-70E740481C1C}">
                <a14:useLocalDpi xmlns:a14="http://schemas.microsoft.com/office/drawing/2010/main" val="0"/>
              </a:ext>
            </a:extLst>
          </a:blip>
          <a:srcRect l="12151" t="172" r="11143" b="7230"/>
          <a:stretch/>
        </p:blipFill>
        <p:spPr>
          <a:xfrm>
            <a:off x="1759559" y="1204273"/>
            <a:ext cx="5593893" cy="5064723"/>
          </a:xfrm>
          <a:prstGeom prst="rect">
            <a:avLst/>
          </a:prstGeom>
          <a:noFill/>
          <a:ln>
            <a:noFill/>
          </a:ln>
        </p:spPr>
      </p:pic>
      <p:sp>
        <p:nvSpPr>
          <p:cNvPr id="6" name="TextBox 5"/>
          <p:cNvSpPr txBox="1"/>
          <p:nvPr/>
        </p:nvSpPr>
        <p:spPr>
          <a:xfrm>
            <a:off x="1275664" y="6258360"/>
            <a:ext cx="4334942" cy="369332"/>
          </a:xfrm>
          <a:prstGeom prst="rect">
            <a:avLst/>
          </a:prstGeom>
          <a:noFill/>
        </p:spPr>
        <p:txBody>
          <a:bodyPr wrap="square" rtlCol="0">
            <a:spAutoFit/>
          </a:bodyPr>
          <a:lstStyle/>
          <a:p>
            <a:pPr algn="r"/>
            <a:r>
              <a:rPr lang="en-US" dirty="0" smtClean="0"/>
              <a:t>PC1 (50.2%)</a:t>
            </a:r>
            <a:endParaRPr lang="en-US" dirty="0"/>
          </a:p>
        </p:txBody>
      </p:sp>
      <p:sp>
        <p:nvSpPr>
          <p:cNvPr id="7" name="TextBox 6"/>
          <p:cNvSpPr txBox="1"/>
          <p:nvPr/>
        </p:nvSpPr>
        <p:spPr>
          <a:xfrm rot="16200000">
            <a:off x="-665846" y="4756765"/>
            <a:ext cx="4334942" cy="369332"/>
          </a:xfrm>
          <a:prstGeom prst="rect">
            <a:avLst/>
          </a:prstGeom>
          <a:noFill/>
        </p:spPr>
        <p:txBody>
          <a:bodyPr wrap="square" rtlCol="0">
            <a:spAutoFit/>
          </a:bodyPr>
          <a:lstStyle/>
          <a:p>
            <a:pPr algn="r"/>
            <a:r>
              <a:rPr lang="en-US" dirty="0" smtClean="0"/>
              <a:t> PC2 (26.1%) </a:t>
            </a:r>
            <a:endParaRPr lang="en-US" dirty="0"/>
          </a:p>
        </p:txBody>
      </p:sp>
      <p:sp>
        <p:nvSpPr>
          <p:cNvPr id="2" name="Rectangle 1"/>
          <p:cNvSpPr/>
          <p:nvPr/>
        </p:nvSpPr>
        <p:spPr>
          <a:xfrm>
            <a:off x="5353921" y="2469632"/>
            <a:ext cx="1104900" cy="304328"/>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245331" y="-344825"/>
            <a:ext cx="8042276" cy="133695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dirty="0" smtClean="0"/>
              <a:t>Part II. </a:t>
            </a:r>
            <a:endParaRPr lang="en-US" dirty="0"/>
          </a:p>
        </p:txBody>
      </p:sp>
    </p:spTree>
    <p:extLst>
      <p:ext uri="{BB962C8B-B14F-4D97-AF65-F5344CB8AC3E}">
        <p14:creationId xmlns:p14="http://schemas.microsoft.com/office/powerpoint/2010/main" val="657474168"/>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Content Placeholder 2"/>
          <p:cNvSpPr txBox="1">
            <a:spLocks/>
          </p:cNvSpPr>
          <p:nvPr/>
        </p:nvSpPr>
        <p:spPr>
          <a:xfrm>
            <a:off x="320675" y="1380593"/>
            <a:ext cx="2681466" cy="652076"/>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endParaRPr lang="en-US" b="1" dirty="0" smtClean="0">
              <a:solidFill>
                <a:srgbClr val="404040"/>
              </a:solidFill>
            </a:endParaRPr>
          </a:p>
        </p:txBody>
      </p:sp>
      <p:sp>
        <p:nvSpPr>
          <p:cNvPr id="81" name="Title 1"/>
          <p:cNvSpPr>
            <a:spLocks noGrp="1"/>
          </p:cNvSpPr>
          <p:nvPr>
            <p:ph type="title"/>
          </p:nvPr>
        </p:nvSpPr>
        <p:spPr>
          <a:xfrm>
            <a:off x="219075" y="-400050"/>
            <a:ext cx="8042275" cy="1336675"/>
          </a:xfrm>
        </p:spPr>
        <p:txBody>
          <a:bodyPr/>
          <a:lstStyle/>
          <a:p>
            <a:pPr algn="l"/>
            <a:r>
              <a:rPr lang="en-US" dirty="0" smtClean="0"/>
              <a:t>Summary</a:t>
            </a:r>
            <a:endParaRPr lang="en-US" dirty="0"/>
          </a:p>
        </p:txBody>
      </p:sp>
      <p:sp>
        <p:nvSpPr>
          <p:cNvPr id="48" name="Content Placeholder 2"/>
          <p:cNvSpPr txBox="1">
            <a:spLocks/>
          </p:cNvSpPr>
          <p:nvPr/>
        </p:nvSpPr>
        <p:spPr>
          <a:xfrm>
            <a:off x="320675" y="4371478"/>
            <a:ext cx="2681466" cy="652076"/>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endParaRPr lang="en-US" b="1" dirty="0" smtClean="0">
              <a:solidFill>
                <a:srgbClr val="404040"/>
              </a:solidFill>
            </a:endParaRPr>
          </a:p>
        </p:txBody>
      </p:sp>
    </p:spTree>
    <p:extLst>
      <p:ext uri="{BB962C8B-B14F-4D97-AF65-F5344CB8AC3E}">
        <p14:creationId xmlns:p14="http://schemas.microsoft.com/office/powerpoint/2010/main" val="285419465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Content Placeholder 2"/>
          <p:cNvSpPr txBox="1">
            <a:spLocks/>
          </p:cNvSpPr>
          <p:nvPr/>
        </p:nvSpPr>
        <p:spPr>
          <a:xfrm>
            <a:off x="320675" y="1380593"/>
            <a:ext cx="2681466" cy="652076"/>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endParaRPr lang="en-US" b="1" dirty="0" smtClean="0">
              <a:solidFill>
                <a:srgbClr val="404040"/>
              </a:solidFill>
            </a:endParaRPr>
          </a:p>
        </p:txBody>
      </p:sp>
      <p:sp>
        <p:nvSpPr>
          <p:cNvPr id="81" name="Title 1"/>
          <p:cNvSpPr>
            <a:spLocks noGrp="1"/>
          </p:cNvSpPr>
          <p:nvPr>
            <p:ph type="title"/>
          </p:nvPr>
        </p:nvSpPr>
        <p:spPr>
          <a:xfrm>
            <a:off x="219075" y="-400050"/>
            <a:ext cx="8042275" cy="1336675"/>
          </a:xfrm>
        </p:spPr>
        <p:txBody>
          <a:bodyPr/>
          <a:lstStyle/>
          <a:p>
            <a:pPr algn="l"/>
            <a:r>
              <a:rPr lang="en-US" dirty="0" smtClean="0"/>
              <a:t>Summary</a:t>
            </a:r>
            <a:endParaRPr lang="en-US" dirty="0"/>
          </a:p>
        </p:txBody>
      </p:sp>
      <p:sp>
        <p:nvSpPr>
          <p:cNvPr id="24" name="Content Placeholder 2"/>
          <p:cNvSpPr txBox="1">
            <a:spLocks/>
          </p:cNvSpPr>
          <p:nvPr/>
        </p:nvSpPr>
        <p:spPr>
          <a:xfrm>
            <a:off x="6355873" y="941911"/>
            <a:ext cx="2348773" cy="409575"/>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b="1" dirty="0" err="1" smtClean="0">
                <a:solidFill>
                  <a:srgbClr val="404040"/>
                </a:solidFill>
              </a:rPr>
              <a:t>unmethylated</a:t>
            </a:r>
            <a:endParaRPr lang="en-US" b="1" dirty="0" smtClean="0">
              <a:solidFill>
                <a:srgbClr val="404040"/>
              </a:solidFill>
            </a:endParaRPr>
          </a:p>
        </p:txBody>
      </p:sp>
      <p:sp>
        <p:nvSpPr>
          <p:cNvPr id="94" name="Content Placeholder 2"/>
          <p:cNvSpPr txBox="1">
            <a:spLocks/>
          </p:cNvSpPr>
          <p:nvPr/>
        </p:nvSpPr>
        <p:spPr>
          <a:xfrm>
            <a:off x="3379499" y="941911"/>
            <a:ext cx="2348773" cy="409575"/>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b="1" dirty="0" smtClean="0">
                <a:solidFill>
                  <a:srgbClr val="404040"/>
                </a:solidFill>
              </a:rPr>
              <a:t>methylated</a:t>
            </a:r>
          </a:p>
        </p:txBody>
      </p:sp>
      <p:sp>
        <p:nvSpPr>
          <p:cNvPr id="48" name="Content Placeholder 2"/>
          <p:cNvSpPr txBox="1">
            <a:spLocks/>
          </p:cNvSpPr>
          <p:nvPr/>
        </p:nvSpPr>
        <p:spPr>
          <a:xfrm>
            <a:off x="320675" y="4371478"/>
            <a:ext cx="2681466" cy="652076"/>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endParaRPr lang="en-US" b="1" dirty="0" smtClean="0">
              <a:solidFill>
                <a:srgbClr val="404040"/>
              </a:solidFill>
            </a:endParaRPr>
          </a:p>
        </p:txBody>
      </p:sp>
      <p:grpSp>
        <p:nvGrpSpPr>
          <p:cNvPr id="4" name="Group 3"/>
          <p:cNvGrpSpPr/>
          <p:nvPr/>
        </p:nvGrpSpPr>
        <p:grpSpPr>
          <a:xfrm>
            <a:off x="3277899" y="1332106"/>
            <a:ext cx="1948780" cy="358570"/>
            <a:chOff x="2710754" y="1515072"/>
            <a:chExt cx="2566656" cy="425495"/>
          </a:xfrm>
        </p:grpSpPr>
        <p:grpSp>
          <p:nvGrpSpPr>
            <p:cNvPr id="46" name="Group 45"/>
            <p:cNvGrpSpPr/>
            <p:nvPr/>
          </p:nvGrpSpPr>
          <p:grpSpPr>
            <a:xfrm>
              <a:off x="2710754" y="1708440"/>
              <a:ext cx="2566656" cy="232127"/>
              <a:chOff x="263997" y="1938947"/>
              <a:chExt cx="2657815" cy="232127"/>
            </a:xfrm>
          </p:grpSpPr>
          <p:cxnSp>
            <p:nvCxnSpPr>
              <p:cNvPr id="56" name="Straight Connector 55"/>
              <p:cNvCxnSpPr/>
              <p:nvPr/>
            </p:nvCxnSpPr>
            <p:spPr>
              <a:xfrm flipH="1">
                <a:off x="365963" y="2084768"/>
                <a:ext cx="223241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nvGrpSpPr>
              <p:cNvPr id="59" name="Group 58"/>
              <p:cNvGrpSpPr/>
              <p:nvPr/>
            </p:nvGrpSpPr>
            <p:grpSpPr>
              <a:xfrm>
                <a:off x="263997" y="1938947"/>
                <a:ext cx="2657815" cy="232127"/>
                <a:chOff x="263997" y="1938947"/>
                <a:chExt cx="2657815" cy="232127"/>
              </a:xfrm>
            </p:grpSpPr>
            <p:sp>
              <p:nvSpPr>
                <p:cNvPr id="60" name="Rectangle 59"/>
                <p:cNvSpPr/>
                <p:nvPr/>
              </p:nvSpPr>
              <p:spPr>
                <a:xfrm>
                  <a:off x="1158402" y="1938947"/>
                  <a:ext cx="612979" cy="23212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2" name="Rectangle 61"/>
                <p:cNvSpPr/>
                <p:nvPr/>
              </p:nvSpPr>
              <p:spPr>
                <a:xfrm>
                  <a:off x="263997" y="1938947"/>
                  <a:ext cx="843605" cy="23212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3" name="Rectangle 62"/>
                <p:cNvSpPr/>
                <p:nvPr/>
              </p:nvSpPr>
              <p:spPr>
                <a:xfrm>
                  <a:off x="1847581" y="1938947"/>
                  <a:ext cx="1074231" cy="23212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64" name="Group 63"/>
            <p:cNvGrpSpPr/>
            <p:nvPr/>
          </p:nvGrpSpPr>
          <p:grpSpPr>
            <a:xfrm>
              <a:off x="3058291" y="1515072"/>
              <a:ext cx="2058345" cy="193367"/>
              <a:chOff x="3534042" y="1762338"/>
              <a:chExt cx="2131451" cy="193367"/>
            </a:xfrm>
          </p:grpSpPr>
          <p:grpSp>
            <p:nvGrpSpPr>
              <p:cNvPr id="65" name="Group 64"/>
              <p:cNvGrpSpPr/>
              <p:nvPr/>
            </p:nvGrpSpPr>
            <p:grpSpPr>
              <a:xfrm>
                <a:off x="3534042" y="1762338"/>
                <a:ext cx="88333" cy="193367"/>
                <a:chOff x="7728695" y="1300673"/>
                <a:chExt cx="88333" cy="193367"/>
              </a:xfrm>
            </p:grpSpPr>
            <p:sp>
              <p:nvSpPr>
                <p:cNvPr id="91" name="Oval 90"/>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2" name="Straight Connector 91"/>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6" name="Group 65"/>
              <p:cNvGrpSpPr/>
              <p:nvPr/>
            </p:nvGrpSpPr>
            <p:grpSpPr>
              <a:xfrm>
                <a:off x="3775938" y="1762338"/>
                <a:ext cx="88333" cy="193367"/>
                <a:chOff x="7728695" y="1300673"/>
                <a:chExt cx="88333" cy="193367"/>
              </a:xfrm>
            </p:grpSpPr>
            <p:sp>
              <p:nvSpPr>
                <p:cNvPr id="89" name="Oval 88"/>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0" name="Straight Connector 8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7" name="Group 66"/>
              <p:cNvGrpSpPr/>
              <p:nvPr/>
            </p:nvGrpSpPr>
            <p:grpSpPr>
              <a:xfrm>
                <a:off x="4056407" y="1762338"/>
                <a:ext cx="88333" cy="193367"/>
                <a:chOff x="7728695" y="1300673"/>
                <a:chExt cx="88333" cy="193367"/>
              </a:xfrm>
            </p:grpSpPr>
            <p:sp>
              <p:nvSpPr>
                <p:cNvPr id="87" name="Oval 86"/>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8" name="Straight Connector 8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8" name="Group 67"/>
              <p:cNvGrpSpPr/>
              <p:nvPr/>
            </p:nvGrpSpPr>
            <p:grpSpPr>
              <a:xfrm>
                <a:off x="4342280" y="1762338"/>
                <a:ext cx="88333" cy="193367"/>
                <a:chOff x="7728695" y="1300673"/>
                <a:chExt cx="88333" cy="193367"/>
              </a:xfrm>
            </p:grpSpPr>
            <p:sp>
              <p:nvSpPr>
                <p:cNvPr id="85" name="Oval 84"/>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6" name="Straight Connector 85"/>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9" name="Group 68"/>
              <p:cNvGrpSpPr/>
              <p:nvPr/>
            </p:nvGrpSpPr>
            <p:grpSpPr>
              <a:xfrm>
                <a:off x="4578606" y="1762338"/>
                <a:ext cx="88333" cy="193367"/>
                <a:chOff x="7728695" y="1300673"/>
                <a:chExt cx="88333" cy="193367"/>
              </a:xfrm>
            </p:grpSpPr>
            <p:sp>
              <p:nvSpPr>
                <p:cNvPr id="82" name="Oval 81"/>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4" name="Straight Connector 83"/>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70" name="Group 69"/>
              <p:cNvGrpSpPr/>
              <p:nvPr/>
            </p:nvGrpSpPr>
            <p:grpSpPr>
              <a:xfrm>
                <a:off x="5194968" y="1762338"/>
                <a:ext cx="88333" cy="193367"/>
                <a:chOff x="7728695" y="1300673"/>
                <a:chExt cx="88333" cy="193367"/>
              </a:xfrm>
            </p:grpSpPr>
            <p:sp>
              <p:nvSpPr>
                <p:cNvPr id="79" name="Oval 78"/>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0" name="Straight Connector 7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71" name="Group 70"/>
              <p:cNvGrpSpPr/>
              <p:nvPr/>
            </p:nvGrpSpPr>
            <p:grpSpPr>
              <a:xfrm>
                <a:off x="5386064" y="1762338"/>
                <a:ext cx="88333" cy="193367"/>
                <a:chOff x="7728695" y="1300673"/>
                <a:chExt cx="88333" cy="193367"/>
              </a:xfrm>
            </p:grpSpPr>
            <p:sp>
              <p:nvSpPr>
                <p:cNvPr id="75" name="Oval 74"/>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8" name="Straight Connector 7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72" name="Group 71"/>
              <p:cNvGrpSpPr/>
              <p:nvPr/>
            </p:nvGrpSpPr>
            <p:grpSpPr>
              <a:xfrm>
                <a:off x="5577160" y="1762338"/>
                <a:ext cx="88333" cy="193367"/>
                <a:chOff x="7728695" y="1300673"/>
                <a:chExt cx="88333" cy="193367"/>
              </a:xfrm>
            </p:grpSpPr>
            <p:sp>
              <p:nvSpPr>
                <p:cNvPr id="73" name="Oval 72"/>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4" name="Straight Connector 73"/>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grpSp>
      <p:grpSp>
        <p:nvGrpSpPr>
          <p:cNvPr id="93" name="Group 92"/>
          <p:cNvGrpSpPr/>
          <p:nvPr/>
        </p:nvGrpSpPr>
        <p:grpSpPr>
          <a:xfrm>
            <a:off x="6330868" y="1336038"/>
            <a:ext cx="2133816" cy="354638"/>
            <a:chOff x="2710754" y="1515072"/>
            <a:chExt cx="2566656" cy="425495"/>
          </a:xfrm>
        </p:grpSpPr>
        <p:grpSp>
          <p:nvGrpSpPr>
            <p:cNvPr id="95" name="Group 94"/>
            <p:cNvGrpSpPr/>
            <p:nvPr/>
          </p:nvGrpSpPr>
          <p:grpSpPr>
            <a:xfrm>
              <a:off x="2710754" y="1708440"/>
              <a:ext cx="2566656" cy="232127"/>
              <a:chOff x="263997" y="1938947"/>
              <a:chExt cx="2657815" cy="232127"/>
            </a:xfrm>
          </p:grpSpPr>
          <p:cxnSp>
            <p:nvCxnSpPr>
              <p:cNvPr id="121" name="Straight Connector 120"/>
              <p:cNvCxnSpPr/>
              <p:nvPr/>
            </p:nvCxnSpPr>
            <p:spPr>
              <a:xfrm flipH="1">
                <a:off x="365963" y="2084768"/>
                <a:ext cx="223241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nvGrpSpPr>
              <p:cNvPr id="122" name="Group 121"/>
              <p:cNvGrpSpPr/>
              <p:nvPr/>
            </p:nvGrpSpPr>
            <p:grpSpPr>
              <a:xfrm>
                <a:off x="263997" y="1938947"/>
                <a:ext cx="2657815" cy="232127"/>
                <a:chOff x="263997" y="1938947"/>
                <a:chExt cx="2657815" cy="232127"/>
              </a:xfrm>
            </p:grpSpPr>
            <p:sp>
              <p:nvSpPr>
                <p:cNvPr id="123" name="Rectangle 122"/>
                <p:cNvSpPr/>
                <p:nvPr/>
              </p:nvSpPr>
              <p:spPr>
                <a:xfrm>
                  <a:off x="1158402" y="1938947"/>
                  <a:ext cx="612979" cy="23212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4" name="Rectangle 123"/>
                <p:cNvSpPr/>
                <p:nvPr/>
              </p:nvSpPr>
              <p:spPr>
                <a:xfrm>
                  <a:off x="263997" y="1938947"/>
                  <a:ext cx="843605" cy="23212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5" name="Rectangle 124"/>
                <p:cNvSpPr/>
                <p:nvPr/>
              </p:nvSpPr>
              <p:spPr>
                <a:xfrm>
                  <a:off x="1847581" y="1938947"/>
                  <a:ext cx="1074231" cy="23212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96" name="Group 95"/>
            <p:cNvGrpSpPr/>
            <p:nvPr/>
          </p:nvGrpSpPr>
          <p:grpSpPr>
            <a:xfrm>
              <a:off x="3058291" y="1515072"/>
              <a:ext cx="2058345" cy="193367"/>
              <a:chOff x="3534042" y="1762338"/>
              <a:chExt cx="2131451" cy="193367"/>
            </a:xfrm>
          </p:grpSpPr>
          <p:grpSp>
            <p:nvGrpSpPr>
              <p:cNvPr id="97" name="Group 96"/>
              <p:cNvGrpSpPr/>
              <p:nvPr/>
            </p:nvGrpSpPr>
            <p:grpSpPr>
              <a:xfrm>
                <a:off x="3534042" y="1762338"/>
                <a:ext cx="88333" cy="193367"/>
                <a:chOff x="7728695" y="1300673"/>
                <a:chExt cx="88333" cy="193367"/>
              </a:xfrm>
            </p:grpSpPr>
            <p:sp>
              <p:nvSpPr>
                <p:cNvPr id="119" name="Oval 118"/>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20" name="Straight Connector 11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98" name="Group 97"/>
              <p:cNvGrpSpPr/>
              <p:nvPr/>
            </p:nvGrpSpPr>
            <p:grpSpPr>
              <a:xfrm>
                <a:off x="3775938" y="1762338"/>
                <a:ext cx="88333" cy="193367"/>
                <a:chOff x="7728695" y="1300673"/>
                <a:chExt cx="88333" cy="193367"/>
              </a:xfrm>
            </p:grpSpPr>
            <p:sp>
              <p:nvSpPr>
                <p:cNvPr id="117" name="Oval 116"/>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8" name="Straight Connector 11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99" name="Group 98"/>
              <p:cNvGrpSpPr/>
              <p:nvPr/>
            </p:nvGrpSpPr>
            <p:grpSpPr>
              <a:xfrm>
                <a:off x="4056407" y="1762338"/>
                <a:ext cx="88333" cy="193367"/>
                <a:chOff x="7728695" y="1300673"/>
                <a:chExt cx="88333" cy="193367"/>
              </a:xfrm>
            </p:grpSpPr>
            <p:sp>
              <p:nvSpPr>
                <p:cNvPr id="115" name="Oval 114"/>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6" name="Straight Connector 115"/>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0" name="Group 99"/>
              <p:cNvGrpSpPr/>
              <p:nvPr/>
            </p:nvGrpSpPr>
            <p:grpSpPr>
              <a:xfrm>
                <a:off x="4342280" y="1762338"/>
                <a:ext cx="88333" cy="193367"/>
                <a:chOff x="7728695" y="1300673"/>
                <a:chExt cx="88333" cy="193367"/>
              </a:xfrm>
            </p:grpSpPr>
            <p:sp>
              <p:nvSpPr>
                <p:cNvPr id="113" name="Oval 112"/>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4" name="Straight Connector 113"/>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1" name="Group 100"/>
              <p:cNvGrpSpPr/>
              <p:nvPr/>
            </p:nvGrpSpPr>
            <p:grpSpPr>
              <a:xfrm>
                <a:off x="4578606" y="1762338"/>
                <a:ext cx="88333" cy="193367"/>
                <a:chOff x="7728695" y="1300673"/>
                <a:chExt cx="88333" cy="193367"/>
              </a:xfrm>
            </p:grpSpPr>
            <p:sp>
              <p:nvSpPr>
                <p:cNvPr id="111" name="Oval 110"/>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2" name="Straight Connector 111"/>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2" name="Group 101"/>
              <p:cNvGrpSpPr/>
              <p:nvPr/>
            </p:nvGrpSpPr>
            <p:grpSpPr>
              <a:xfrm>
                <a:off x="5194968" y="1762338"/>
                <a:ext cx="88333" cy="193367"/>
                <a:chOff x="7728695" y="1300673"/>
                <a:chExt cx="88333" cy="193367"/>
              </a:xfrm>
            </p:grpSpPr>
            <p:sp>
              <p:nvSpPr>
                <p:cNvPr id="109" name="Oval 108"/>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0" name="Straight Connector 10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3" name="Group 102"/>
              <p:cNvGrpSpPr/>
              <p:nvPr/>
            </p:nvGrpSpPr>
            <p:grpSpPr>
              <a:xfrm>
                <a:off x="5386064" y="1762338"/>
                <a:ext cx="88333" cy="193367"/>
                <a:chOff x="7728695" y="1300673"/>
                <a:chExt cx="88333" cy="193367"/>
              </a:xfrm>
            </p:grpSpPr>
            <p:sp>
              <p:nvSpPr>
                <p:cNvPr id="107" name="Oval 106"/>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8" name="Straight Connector 10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4" name="Group 103"/>
              <p:cNvGrpSpPr/>
              <p:nvPr/>
            </p:nvGrpSpPr>
            <p:grpSpPr>
              <a:xfrm>
                <a:off x="5577160" y="1762338"/>
                <a:ext cx="88333" cy="193367"/>
                <a:chOff x="7728695" y="1300673"/>
                <a:chExt cx="88333" cy="193367"/>
              </a:xfrm>
            </p:grpSpPr>
            <p:sp>
              <p:nvSpPr>
                <p:cNvPr id="105" name="Oval 104"/>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6" name="Straight Connector 105"/>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grpSp>
      <p:sp>
        <p:nvSpPr>
          <p:cNvPr id="126" name="Rectangle 125"/>
          <p:cNvSpPr/>
          <p:nvPr/>
        </p:nvSpPr>
        <p:spPr>
          <a:xfrm>
            <a:off x="3002141" y="890357"/>
            <a:ext cx="2459254" cy="883497"/>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Rectangle 126"/>
          <p:cNvSpPr/>
          <p:nvPr/>
        </p:nvSpPr>
        <p:spPr>
          <a:xfrm>
            <a:off x="6228793" y="909737"/>
            <a:ext cx="2459254" cy="883497"/>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5589191"/>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
          <p:cNvSpPr txBox="1">
            <a:spLocks/>
          </p:cNvSpPr>
          <p:nvPr/>
        </p:nvSpPr>
        <p:spPr>
          <a:xfrm>
            <a:off x="416317" y="2068007"/>
            <a:ext cx="2551958" cy="513185"/>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dirty="0" smtClean="0">
                <a:solidFill>
                  <a:srgbClr val="262626"/>
                </a:solidFill>
              </a:rPr>
              <a:t>Gene function:</a:t>
            </a:r>
          </a:p>
        </p:txBody>
      </p:sp>
      <p:sp>
        <p:nvSpPr>
          <p:cNvPr id="76" name="Content Placeholder 2"/>
          <p:cNvSpPr txBox="1">
            <a:spLocks/>
          </p:cNvSpPr>
          <p:nvPr/>
        </p:nvSpPr>
        <p:spPr>
          <a:xfrm>
            <a:off x="320675" y="1380593"/>
            <a:ext cx="2681466" cy="652076"/>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endParaRPr lang="en-US" b="1" dirty="0" smtClean="0">
              <a:solidFill>
                <a:srgbClr val="404040"/>
              </a:solidFill>
            </a:endParaRPr>
          </a:p>
        </p:txBody>
      </p:sp>
      <p:sp>
        <p:nvSpPr>
          <p:cNvPr id="81" name="Title 1"/>
          <p:cNvSpPr>
            <a:spLocks noGrp="1"/>
          </p:cNvSpPr>
          <p:nvPr>
            <p:ph type="title"/>
          </p:nvPr>
        </p:nvSpPr>
        <p:spPr>
          <a:xfrm>
            <a:off x="219075" y="-400050"/>
            <a:ext cx="8042275" cy="1336675"/>
          </a:xfrm>
        </p:spPr>
        <p:txBody>
          <a:bodyPr/>
          <a:lstStyle/>
          <a:p>
            <a:pPr algn="l"/>
            <a:r>
              <a:rPr lang="en-US" dirty="0" smtClean="0"/>
              <a:t>Summary</a:t>
            </a:r>
            <a:endParaRPr lang="en-US" dirty="0"/>
          </a:p>
        </p:txBody>
      </p:sp>
      <p:sp>
        <p:nvSpPr>
          <p:cNvPr id="24" name="Content Placeholder 2"/>
          <p:cNvSpPr txBox="1">
            <a:spLocks/>
          </p:cNvSpPr>
          <p:nvPr/>
        </p:nvSpPr>
        <p:spPr>
          <a:xfrm>
            <a:off x="6355873" y="941911"/>
            <a:ext cx="2348773" cy="409575"/>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b="1" dirty="0" err="1" smtClean="0">
                <a:solidFill>
                  <a:srgbClr val="404040"/>
                </a:solidFill>
              </a:rPr>
              <a:t>unmethylated</a:t>
            </a:r>
            <a:endParaRPr lang="en-US" b="1" dirty="0" smtClean="0">
              <a:solidFill>
                <a:srgbClr val="404040"/>
              </a:solidFill>
            </a:endParaRPr>
          </a:p>
        </p:txBody>
      </p:sp>
      <p:sp>
        <p:nvSpPr>
          <p:cNvPr id="94" name="Content Placeholder 2"/>
          <p:cNvSpPr txBox="1">
            <a:spLocks/>
          </p:cNvSpPr>
          <p:nvPr/>
        </p:nvSpPr>
        <p:spPr>
          <a:xfrm>
            <a:off x="3379499" y="941911"/>
            <a:ext cx="2348773" cy="409575"/>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b="1" dirty="0" smtClean="0">
                <a:solidFill>
                  <a:srgbClr val="404040"/>
                </a:solidFill>
              </a:rPr>
              <a:t>methylated</a:t>
            </a:r>
          </a:p>
        </p:txBody>
      </p:sp>
      <p:sp>
        <p:nvSpPr>
          <p:cNvPr id="48" name="Content Placeholder 2"/>
          <p:cNvSpPr txBox="1">
            <a:spLocks/>
          </p:cNvSpPr>
          <p:nvPr/>
        </p:nvSpPr>
        <p:spPr>
          <a:xfrm>
            <a:off x="320675" y="4371478"/>
            <a:ext cx="2681466" cy="652076"/>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endParaRPr lang="en-US" b="1" dirty="0" smtClean="0">
              <a:solidFill>
                <a:srgbClr val="404040"/>
              </a:solidFill>
            </a:endParaRPr>
          </a:p>
        </p:txBody>
      </p:sp>
      <p:grpSp>
        <p:nvGrpSpPr>
          <p:cNvPr id="4" name="Group 3"/>
          <p:cNvGrpSpPr/>
          <p:nvPr/>
        </p:nvGrpSpPr>
        <p:grpSpPr>
          <a:xfrm>
            <a:off x="3277899" y="1332106"/>
            <a:ext cx="1948780" cy="358570"/>
            <a:chOff x="2710754" y="1515072"/>
            <a:chExt cx="2566656" cy="425495"/>
          </a:xfrm>
        </p:grpSpPr>
        <p:grpSp>
          <p:nvGrpSpPr>
            <p:cNvPr id="46" name="Group 45"/>
            <p:cNvGrpSpPr/>
            <p:nvPr/>
          </p:nvGrpSpPr>
          <p:grpSpPr>
            <a:xfrm>
              <a:off x="2710754" y="1708440"/>
              <a:ext cx="2566656" cy="232127"/>
              <a:chOff x="263997" y="1938947"/>
              <a:chExt cx="2657815" cy="232127"/>
            </a:xfrm>
          </p:grpSpPr>
          <p:cxnSp>
            <p:nvCxnSpPr>
              <p:cNvPr id="56" name="Straight Connector 55"/>
              <p:cNvCxnSpPr/>
              <p:nvPr/>
            </p:nvCxnSpPr>
            <p:spPr>
              <a:xfrm flipH="1">
                <a:off x="365963" y="2084768"/>
                <a:ext cx="223241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nvGrpSpPr>
              <p:cNvPr id="59" name="Group 58"/>
              <p:cNvGrpSpPr/>
              <p:nvPr/>
            </p:nvGrpSpPr>
            <p:grpSpPr>
              <a:xfrm>
                <a:off x="263997" y="1938947"/>
                <a:ext cx="2657815" cy="232127"/>
                <a:chOff x="263997" y="1938947"/>
                <a:chExt cx="2657815" cy="232127"/>
              </a:xfrm>
            </p:grpSpPr>
            <p:sp>
              <p:nvSpPr>
                <p:cNvPr id="60" name="Rectangle 59"/>
                <p:cNvSpPr/>
                <p:nvPr/>
              </p:nvSpPr>
              <p:spPr>
                <a:xfrm>
                  <a:off x="1158402" y="1938947"/>
                  <a:ext cx="612979" cy="23212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2" name="Rectangle 61"/>
                <p:cNvSpPr/>
                <p:nvPr/>
              </p:nvSpPr>
              <p:spPr>
                <a:xfrm>
                  <a:off x="263997" y="1938947"/>
                  <a:ext cx="843605" cy="23212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3" name="Rectangle 62"/>
                <p:cNvSpPr/>
                <p:nvPr/>
              </p:nvSpPr>
              <p:spPr>
                <a:xfrm>
                  <a:off x="1847581" y="1938947"/>
                  <a:ext cx="1074231" cy="23212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64" name="Group 63"/>
            <p:cNvGrpSpPr/>
            <p:nvPr/>
          </p:nvGrpSpPr>
          <p:grpSpPr>
            <a:xfrm>
              <a:off x="3058291" y="1515072"/>
              <a:ext cx="2058345" cy="193367"/>
              <a:chOff x="3534042" y="1762338"/>
              <a:chExt cx="2131451" cy="193367"/>
            </a:xfrm>
          </p:grpSpPr>
          <p:grpSp>
            <p:nvGrpSpPr>
              <p:cNvPr id="65" name="Group 64"/>
              <p:cNvGrpSpPr/>
              <p:nvPr/>
            </p:nvGrpSpPr>
            <p:grpSpPr>
              <a:xfrm>
                <a:off x="3534042" y="1762338"/>
                <a:ext cx="88333" cy="193367"/>
                <a:chOff x="7728695" y="1300673"/>
                <a:chExt cx="88333" cy="193367"/>
              </a:xfrm>
            </p:grpSpPr>
            <p:sp>
              <p:nvSpPr>
                <p:cNvPr id="91" name="Oval 90"/>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2" name="Straight Connector 91"/>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6" name="Group 65"/>
              <p:cNvGrpSpPr/>
              <p:nvPr/>
            </p:nvGrpSpPr>
            <p:grpSpPr>
              <a:xfrm>
                <a:off x="3775938" y="1762338"/>
                <a:ext cx="88333" cy="193367"/>
                <a:chOff x="7728695" y="1300673"/>
                <a:chExt cx="88333" cy="193367"/>
              </a:xfrm>
            </p:grpSpPr>
            <p:sp>
              <p:nvSpPr>
                <p:cNvPr id="89" name="Oval 88"/>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0" name="Straight Connector 8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7" name="Group 66"/>
              <p:cNvGrpSpPr/>
              <p:nvPr/>
            </p:nvGrpSpPr>
            <p:grpSpPr>
              <a:xfrm>
                <a:off x="4056407" y="1762338"/>
                <a:ext cx="88333" cy="193367"/>
                <a:chOff x="7728695" y="1300673"/>
                <a:chExt cx="88333" cy="193367"/>
              </a:xfrm>
            </p:grpSpPr>
            <p:sp>
              <p:nvSpPr>
                <p:cNvPr id="87" name="Oval 86"/>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8" name="Straight Connector 8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8" name="Group 67"/>
              <p:cNvGrpSpPr/>
              <p:nvPr/>
            </p:nvGrpSpPr>
            <p:grpSpPr>
              <a:xfrm>
                <a:off x="4342280" y="1762338"/>
                <a:ext cx="88333" cy="193367"/>
                <a:chOff x="7728695" y="1300673"/>
                <a:chExt cx="88333" cy="193367"/>
              </a:xfrm>
            </p:grpSpPr>
            <p:sp>
              <p:nvSpPr>
                <p:cNvPr id="85" name="Oval 84"/>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6" name="Straight Connector 85"/>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9" name="Group 68"/>
              <p:cNvGrpSpPr/>
              <p:nvPr/>
            </p:nvGrpSpPr>
            <p:grpSpPr>
              <a:xfrm>
                <a:off x="4578606" y="1762338"/>
                <a:ext cx="88333" cy="193367"/>
                <a:chOff x="7728695" y="1300673"/>
                <a:chExt cx="88333" cy="193367"/>
              </a:xfrm>
            </p:grpSpPr>
            <p:sp>
              <p:nvSpPr>
                <p:cNvPr id="82" name="Oval 81"/>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4" name="Straight Connector 83"/>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70" name="Group 69"/>
              <p:cNvGrpSpPr/>
              <p:nvPr/>
            </p:nvGrpSpPr>
            <p:grpSpPr>
              <a:xfrm>
                <a:off x="5194968" y="1762338"/>
                <a:ext cx="88333" cy="193367"/>
                <a:chOff x="7728695" y="1300673"/>
                <a:chExt cx="88333" cy="193367"/>
              </a:xfrm>
            </p:grpSpPr>
            <p:sp>
              <p:nvSpPr>
                <p:cNvPr id="79" name="Oval 78"/>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0" name="Straight Connector 7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71" name="Group 70"/>
              <p:cNvGrpSpPr/>
              <p:nvPr/>
            </p:nvGrpSpPr>
            <p:grpSpPr>
              <a:xfrm>
                <a:off x="5386064" y="1762338"/>
                <a:ext cx="88333" cy="193367"/>
                <a:chOff x="7728695" y="1300673"/>
                <a:chExt cx="88333" cy="193367"/>
              </a:xfrm>
            </p:grpSpPr>
            <p:sp>
              <p:nvSpPr>
                <p:cNvPr id="75" name="Oval 74"/>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8" name="Straight Connector 7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72" name="Group 71"/>
              <p:cNvGrpSpPr/>
              <p:nvPr/>
            </p:nvGrpSpPr>
            <p:grpSpPr>
              <a:xfrm>
                <a:off x="5577160" y="1762338"/>
                <a:ext cx="88333" cy="193367"/>
                <a:chOff x="7728695" y="1300673"/>
                <a:chExt cx="88333" cy="193367"/>
              </a:xfrm>
            </p:grpSpPr>
            <p:sp>
              <p:nvSpPr>
                <p:cNvPr id="73" name="Oval 72"/>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4" name="Straight Connector 73"/>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grpSp>
      <p:grpSp>
        <p:nvGrpSpPr>
          <p:cNvPr id="93" name="Group 92"/>
          <p:cNvGrpSpPr/>
          <p:nvPr/>
        </p:nvGrpSpPr>
        <p:grpSpPr>
          <a:xfrm>
            <a:off x="6330868" y="1336038"/>
            <a:ext cx="2133816" cy="354638"/>
            <a:chOff x="2710754" y="1515072"/>
            <a:chExt cx="2566656" cy="425495"/>
          </a:xfrm>
        </p:grpSpPr>
        <p:grpSp>
          <p:nvGrpSpPr>
            <p:cNvPr id="95" name="Group 94"/>
            <p:cNvGrpSpPr/>
            <p:nvPr/>
          </p:nvGrpSpPr>
          <p:grpSpPr>
            <a:xfrm>
              <a:off x="2710754" y="1708440"/>
              <a:ext cx="2566656" cy="232127"/>
              <a:chOff x="263997" y="1938947"/>
              <a:chExt cx="2657815" cy="232127"/>
            </a:xfrm>
          </p:grpSpPr>
          <p:cxnSp>
            <p:nvCxnSpPr>
              <p:cNvPr id="121" name="Straight Connector 120"/>
              <p:cNvCxnSpPr/>
              <p:nvPr/>
            </p:nvCxnSpPr>
            <p:spPr>
              <a:xfrm flipH="1">
                <a:off x="365963" y="2084768"/>
                <a:ext cx="223241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nvGrpSpPr>
              <p:cNvPr id="122" name="Group 121"/>
              <p:cNvGrpSpPr/>
              <p:nvPr/>
            </p:nvGrpSpPr>
            <p:grpSpPr>
              <a:xfrm>
                <a:off x="263997" y="1938947"/>
                <a:ext cx="2657815" cy="232127"/>
                <a:chOff x="263997" y="1938947"/>
                <a:chExt cx="2657815" cy="232127"/>
              </a:xfrm>
            </p:grpSpPr>
            <p:sp>
              <p:nvSpPr>
                <p:cNvPr id="123" name="Rectangle 122"/>
                <p:cNvSpPr/>
                <p:nvPr/>
              </p:nvSpPr>
              <p:spPr>
                <a:xfrm>
                  <a:off x="1158402" y="1938947"/>
                  <a:ext cx="612979" cy="23212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4" name="Rectangle 123"/>
                <p:cNvSpPr/>
                <p:nvPr/>
              </p:nvSpPr>
              <p:spPr>
                <a:xfrm>
                  <a:off x="263997" y="1938947"/>
                  <a:ext cx="843605" cy="23212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5" name="Rectangle 124"/>
                <p:cNvSpPr/>
                <p:nvPr/>
              </p:nvSpPr>
              <p:spPr>
                <a:xfrm>
                  <a:off x="1847581" y="1938947"/>
                  <a:ext cx="1074231" cy="23212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96" name="Group 95"/>
            <p:cNvGrpSpPr/>
            <p:nvPr/>
          </p:nvGrpSpPr>
          <p:grpSpPr>
            <a:xfrm>
              <a:off x="3058291" y="1515072"/>
              <a:ext cx="2058345" cy="193367"/>
              <a:chOff x="3534042" y="1762338"/>
              <a:chExt cx="2131451" cy="193367"/>
            </a:xfrm>
          </p:grpSpPr>
          <p:grpSp>
            <p:nvGrpSpPr>
              <p:cNvPr id="97" name="Group 96"/>
              <p:cNvGrpSpPr/>
              <p:nvPr/>
            </p:nvGrpSpPr>
            <p:grpSpPr>
              <a:xfrm>
                <a:off x="3534042" y="1762338"/>
                <a:ext cx="88333" cy="193367"/>
                <a:chOff x="7728695" y="1300673"/>
                <a:chExt cx="88333" cy="193367"/>
              </a:xfrm>
            </p:grpSpPr>
            <p:sp>
              <p:nvSpPr>
                <p:cNvPr id="119" name="Oval 118"/>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20" name="Straight Connector 11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98" name="Group 97"/>
              <p:cNvGrpSpPr/>
              <p:nvPr/>
            </p:nvGrpSpPr>
            <p:grpSpPr>
              <a:xfrm>
                <a:off x="3775938" y="1762338"/>
                <a:ext cx="88333" cy="193367"/>
                <a:chOff x="7728695" y="1300673"/>
                <a:chExt cx="88333" cy="193367"/>
              </a:xfrm>
            </p:grpSpPr>
            <p:sp>
              <p:nvSpPr>
                <p:cNvPr id="117" name="Oval 116"/>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8" name="Straight Connector 11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99" name="Group 98"/>
              <p:cNvGrpSpPr/>
              <p:nvPr/>
            </p:nvGrpSpPr>
            <p:grpSpPr>
              <a:xfrm>
                <a:off x="4056407" y="1762338"/>
                <a:ext cx="88333" cy="193367"/>
                <a:chOff x="7728695" y="1300673"/>
                <a:chExt cx="88333" cy="193367"/>
              </a:xfrm>
            </p:grpSpPr>
            <p:sp>
              <p:nvSpPr>
                <p:cNvPr id="115" name="Oval 114"/>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6" name="Straight Connector 115"/>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0" name="Group 99"/>
              <p:cNvGrpSpPr/>
              <p:nvPr/>
            </p:nvGrpSpPr>
            <p:grpSpPr>
              <a:xfrm>
                <a:off x="4342280" y="1762338"/>
                <a:ext cx="88333" cy="193367"/>
                <a:chOff x="7728695" y="1300673"/>
                <a:chExt cx="88333" cy="193367"/>
              </a:xfrm>
            </p:grpSpPr>
            <p:sp>
              <p:nvSpPr>
                <p:cNvPr id="113" name="Oval 112"/>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4" name="Straight Connector 113"/>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1" name="Group 100"/>
              <p:cNvGrpSpPr/>
              <p:nvPr/>
            </p:nvGrpSpPr>
            <p:grpSpPr>
              <a:xfrm>
                <a:off x="4578606" y="1762338"/>
                <a:ext cx="88333" cy="193367"/>
                <a:chOff x="7728695" y="1300673"/>
                <a:chExt cx="88333" cy="193367"/>
              </a:xfrm>
            </p:grpSpPr>
            <p:sp>
              <p:nvSpPr>
                <p:cNvPr id="111" name="Oval 110"/>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2" name="Straight Connector 111"/>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2" name="Group 101"/>
              <p:cNvGrpSpPr/>
              <p:nvPr/>
            </p:nvGrpSpPr>
            <p:grpSpPr>
              <a:xfrm>
                <a:off x="5194968" y="1762338"/>
                <a:ext cx="88333" cy="193367"/>
                <a:chOff x="7728695" y="1300673"/>
                <a:chExt cx="88333" cy="193367"/>
              </a:xfrm>
            </p:grpSpPr>
            <p:sp>
              <p:nvSpPr>
                <p:cNvPr id="109" name="Oval 108"/>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0" name="Straight Connector 10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3" name="Group 102"/>
              <p:cNvGrpSpPr/>
              <p:nvPr/>
            </p:nvGrpSpPr>
            <p:grpSpPr>
              <a:xfrm>
                <a:off x="5386064" y="1762338"/>
                <a:ext cx="88333" cy="193367"/>
                <a:chOff x="7728695" y="1300673"/>
                <a:chExt cx="88333" cy="193367"/>
              </a:xfrm>
            </p:grpSpPr>
            <p:sp>
              <p:nvSpPr>
                <p:cNvPr id="107" name="Oval 106"/>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8" name="Straight Connector 10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4" name="Group 103"/>
              <p:cNvGrpSpPr/>
              <p:nvPr/>
            </p:nvGrpSpPr>
            <p:grpSpPr>
              <a:xfrm>
                <a:off x="5577160" y="1762338"/>
                <a:ext cx="88333" cy="193367"/>
                <a:chOff x="7728695" y="1300673"/>
                <a:chExt cx="88333" cy="193367"/>
              </a:xfrm>
            </p:grpSpPr>
            <p:sp>
              <p:nvSpPr>
                <p:cNvPr id="105" name="Oval 104"/>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6" name="Straight Connector 105"/>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grpSp>
      <p:sp>
        <p:nvSpPr>
          <p:cNvPr id="126" name="Rectangle 125"/>
          <p:cNvSpPr/>
          <p:nvPr/>
        </p:nvSpPr>
        <p:spPr>
          <a:xfrm>
            <a:off x="3002141" y="890357"/>
            <a:ext cx="2459254" cy="883497"/>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Rectangle 126"/>
          <p:cNvSpPr/>
          <p:nvPr/>
        </p:nvSpPr>
        <p:spPr>
          <a:xfrm>
            <a:off x="6228793" y="909737"/>
            <a:ext cx="2459254" cy="883497"/>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210245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
          <p:cNvSpPr txBox="1">
            <a:spLocks/>
          </p:cNvSpPr>
          <p:nvPr/>
        </p:nvSpPr>
        <p:spPr>
          <a:xfrm>
            <a:off x="416317" y="2068007"/>
            <a:ext cx="2551958" cy="513185"/>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dirty="0" smtClean="0">
                <a:solidFill>
                  <a:srgbClr val="262626"/>
                </a:solidFill>
              </a:rPr>
              <a:t>Gene function:</a:t>
            </a:r>
          </a:p>
        </p:txBody>
      </p:sp>
      <p:sp>
        <p:nvSpPr>
          <p:cNvPr id="76" name="Content Placeholder 2"/>
          <p:cNvSpPr txBox="1">
            <a:spLocks/>
          </p:cNvSpPr>
          <p:nvPr/>
        </p:nvSpPr>
        <p:spPr>
          <a:xfrm>
            <a:off x="320675" y="1380593"/>
            <a:ext cx="2681466" cy="652076"/>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endParaRPr lang="en-US" b="1" dirty="0" smtClean="0">
              <a:solidFill>
                <a:srgbClr val="404040"/>
              </a:solidFill>
            </a:endParaRPr>
          </a:p>
        </p:txBody>
      </p:sp>
      <p:sp>
        <p:nvSpPr>
          <p:cNvPr id="81" name="Title 1"/>
          <p:cNvSpPr>
            <a:spLocks noGrp="1"/>
          </p:cNvSpPr>
          <p:nvPr>
            <p:ph type="title"/>
          </p:nvPr>
        </p:nvSpPr>
        <p:spPr>
          <a:xfrm>
            <a:off x="219075" y="-400050"/>
            <a:ext cx="8042275" cy="1336675"/>
          </a:xfrm>
        </p:spPr>
        <p:txBody>
          <a:bodyPr/>
          <a:lstStyle/>
          <a:p>
            <a:pPr algn="l"/>
            <a:r>
              <a:rPr lang="en-US" dirty="0" smtClean="0"/>
              <a:t>Summary</a:t>
            </a:r>
            <a:endParaRPr lang="en-US" dirty="0"/>
          </a:p>
        </p:txBody>
      </p:sp>
      <p:sp>
        <p:nvSpPr>
          <p:cNvPr id="24" name="Content Placeholder 2"/>
          <p:cNvSpPr txBox="1">
            <a:spLocks/>
          </p:cNvSpPr>
          <p:nvPr/>
        </p:nvSpPr>
        <p:spPr>
          <a:xfrm>
            <a:off x="6355873" y="941911"/>
            <a:ext cx="2348773" cy="409575"/>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b="1" dirty="0" err="1" smtClean="0">
                <a:solidFill>
                  <a:srgbClr val="404040"/>
                </a:solidFill>
              </a:rPr>
              <a:t>unmethylated</a:t>
            </a:r>
            <a:endParaRPr lang="en-US" b="1" dirty="0" smtClean="0">
              <a:solidFill>
                <a:srgbClr val="404040"/>
              </a:solidFill>
            </a:endParaRPr>
          </a:p>
        </p:txBody>
      </p:sp>
      <p:sp>
        <p:nvSpPr>
          <p:cNvPr id="28" name="Content Placeholder 2"/>
          <p:cNvSpPr txBox="1">
            <a:spLocks/>
          </p:cNvSpPr>
          <p:nvPr/>
        </p:nvSpPr>
        <p:spPr>
          <a:xfrm>
            <a:off x="6380753" y="2071435"/>
            <a:ext cx="2348773" cy="409575"/>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dirty="0" smtClean="0">
                <a:solidFill>
                  <a:srgbClr val="262626"/>
                </a:solidFill>
              </a:rPr>
              <a:t>inducible</a:t>
            </a:r>
          </a:p>
        </p:txBody>
      </p:sp>
      <p:sp>
        <p:nvSpPr>
          <p:cNvPr id="29" name="Content Placeholder 2"/>
          <p:cNvSpPr txBox="1">
            <a:spLocks/>
          </p:cNvSpPr>
          <p:nvPr/>
        </p:nvSpPr>
        <p:spPr>
          <a:xfrm>
            <a:off x="3100821" y="2076409"/>
            <a:ext cx="2348773" cy="409575"/>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dirty="0" smtClean="0">
                <a:solidFill>
                  <a:srgbClr val="262626"/>
                </a:solidFill>
              </a:rPr>
              <a:t>housekeeping</a:t>
            </a:r>
          </a:p>
        </p:txBody>
      </p:sp>
      <p:sp>
        <p:nvSpPr>
          <p:cNvPr id="94" name="Content Placeholder 2"/>
          <p:cNvSpPr txBox="1">
            <a:spLocks/>
          </p:cNvSpPr>
          <p:nvPr/>
        </p:nvSpPr>
        <p:spPr>
          <a:xfrm>
            <a:off x="3379499" y="941911"/>
            <a:ext cx="2348773" cy="409575"/>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b="1" dirty="0" smtClean="0">
                <a:solidFill>
                  <a:srgbClr val="404040"/>
                </a:solidFill>
              </a:rPr>
              <a:t>methylated</a:t>
            </a:r>
          </a:p>
        </p:txBody>
      </p:sp>
      <p:sp>
        <p:nvSpPr>
          <p:cNvPr id="48" name="Content Placeholder 2"/>
          <p:cNvSpPr txBox="1">
            <a:spLocks/>
          </p:cNvSpPr>
          <p:nvPr/>
        </p:nvSpPr>
        <p:spPr>
          <a:xfrm>
            <a:off x="320675" y="4371478"/>
            <a:ext cx="2681466" cy="652076"/>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endParaRPr lang="en-US" b="1" dirty="0" smtClean="0">
              <a:solidFill>
                <a:srgbClr val="404040"/>
              </a:solidFill>
            </a:endParaRPr>
          </a:p>
        </p:txBody>
      </p:sp>
      <p:grpSp>
        <p:nvGrpSpPr>
          <p:cNvPr id="4" name="Group 3"/>
          <p:cNvGrpSpPr/>
          <p:nvPr/>
        </p:nvGrpSpPr>
        <p:grpSpPr>
          <a:xfrm>
            <a:off x="3277899" y="1332106"/>
            <a:ext cx="1948780" cy="358570"/>
            <a:chOff x="2710754" y="1515072"/>
            <a:chExt cx="2566656" cy="425495"/>
          </a:xfrm>
        </p:grpSpPr>
        <p:grpSp>
          <p:nvGrpSpPr>
            <p:cNvPr id="46" name="Group 45"/>
            <p:cNvGrpSpPr/>
            <p:nvPr/>
          </p:nvGrpSpPr>
          <p:grpSpPr>
            <a:xfrm>
              <a:off x="2710754" y="1708440"/>
              <a:ext cx="2566656" cy="232127"/>
              <a:chOff x="263997" y="1938947"/>
              <a:chExt cx="2657815" cy="232127"/>
            </a:xfrm>
          </p:grpSpPr>
          <p:cxnSp>
            <p:nvCxnSpPr>
              <p:cNvPr id="56" name="Straight Connector 55"/>
              <p:cNvCxnSpPr/>
              <p:nvPr/>
            </p:nvCxnSpPr>
            <p:spPr>
              <a:xfrm flipH="1">
                <a:off x="365963" y="2084768"/>
                <a:ext cx="223241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nvGrpSpPr>
              <p:cNvPr id="59" name="Group 58"/>
              <p:cNvGrpSpPr/>
              <p:nvPr/>
            </p:nvGrpSpPr>
            <p:grpSpPr>
              <a:xfrm>
                <a:off x="263997" y="1938947"/>
                <a:ext cx="2657815" cy="232127"/>
                <a:chOff x="263997" y="1938947"/>
                <a:chExt cx="2657815" cy="232127"/>
              </a:xfrm>
            </p:grpSpPr>
            <p:sp>
              <p:nvSpPr>
                <p:cNvPr id="60" name="Rectangle 59"/>
                <p:cNvSpPr/>
                <p:nvPr/>
              </p:nvSpPr>
              <p:spPr>
                <a:xfrm>
                  <a:off x="1158402" y="1938947"/>
                  <a:ext cx="612979" cy="23212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2" name="Rectangle 61"/>
                <p:cNvSpPr/>
                <p:nvPr/>
              </p:nvSpPr>
              <p:spPr>
                <a:xfrm>
                  <a:off x="263997" y="1938947"/>
                  <a:ext cx="843605" cy="23212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3" name="Rectangle 62"/>
                <p:cNvSpPr/>
                <p:nvPr/>
              </p:nvSpPr>
              <p:spPr>
                <a:xfrm>
                  <a:off x="1847581" y="1938947"/>
                  <a:ext cx="1074231" cy="23212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64" name="Group 63"/>
            <p:cNvGrpSpPr/>
            <p:nvPr/>
          </p:nvGrpSpPr>
          <p:grpSpPr>
            <a:xfrm>
              <a:off x="3058291" y="1515072"/>
              <a:ext cx="2058345" cy="193367"/>
              <a:chOff x="3534042" y="1762338"/>
              <a:chExt cx="2131451" cy="193367"/>
            </a:xfrm>
          </p:grpSpPr>
          <p:grpSp>
            <p:nvGrpSpPr>
              <p:cNvPr id="65" name="Group 64"/>
              <p:cNvGrpSpPr/>
              <p:nvPr/>
            </p:nvGrpSpPr>
            <p:grpSpPr>
              <a:xfrm>
                <a:off x="3534042" y="1762338"/>
                <a:ext cx="88333" cy="193367"/>
                <a:chOff x="7728695" y="1300673"/>
                <a:chExt cx="88333" cy="193367"/>
              </a:xfrm>
            </p:grpSpPr>
            <p:sp>
              <p:nvSpPr>
                <p:cNvPr id="91" name="Oval 90"/>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2" name="Straight Connector 91"/>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6" name="Group 65"/>
              <p:cNvGrpSpPr/>
              <p:nvPr/>
            </p:nvGrpSpPr>
            <p:grpSpPr>
              <a:xfrm>
                <a:off x="3775938" y="1762338"/>
                <a:ext cx="88333" cy="193367"/>
                <a:chOff x="7728695" y="1300673"/>
                <a:chExt cx="88333" cy="193367"/>
              </a:xfrm>
            </p:grpSpPr>
            <p:sp>
              <p:nvSpPr>
                <p:cNvPr id="89" name="Oval 88"/>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0" name="Straight Connector 8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7" name="Group 66"/>
              <p:cNvGrpSpPr/>
              <p:nvPr/>
            </p:nvGrpSpPr>
            <p:grpSpPr>
              <a:xfrm>
                <a:off x="4056407" y="1762338"/>
                <a:ext cx="88333" cy="193367"/>
                <a:chOff x="7728695" y="1300673"/>
                <a:chExt cx="88333" cy="193367"/>
              </a:xfrm>
            </p:grpSpPr>
            <p:sp>
              <p:nvSpPr>
                <p:cNvPr id="87" name="Oval 86"/>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8" name="Straight Connector 8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8" name="Group 67"/>
              <p:cNvGrpSpPr/>
              <p:nvPr/>
            </p:nvGrpSpPr>
            <p:grpSpPr>
              <a:xfrm>
                <a:off x="4342280" y="1762338"/>
                <a:ext cx="88333" cy="193367"/>
                <a:chOff x="7728695" y="1300673"/>
                <a:chExt cx="88333" cy="193367"/>
              </a:xfrm>
            </p:grpSpPr>
            <p:sp>
              <p:nvSpPr>
                <p:cNvPr id="85" name="Oval 84"/>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6" name="Straight Connector 85"/>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9" name="Group 68"/>
              <p:cNvGrpSpPr/>
              <p:nvPr/>
            </p:nvGrpSpPr>
            <p:grpSpPr>
              <a:xfrm>
                <a:off x="4578606" y="1762338"/>
                <a:ext cx="88333" cy="193367"/>
                <a:chOff x="7728695" y="1300673"/>
                <a:chExt cx="88333" cy="193367"/>
              </a:xfrm>
            </p:grpSpPr>
            <p:sp>
              <p:nvSpPr>
                <p:cNvPr id="82" name="Oval 81"/>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4" name="Straight Connector 83"/>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70" name="Group 69"/>
              <p:cNvGrpSpPr/>
              <p:nvPr/>
            </p:nvGrpSpPr>
            <p:grpSpPr>
              <a:xfrm>
                <a:off x="5194968" y="1762338"/>
                <a:ext cx="88333" cy="193367"/>
                <a:chOff x="7728695" y="1300673"/>
                <a:chExt cx="88333" cy="193367"/>
              </a:xfrm>
            </p:grpSpPr>
            <p:sp>
              <p:nvSpPr>
                <p:cNvPr id="79" name="Oval 78"/>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0" name="Straight Connector 7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71" name="Group 70"/>
              <p:cNvGrpSpPr/>
              <p:nvPr/>
            </p:nvGrpSpPr>
            <p:grpSpPr>
              <a:xfrm>
                <a:off x="5386064" y="1762338"/>
                <a:ext cx="88333" cy="193367"/>
                <a:chOff x="7728695" y="1300673"/>
                <a:chExt cx="88333" cy="193367"/>
              </a:xfrm>
            </p:grpSpPr>
            <p:sp>
              <p:nvSpPr>
                <p:cNvPr id="75" name="Oval 74"/>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8" name="Straight Connector 7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72" name="Group 71"/>
              <p:cNvGrpSpPr/>
              <p:nvPr/>
            </p:nvGrpSpPr>
            <p:grpSpPr>
              <a:xfrm>
                <a:off x="5577160" y="1762338"/>
                <a:ext cx="88333" cy="193367"/>
                <a:chOff x="7728695" y="1300673"/>
                <a:chExt cx="88333" cy="193367"/>
              </a:xfrm>
            </p:grpSpPr>
            <p:sp>
              <p:nvSpPr>
                <p:cNvPr id="73" name="Oval 72"/>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4" name="Straight Connector 73"/>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grpSp>
      <p:grpSp>
        <p:nvGrpSpPr>
          <p:cNvPr id="93" name="Group 92"/>
          <p:cNvGrpSpPr/>
          <p:nvPr/>
        </p:nvGrpSpPr>
        <p:grpSpPr>
          <a:xfrm>
            <a:off x="6330868" y="1336038"/>
            <a:ext cx="2133816" cy="354638"/>
            <a:chOff x="2710754" y="1515072"/>
            <a:chExt cx="2566656" cy="425495"/>
          </a:xfrm>
        </p:grpSpPr>
        <p:grpSp>
          <p:nvGrpSpPr>
            <p:cNvPr id="95" name="Group 94"/>
            <p:cNvGrpSpPr/>
            <p:nvPr/>
          </p:nvGrpSpPr>
          <p:grpSpPr>
            <a:xfrm>
              <a:off x="2710754" y="1708440"/>
              <a:ext cx="2566656" cy="232127"/>
              <a:chOff x="263997" y="1938947"/>
              <a:chExt cx="2657815" cy="232127"/>
            </a:xfrm>
          </p:grpSpPr>
          <p:cxnSp>
            <p:nvCxnSpPr>
              <p:cNvPr id="121" name="Straight Connector 120"/>
              <p:cNvCxnSpPr/>
              <p:nvPr/>
            </p:nvCxnSpPr>
            <p:spPr>
              <a:xfrm flipH="1">
                <a:off x="365963" y="2084768"/>
                <a:ext cx="223241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nvGrpSpPr>
              <p:cNvPr id="122" name="Group 121"/>
              <p:cNvGrpSpPr/>
              <p:nvPr/>
            </p:nvGrpSpPr>
            <p:grpSpPr>
              <a:xfrm>
                <a:off x="263997" y="1938947"/>
                <a:ext cx="2657815" cy="232127"/>
                <a:chOff x="263997" y="1938947"/>
                <a:chExt cx="2657815" cy="232127"/>
              </a:xfrm>
            </p:grpSpPr>
            <p:sp>
              <p:nvSpPr>
                <p:cNvPr id="123" name="Rectangle 122"/>
                <p:cNvSpPr/>
                <p:nvPr/>
              </p:nvSpPr>
              <p:spPr>
                <a:xfrm>
                  <a:off x="1158402" y="1938947"/>
                  <a:ext cx="612979" cy="23212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4" name="Rectangle 123"/>
                <p:cNvSpPr/>
                <p:nvPr/>
              </p:nvSpPr>
              <p:spPr>
                <a:xfrm>
                  <a:off x="263997" y="1938947"/>
                  <a:ext cx="843605" cy="23212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5" name="Rectangle 124"/>
                <p:cNvSpPr/>
                <p:nvPr/>
              </p:nvSpPr>
              <p:spPr>
                <a:xfrm>
                  <a:off x="1847581" y="1938947"/>
                  <a:ext cx="1074231" cy="23212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96" name="Group 95"/>
            <p:cNvGrpSpPr/>
            <p:nvPr/>
          </p:nvGrpSpPr>
          <p:grpSpPr>
            <a:xfrm>
              <a:off x="3058291" y="1515072"/>
              <a:ext cx="2058345" cy="193367"/>
              <a:chOff x="3534042" y="1762338"/>
              <a:chExt cx="2131451" cy="193367"/>
            </a:xfrm>
          </p:grpSpPr>
          <p:grpSp>
            <p:nvGrpSpPr>
              <p:cNvPr id="97" name="Group 96"/>
              <p:cNvGrpSpPr/>
              <p:nvPr/>
            </p:nvGrpSpPr>
            <p:grpSpPr>
              <a:xfrm>
                <a:off x="3534042" y="1762338"/>
                <a:ext cx="88333" cy="193367"/>
                <a:chOff x="7728695" y="1300673"/>
                <a:chExt cx="88333" cy="193367"/>
              </a:xfrm>
            </p:grpSpPr>
            <p:sp>
              <p:nvSpPr>
                <p:cNvPr id="119" name="Oval 118"/>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20" name="Straight Connector 11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98" name="Group 97"/>
              <p:cNvGrpSpPr/>
              <p:nvPr/>
            </p:nvGrpSpPr>
            <p:grpSpPr>
              <a:xfrm>
                <a:off x="3775938" y="1762338"/>
                <a:ext cx="88333" cy="193367"/>
                <a:chOff x="7728695" y="1300673"/>
                <a:chExt cx="88333" cy="193367"/>
              </a:xfrm>
            </p:grpSpPr>
            <p:sp>
              <p:nvSpPr>
                <p:cNvPr id="117" name="Oval 116"/>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8" name="Straight Connector 11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99" name="Group 98"/>
              <p:cNvGrpSpPr/>
              <p:nvPr/>
            </p:nvGrpSpPr>
            <p:grpSpPr>
              <a:xfrm>
                <a:off x="4056407" y="1762338"/>
                <a:ext cx="88333" cy="193367"/>
                <a:chOff x="7728695" y="1300673"/>
                <a:chExt cx="88333" cy="193367"/>
              </a:xfrm>
            </p:grpSpPr>
            <p:sp>
              <p:nvSpPr>
                <p:cNvPr id="115" name="Oval 114"/>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6" name="Straight Connector 115"/>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0" name="Group 99"/>
              <p:cNvGrpSpPr/>
              <p:nvPr/>
            </p:nvGrpSpPr>
            <p:grpSpPr>
              <a:xfrm>
                <a:off x="4342280" y="1762338"/>
                <a:ext cx="88333" cy="193367"/>
                <a:chOff x="7728695" y="1300673"/>
                <a:chExt cx="88333" cy="193367"/>
              </a:xfrm>
            </p:grpSpPr>
            <p:sp>
              <p:nvSpPr>
                <p:cNvPr id="113" name="Oval 112"/>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4" name="Straight Connector 113"/>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1" name="Group 100"/>
              <p:cNvGrpSpPr/>
              <p:nvPr/>
            </p:nvGrpSpPr>
            <p:grpSpPr>
              <a:xfrm>
                <a:off x="4578606" y="1762338"/>
                <a:ext cx="88333" cy="193367"/>
                <a:chOff x="7728695" y="1300673"/>
                <a:chExt cx="88333" cy="193367"/>
              </a:xfrm>
            </p:grpSpPr>
            <p:sp>
              <p:nvSpPr>
                <p:cNvPr id="111" name="Oval 110"/>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2" name="Straight Connector 111"/>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2" name="Group 101"/>
              <p:cNvGrpSpPr/>
              <p:nvPr/>
            </p:nvGrpSpPr>
            <p:grpSpPr>
              <a:xfrm>
                <a:off x="5194968" y="1762338"/>
                <a:ext cx="88333" cy="193367"/>
                <a:chOff x="7728695" y="1300673"/>
                <a:chExt cx="88333" cy="193367"/>
              </a:xfrm>
            </p:grpSpPr>
            <p:sp>
              <p:nvSpPr>
                <p:cNvPr id="109" name="Oval 108"/>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0" name="Straight Connector 10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3" name="Group 102"/>
              <p:cNvGrpSpPr/>
              <p:nvPr/>
            </p:nvGrpSpPr>
            <p:grpSpPr>
              <a:xfrm>
                <a:off x="5386064" y="1762338"/>
                <a:ext cx="88333" cy="193367"/>
                <a:chOff x="7728695" y="1300673"/>
                <a:chExt cx="88333" cy="193367"/>
              </a:xfrm>
            </p:grpSpPr>
            <p:sp>
              <p:nvSpPr>
                <p:cNvPr id="107" name="Oval 106"/>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8" name="Straight Connector 10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4" name="Group 103"/>
              <p:cNvGrpSpPr/>
              <p:nvPr/>
            </p:nvGrpSpPr>
            <p:grpSpPr>
              <a:xfrm>
                <a:off x="5577160" y="1762338"/>
                <a:ext cx="88333" cy="193367"/>
                <a:chOff x="7728695" y="1300673"/>
                <a:chExt cx="88333" cy="193367"/>
              </a:xfrm>
            </p:grpSpPr>
            <p:sp>
              <p:nvSpPr>
                <p:cNvPr id="105" name="Oval 104"/>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6" name="Straight Connector 105"/>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grpSp>
      <p:sp>
        <p:nvSpPr>
          <p:cNvPr id="126" name="Rectangle 125"/>
          <p:cNvSpPr/>
          <p:nvPr/>
        </p:nvSpPr>
        <p:spPr>
          <a:xfrm>
            <a:off x="3002141" y="890357"/>
            <a:ext cx="2459254" cy="883497"/>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Rectangle 126"/>
          <p:cNvSpPr/>
          <p:nvPr/>
        </p:nvSpPr>
        <p:spPr>
          <a:xfrm>
            <a:off x="6228793" y="909737"/>
            <a:ext cx="2459254" cy="883497"/>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846468"/>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
          <p:cNvSpPr txBox="1">
            <a:spLocks/>
          </p:cNvSpPr>
          <p:nvPr/>
        </p:nvSpPr>
        <p:spPr>
          <a:xfrm>
            <a:off x="416317" y="2068007"/>
            <a:ext cx="2551958" cy="513185"/>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dirty="0" smtClean="0">
                <a:solidFill>
                  <a:srgbClr val="262626"/>
                </a:solidFill>
              </a:rPr>
              <a:t>Gene function:</a:t>
            </a:r>
          </a:p>
        </p:txBody>
      </p:sp>
      <p:sp>
        <p:nvSpPr>
          <p:cNvPr id="30" name="Content Placeholder 2"/>
          <p:cNvSpPr txBox="1">
            <a:spLocks/>
          </p:cNvSpPr>
          <p:nvPr/>
        </p:nvSpPr>
        <p:spPr>
          <a:xfrm>
            <a:off x="861516" y="2742931"/>
            <a:ext cx="1903561" cy="409575"/>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dirty="0" smtClean="0">
                <a:solidFill>
                  <a:srgbClr val="262626"/>
                </a:solidFill>
              </a:rPr>
              <a:t>Expression:</a:t>
            </a:r>
          </a:p>
        </p:txBody>
      </p:sp>
      <p:sp>
        <p:nvSpPr>
          <p:cNvPr id="76" name="Content Placeholder 2"/>
          <p:cNvSpPr txBox="1">
            <a:spLocks/>
          </p:cNvSpPr>
          <p:nvPr/>
        </p:nvSpPr>
        <p:spPr>
          <a:xfrm>
            <a:off x="320675" y="1380593"/>
            <a:ext cx="2681466" cy="652076"/>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endParaRPr lang="en-US" b="1" dirty="0" smtClean="0">
              <a:solidFill>
                <a:srgbClr val="404040"/>
              </a:solidFill>
            </a:endParaRPr>
          </a:p>
        </p:txBody>
      </p:sp>
      <p:sp>
        <p:nvSpPr>
          <p:cNvPr id="81" name="Title 1"/>
          <p:cNvSpPr>
            <a:spLocks noGrp="1"/>
          </p:cNvSpPr>
          <p:nvPr>
            <p:ph type="title"/>
          </p:nvPr>
        </p:nvSpPr>
        <p:spPr>
          <a:xfrm>
            <a:off x="219075" y="-400050"/>
            <a:ext cx="8042275" cy="1336675"/>
          </a:xfrm>
        </p:spPr>
        <p:txBody>
          <a:bodyPr/>
          <a:lstStyle/>
          <a:p>
            <a:pPr algn="l"/>
            <a:r>
              <a:rPr lang="en-US" dirty="0" smtClean="0"/>
              <a:t>Summary</a:t>
            </a:r>
            <a:endParaRPr lang="en-US" dirty="0"/>
          </a:p>
        </p:txBody>
      </p:sp>
      <p:sp>
        <p:nvSpPr>
          <p:cNvPr id="24" name="Content Placeholder 2"/>
          <p:cNvSpPr txBox="1">
            <a:spLocks/>
          </p:cNvSpPr>
          <p:nvPr/>
        </p:nvSpPr>
        <p:spPr>
          <a:xfrm>
            <a:off x="6355873" y="941911"/>
            <a:ext cx="2348773" cy="409575"/>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b="1" dirty="0" err="1" smtClean="0">
                <a:solidFill>
                  <a:srgbClr val="404040"/>
                </a:solidFill>
              </a:rPr>
              <a:t>unmethylated</a:t>
            </a:r>
            <a:endParaRPr lang="en-US" b="1" dirty="0" smtClean="0">
              <a:solidFill>
                <a:srgbClr val="404040"/>
              </a:solidFill>
            </a:endParaRPr>
          </a:p>
        </p:txBody>
      </p:sp>
      <p:sp>
        <p:nvSpPr>
          <p:cNvPr id="28" name="Content Placeholder 2"/>
          <p:cNvSpPr txBox="1">
            <a:spLocks/>
          </p:cNvSpPr>
          <p:nvPr/>
        </p:nvSpPr>
        <p:spPr>
          <a:xfrm>
            <a:off x="6380753" y="2071435"/>
            <a:ext cx="2348773" cy="409575"/>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dirty="0" smtClean="0">
                <a:solidFill>
                  <a:srgbClr val="262626"/>
                </a:solidFill>
              </a:rPr>
              <a:t>inducible</a:t>
            </a:r>
          </a:p>
        </p:txBody>
      </p:sp>
      <p:sp>
        <p:nvSpPr>
          <p:cNvPr id="29" name="Content Placeholder 2"/>
          <p:cNvSpPr txBox="1">
            <a:spLocks/>
          </p:cNvSpPr>
          <p:nvPr/>
        </p:nvSpPr>
        <p:spPr>
          <a:xfrm>
            <a:off x="3100821" y="2076409"/>
            <a:ext cx="2348773" cy="409575"/>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dirty="0" smtClean="0">
                <a:solidFill>
                  <a:srgbClr val="262626"/>
                </a:solidFill>
              </a:rPr>
              <a:t>housekeeping</a:t>
            </a:r>
          </a:p>
        </p:txBody>
      </p:sp>
      <p:sp>
        <p:nvSpPr>
          <p:cNvPr id="94" name="Content Placeholder 2"/>
          <p:cNvSpPr txBox="1">
            <a:spLocks/>
          </p:cNvSpPr>
          <p:nvPr/>
        </p:nvSpPr>
        <p:spPr>
          <a:xfrm>
            <a:off x="3379499" y="941911"/>
            <a:ext cx="2348773" cy="409575"/>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b="1" dirty="0" smtClean="0">
                <a:solidFill>
                  <a:srgbClr val="404040"/>
                </a:solidFill>
              </a:rPr>
              <a:t>methylated</a:t>
            </a:r>
          </a:p>
        </p:txBody>
      </p:sp>
      <p:sp>
        <p:nvSpPr>
          <p:cNvPr id="48" name="Content Placeholder 2"/>
          <p:cNvSpPr txBox="1">
            <a:spLocks/>
          </p:cNvSpPr>
          <p:nvPr/>
        </p:nvSpPr>
        <p:spPr>
          <a:xfrm>
            <a:off x="320675" y="4371478"/>
            <a:ext cx="2681466" cy="652076"/>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endParaRPr lang="en-US" b="1" dirty="0" smtClean="0">
              <a:solidFill>
                <a:srgbClr val="404040"/>
              </a:solidFill>
            </a:endParaRPr>
          </a:p>
        </p:txBody>
      </p:sp>
      <p:grpSp>
        <p:nvGrpSpPr>
          <p:cNvPr id="4" name="Group 3"/>
          <p:cNvGrpSpPr/>
          <p:nvPr/>
        </p:nvGrpSpPr>
        <p:grpSpPr>
          <a:xfrm>
            <a:off x="3277899" y="1332106"/>
            <a:ext cx="1948780" cy="358570"/>
            <a:chOff x="2710754" y="1515072"/>
            <a:chExt cx="2566656" cy="425495"/>
          </a:xfrm>
        </p:grpSpPr>
        <p:grpSp>
          <p:nvGrpSpPr>
            <p:cNvPr id="46" name="Group 45"/>
            <p:cNvGrpSpPr/>
            <p:nvPr/>
          </p:nvGrpSpPr>
          <p:grpSpPr>
            <a:xfrm>
              <a:off x="2710754" y="1708440"/>
              <a:ext cx="2566656" cy="232127"/>
              <a:chOff x="263997" y="1938947"/>
              <a:chExt cx="2657815" cy="232127"/>
            </a:xfrm>
          </p:grpSpPr>
          <p:cxnSp>
            <p:nvCxnSpPr>
              <p:cNvPr id="56" name="Straight Connector 55"/>
              <p:cNvCxnSpPr/>
              <p:nvPr/>
            </p:nvCxnSpPr>
            <p:spPr>
              <a:xfrm flipH="1">
                <a:off x="365963" y="2084768"/>
                <a:ext cx="223241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nvGrpSpPr>
              <p:cNvPr id="59" name="Group 58"/>
              <p:cNvGrpSpPr/>
              <p:nvPr/>
            </p:nvGrpSpPr>
            <p:grpSpPr>
              <a:xfrm>
                <a:off x="263997" y="1938947"/>
                <a:ext cx="2657815" cy="232127"/>
                <a:chOff x="263997" y="1938947"/>
                <a:chExt cx="2657815" cy="232127"/>
              </a:xfrm>
            </p:grpSpPr>
            <p:sp>
              <p:nvSpPr>
                <p:cNvPr id="60" name="Rectangle 59"/>
                <p:cNvSpPr/>
                <p:nvPr/>
              </p:nvSpPr>
              <p:spPr>
                <a:xfrm>
                  <a:off x="1158402" y="1938947"/>
                  <a:ext cx="612979" cy="23212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2" name="Rectangle 61"/>
                <p:cNvSpPr/>
                <p:nvPr/>
              </p:nvSpPr>
              <p:spPr>
                <a:xfrm>
                  <a:off x="263997" y="1938947"/>
                  <a:ext cx="843605" cy="23212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3" name="Rectangle 62"/>
                <p:cNvSpPr/>
                <p:nvPr/>
              </p:nvSpPr>
              <p:spPr>
                <a:xfrm>
                  <a:off x="1847581" y="1938947"/>
                  <a:ext cx="1074231" cy="23212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64" name="Group 63"/>
            <p:cNvGrpSpPr/>
            <p:nvPr/>
          </p:nvGrpSpPr>
          <p:grpSpPr>
            <a:xfrm>
              <a:off x="3058291" y="1515072"/>
              <a:ext cx="2058345" cy="193367"/>
              <a:chOff x="3534042" y="1762338"/>
              <a:chExt cx="2131451" cy="193367"/>
            </a:xfrm>
          </p:grpSpPr>
          <p:grpSp>
            <p:nvGrpSpPr>
              <p:cNvPr id="65" name="Group 64"/>
              <p:cNvGrpSpPr/>
              <p:nvPr/>
            </p:nvGrpSpPr>
            <p:grpSpPr>
              <a:xfrm>
                <a:off x="3534042" y="1762338"/>
                <a:ext cx="88333" cy="193367"/>
                <a:chOff x="7728695" y="1300673"/>
                <a:chExt cx="88333" cy="193367"/>
              </a:xfrm>
            </p:grpSpPr>
            <p:sp>
              <p:nvSpPr>
                <p:cNvPr id="91" name="Oval 90"/>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2" name="Straight Connector 91"/>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6" name="Group 65"/>
              <p:cNvGrpSpPr/>
              <p:nvPr/>
            </p:nvGrpSpPr>
            <p:grpSpPr>
              <a:xfrm>
                <a:off x="3775938" y="1762338"/>
                <a:ext cx="88333" cy="193367"/>
                <a:chOff x="7728695" y="1300673"/>
                <a:chExt cx="88333" cy="193367"/>
              </a:xfrm>
            </p:grpSpPr>
            <p:sp>
              <p:nvSpPr>
                <p:cNvPr id="89" name="Oval 88"/>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0" name="Straight Connector 8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7" name="Group 66"/>
              <p:cNvGrpSpPr/>
              <p:nvPr/>
            </p:nvGrpSpPr>
            <p:grpSpPr>
              <a:xfrm>
                <a:off x="4056407" y="1762338"/>
                <a:ext cx="88333" cy="193367"/>
                <a:chOff x="7728695" y="1300673"/>
                <a:chExt cx="88333" cy="193367"/>
              </a:xfrm>
            </p:grpSpPr>
            <p:sp>
              <p:nvSpPr>
                <p:cNvPr id="87" name="Oval 86"/>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8" name="Straight Connector 8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8" name="Group 67"/>
              <p:cNvGrpSpPr/>
              <p:nvPr/>
            </p:nvGrpSpPr>
            <p:grpSpPr>
              <a:xfrm>
                <a:off x="4342280" y="1762338"/>
                <a:ext cx="88333" cy="193367"/>
                <a:chOff x="7728695" y="1300673"/>
                <a:chExt cx="88333" cy="193367"/>
              </a:xfrm>
            </p:grpSpPr>
            <p:sp>
              <p:nvSpPr>
                <p:cNvPr id="85" name="Oval 84"/>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6" name="Straight Connector 85"/>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9" name="Group 68"/>
              <p:cNvGrpSpPr/>
              <p:nvPr/>
            </p:nvGrpSpPr>
            <p:grpSpPr>
              <a:xfrm>
                <a:off x="4578606" y="1762338"/>
                <a:ext cx="88333" cy="193367"/>
                <a:chOff x="7728695" y="1300673"/>
                <a:chExt cx="88333" cy="193367"/>
              </a:xfrm>
            </p:grpSpPr>
            <p:sp>
              <p:nvSpPr>
                <p:cNvPr id="82" name="Oval 81"/>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4" name="Straight Connector 83"/>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70" name="Group 69"/>
              <p:cNvGrpSpPr/>
              <p:nvPr/>
            </p:nvGrpSpPr>
            <p:grpSpPr>
              <a:xfrm>
                <a:off x="5194968" y="1762338"/>
                <a:ext cx="88333" cy="193367"/>
                <a:chOff x="7728695" y="1300673"/>
                <a:chExt cx="88333" cy="193367"/>
              </a:xfrm>
            </p:grpSpPr>
            <p:sp>
              <p:nvSpPr>
                <p:cNvPr id="79" name="Oval 78"/>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0" name="Straight Connector 7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71" name="Group 70"/>
              <p:cNvGrpSpPr/>
              <p:nvPr/>
            </p:nvGrpSpPr>
            <p:grpSpPr>
              <a:xfrm>
                <a:off x="5386064" y="1762338"/>
                <a:ext cx="88333" cy="193367"/>
                <a:chOff x="7728695" y="1300673"/>
                <a:chExt cx="88333" cy="193367"/>
              </a:xfrm>
            </p:grpSpPr>
            <p:sp>
              <p:nvSpPr>
                <p:cNvPr id="75" name="Oval 74"/>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8" name="Straight Connector 7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72" name="Group 71"/>
              <p:cNvGrpSpPr/>
              <p:nvPr/>
            </p:nvGrpSpPr>
            <p:grpSpPr>
              <a:xfrm>
                <a:off x="5577160" y="1762338"/>
                <a:ext cx="88333" cy="193367"/>
                <a:chOff x="7728695" y="1300673"/>
                <a:chExt cx="88333" cy="193367"/>
              </a:xfrm>
            </p:grpSpPr>
            <p:sp>
              <p:nvSpPr>
                <p:cNvPr id="73" name="Oval 72"/>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4" name="Straight Connector 73"/>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grpSp>
      <p:grpSp>
        <p:nvGrpSpPr>
          <p:cNvPr id="93" name="Group 92"/>
          <p:cNvGrpSpPr/>
          <p:nvPr/>
        </p:nvGrpSpPr>
        <p:grpSpPr>
          <a:xfrm>
            <a:off x="6330868" y="1336038"/>
            <a:ext cx="2133816" cy="354638"/>
            <a:chOff x="2710754" y="1515072"/>
            <a:chExt cx="2566656" cy="425495"/>
          </a:xfrm>
        </p:grpSpPr>
        <p:grpSp>
          <p:nvGrpSpPr>
            <p:cNvPr id="95" name="Group 94"/>
            <p:cNvGrpSpPr/>
            <p:nvPr/>
          </p:nvGrpSpPr>
          <p:grpSpPr>
            <a:xfrm>
              <a:off x="2710754" y="1708440"/>
              <a:ext cx="2566656" cy="232127"/>
              <a:chOff x="263997" y="1938947"/>
              <a:chExt cx="2657815" cy="232127"/>
            </a:xfrm>
          </p:grpSpPr>
          <p:cxnSp>
            <p:nvCxnSpPr>
              <p:cNvPr id="121" name="Straight Connector 120"/>
              <p:cNvCxnSpPr/>
              <p:nvPr/>
            </p:nvCxnSpPr>
            <p:spPr>
              <a:xfrm flipH="1">
                <a:off x="365963" y="2084768"/>
                <a:ext cx="223241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nvGrpSpPr>
              <p:cNvPr id="122" name="Group 121"/>
              <p:cNvGrpSpPr/>
              <p:nvPr/>
            </p:nvGrpSpPr>
            <p:grpSpPr>
              <a:xfrm>
                <a:off x="263997" y="1938947"/>
                <a:ext cx="2657815" cy="232127"/>
                <a:chOff x="263997" y="1938947"/>
                <a:chExt cx="2657815" cy="232127"/>
              </a:xfrm>
            </p:grpSpPr>
            <p:sp>
              <p:nvSpPr>
                <p:cNvPr id="123" name="Rectangle 122"/>
                <p:cNvSpPr/>
                <p:nvPr/>
              </p:nvSpPr>
              <p:spPr>
                <a:xfrm>
                  <a:off x="1158402" y="1938947"/>
                  <a:ext cx="612979" cy="23212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4" name="Rectangle 123"/>
                <p:cNvSpPr/>
                <p:nvPr/>
              </p:nvSpPr>
              <p:spPr>
                <a:xfrm>
                  <a:off x="263997" y="1938947"/>
                  <a:ext cx="843605" cy="23212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5" name="Rectangle 124"/>
                <p:cNvSpPr/>
                <p:nvPr/>
              </p:nvSpPr>
              <p:spPr>
                <a:xfrm>
                  <a:off x="1847581" y="1938947"/>
                  <a:ext cx="1074231" cy="23212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96" name="Group 95"/>
            <p:cNvGrpSpPr/>
            <p:nvPr/>
          </p:nvGrpSpPr>
          <p:grpSpPr>
            <a:xfrm>
              <a:off x="3058291" y="1515072"/>
              <a:ext cx="2058345" cy="193367"/>
              <a:chOff x="3534042" y="1762338"/>
              <a:chExt cx="2131451" cy="193367"/>
            </a:xfrm>
          </p:grpSpPr>
          <p:grpSp>
            <p:nvGrpSpPr>
              <p:cNvPr id="97" name="Group 96"/>
              <p:cNvGrpSpPr/>
              <p:nvPr/>
            </p:nvGrpSpPr>
            <p:grpSpPr>
              <a:xfrm>
                <a:off x="3534042" y="1762338"/>
                <a:ext cx="88333" cy="193367"/>
                <a:chOff x="7728695" y="1300673"/>
                <a:chExt cx="88333" cy="193367"/>
              </a:xfrm>
            </p:grpSpPr>
            <p:sp>
              <p:nvSpPr>
                <p:cNvPr id="119" name="Oval 118"/>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20" name="Straight Connector 11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98" name="Group 97"/>
              <p:cNvGrpSpPr/>
              <p:nvPr/>
            </p:nvGrpSpPr>
            <p:grpSpPr>
              <a:xfrm>
                <a:off x="3775938" y="1762338"/>
                <a:ext cx="88333" cy="193367"/>
                <a:chOff x="7728695" y="1300673"/>
                <a:chExt cx="88333" cy="193367"/>
              </a:xfrm>
            </p:grpSpPr>
            <p:sp>
              <p:nvSpPr>
                <p:cNvPr id="117" name="Oval 116"/>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8" name="Straight Connector 11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99" name="Group 98"/>
              <p:cNvGrpSpPr/>
              <p:nvPr/>
            </p:nvGrpSpPr>
            <p:grpSpPr>
              <a:xfrm>
                <a:off x="4056407" y="1762338"/>
                <a:ext cx="88333" cy="193367"/>
                <a:chOff x="7728695" y="1300673"/>
                <a:chExt cx="88333" cy="193367"/>
              </a:xfrm>
            </p:grpSpPr>
            <p:sp>
              <p:nvSpPr>
                <p:cNvPr id="115" name="Oval 114"/>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6" name="Straight Connector 115"/>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0" name="Group 99"/>
              <p:cNvGrpSpPr/>
              <p:nvPr/>
            </p:nvGrpSpPr>
            <p:grpSpPr>
              <a:xfrm>
                <a:off x="4342280" y="1762338"/>
                <a:ext cx="88333" cy="193367"/>
                <a:chOff x="7728695" y="1300673"/>
                <a:chExt cx="88333" cy="193367"/>
              </a:xfrm>
            </p:grpSpPr>
            <p:sp>
              <p:nvSpPr>
                <p:cNvPr id="113" name="Oval 112"/>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4" name="Straight Connector 113"/>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1" name="Group 100"/>
              <p:cNvGrpSpPr/>
              <p:nvPr/>
            </p:nvGrpSpPr>
            <p:grpSpPr>
              <a:xfrm>
                <a:off x="4578606" y="1762338"/>
                <a:ext cx="88333" cy="193367"/>
                <a:chOff x="7728695" y="1300673"/>
                <a:chExt cx="88333" cy="193367"/>
              </a:xfrm>
            </p:grpSpPr>
            <p:sp>
              <p:nvSpPr>
                <p:cNvPr id="111" name="Oval 110"/>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2" name="Straight Connector 111"/>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2" name="Group 101"/>
              <p:cNvGrpSpPr/>
              <p:nvPr/>
            </p:nvGrpSpPr>
            <p:grpSpPr>
              <a:xfrm>
                <a:off x="5194968" y="1762338"/>
                <a:ext cx="88333" cy="193367"/>
                <a:chOff x="7728695" y="1300673"/>
                <a:chExt cx="88333" cy="193367"/>
              </a:xfrm>
            </p:grpSpPr>
            <p:sp>
              <p:nvSpPr>
                <p:cNvPr id="109" name="Oval 108"/>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0" name="Straight Connector 10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3" name="Group 102"/>
              <p:cNvGrpSpPr/>
              <p:nvPr/>
            </p:nvGrpSpPr>
            <p:grpSpPr>
              <a:xfrm>
                <a:off x="5386064" y="1762338"/>
                <a:ext cx="88333" cy="193367"/>
                <a:chOff x="7728695" y="1300673"/>
                <a:chExt cx="88333" cy="193367"/>
              </a:xfrm>
            </p:grpSpPr>
            <p:sp>
              <p:nvSpPr>
                <p:cNvPr id="107" name="Oval 106"/>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8" name="Straight Connector 10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4" name="Group 103"/>
              <p:cNvGrpSpPr/>
              <p:nvPr/>
            </p:nvGrpSpPr>
            <p:grpSpPr>
              <a:xfrm>
                <a:off x="5577160" y="1762338"/>
                <a:ext cx="88333" cy="193367"/>
                <a:chOff x="7728695" y="1300673"/>
                <a:chExt cx="88333" cy="193367"/>
              </a:xfrm>
            </p:grpSpPr>
            <p:sp>
              <p:nvSpPr>
                <p:cNvPr id="105" name="Oval 104"/>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6" name="Straight Connector 105"/>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grpSp>
      <p:sp>
        <p:nvSpPr>
          <p:cNvPr id="126" name="Rectangle 125"/>
          <p:cNvSpPr/>
          <p:nvPr/>
        </p:nvSpPr>
        <p:spPr>
          <a:xfrm>
            <a:off x="3002141" y="890357"/>
            <a:ext cx="2459254" cy="883497"/>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Rectangle 126"/>
          <p:cNvSpPr/>
          <p:nvPr/>
        </p:nvSpPr>
        <p:spPr>
          <a:xfrm>
            <a:off x="6228793" y="909737"/>
            <a:ext cx="2459254" cy="883497"/>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7682782"/>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
          <p:cNvSpPr txBox="1">
            <a:spLocks/>
          </p:cNvSpPr>
          <p:nvPr/>
        </p:nvSpPr>
        <p:spPr>
          <a:xfrm>
            <a:off x="416317" y="2068007"/>
            <a:ext cx="2551958" cy="513185"/>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dirty="0" smtClean="0">
                <a:solidFill>
                  <a:srgbClr val="262626"/>
                </a:solidFill>
              </a:rPr>
              <a:t>Gene function:</a:t>
            </a:r>
          </a:p>
        </p:txBody>
      </p:sp>
      <p:sp>
        <p:nvSpPr>
          <p:cNvPr id="30" name="Content Placeholder 2"/>
          <p:cNvSpPr txBox="1">
            <a:spLocks/>
          </p:cNvSpPr>
          <p:nvPr/>
        </p:nvSpPr>
        <p:spPr>
          <a:xfrm>
            <a:off x="861516" y="2742931"/>
            <a:ext cx="1903561" cy="409575"/>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dirty="0" smtClean="0">
                <a:solidFill>
                  <a:srgbClr val="262626"/>
                </a:solidFill>
              </a:rPr>
              <a:t>Expression:</a:t>
            </a:r>
          </a:p>
        </p:txBody>
      </p:sp>
      <p:sp>
        <p:nvSpPr>
          <p:cNvPr id="76" name="Content Placeholder 2"/>
          <p:cNvSpPr txBox="1">
            <a:spLocks/>
          </p:cNvSpPr>
          <p:nvPr/>
        </p:nvSpPr>
        <p:spPr>
          <a:xfrm>
            <a:off x="320675" y="1380593"/>
            <a:ext cx="2681466" cy="652076"/>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endParaRPr lang="en-US" b="1" dirty="0" smtClean="0">
              <a:solidFill>
                <a:srgbClr val="404040"/>
              </a:solidFill>
            </a:endParaRPr>
          </a:p>
        </p:txBody>
      </p:sp>
      <p:sp>
        <p:nvSpPr>
          <p:cNvPr id="81" name="Title 1"/>
          <p:cNvSpPr>
            <a:spLocks noGrp="1"/>
          </p:cNvSpPr>
          <p:nvPr>
            <p:ph type="title"/>
          </p:nvPr>
        </p:nvSpPr>
        <p:spPr>
          <a:xfrm>
            <a:off x="219075" y="-400050"/>
            <a:ext cx="8042275" cy="1336675"/>
          </a:xfrm>
        </p:spPr>
        <p:txBody>
          <a:bodyPr/>
          <a:lstStyle/>
          <a:p>
            <a:pPr algn="l"/>
            <a:r>
              <a:rPr lang="en-US" dirty="0" smtClean="0"/>
              <a:t>Summary</a:t>
            </a:r>
            <a:endParaRPr lang="en-US" dirty="0"/>
          </a:p>
        </p:txBody>
      </p:sp>
      <p:sp>
        <p:nvSpPr>
          <p:cNvPr id="24" name="Content Placeholder 2"/>
          <p:cNvSpPr txBox="1">
            <a:spLocks/>
          </p:cNvSpPr>
          <p:nvPr/>
        </p:nvSpPr>
        <p:spPr>
          <a:xfrm>
            <a:off x="6355873" y="941911"/>
            <a:ext cx="2348773" cy="409575"/>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b="1" dirty="0" err="1" smtClean="0">
                <a:solidFill>
                  <a:srgbClr val="404040"/>
                </a:solidFill>
              </a:rPr>
              <a:t>unmethylated</a:t>
            </a:r>
            <a:endParaRPr lang="en-US" b="1" dirty="0" smtClean="0">
              <a:solidFill>
                <a:srgbClr val="404040"/>
              </a:solidFill>
            </a:endParaRPr>
          </a:p>
        </p:txBody>
      </p:sp>
      <p:sp>
        <p:nvSpPr>
          <p:cNvPr id="28" name="Content Placeholder 2"/>
          <p:cNvSpPr txBox="1">
            <a:spLocks/>
          </p:cNvSpPr>
          <p:nvPr/>
        </p:nvSpPr>
        <p:spPr>
          <a:xfrm>
            <a:off x="6380753" y="2071435"/>
            <a:ext cx="2348773" cy="409575"/>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dirty="0" smtClean="0">
                <a:solidFill>
                  <a:srgbClr val="262626"/>
                </a:solidFill>
              </a:rPr>
              <a:t>inducible</a:t>
            </a:r>
          </a:p>
        </p:txBody>
      </p:sp>
      <p:sp>
        <p:nvSpPr>
          <p:cNvPr id="45" name="Content Placeholder 2"/>
          <p:cNvSpPr txBox="1">
            <a:spLocks/>
          </p:cNvSpPr>
          <p:nvPr/>
        </p:nvSpPr>
        <p:spPr>
          <a:xfrm>
            <a:off x="6380753" y="2691662"/>
            <a:ext cx="2348773" cy="409575"/>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dirty="0">
                <a:solidFill>
                  <a:srgbClr val="262626"/>
                </a:solidFill>
              </a:rPr>
              <a:t>l</a:t>
            </a:r>
            <a:r>
              <a:rPr lang="en-US" dirty="0" smtClean="0">
                <a:solidFill>
                  <a:srgbClr val="262626"/>
                </a:solidFill>
              </a:rPr>
              <a:t>ow </a:t>
            </a:r>
          </a:p>
        </p:txBody>
      </p:sp>
      <p:sp>
        <p:nvSpPr>
          <p:cNvPr id="29" name="Content Placeholder 2"/>
          <p:cNvSpPr txBox="1">
            <a:spLocks/>
          </p:cNvSpPr>
          <p:nvPr/>
        </p:nvSpPr>
        <p:spPr>
          <a:xfrm>
            <a:off x="3100821" y="2076409"/>
            <a:ext cx="2348773" cy="409575"/>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dirty="0" smtClean="0">
                <a:solidFill>
                  <a:srgbClr val="262626"/>
                </a:solidFill>
              </a:rPr>
              <a:t>housekeeping</a:t>
            </a:r>
          </a:p>
        </p:txBody>
      </p:sp>
      <p:sp>
        <p:nvSpPr>
          <p:cNvPr id="50" name="Content Placeholder 2"/>
          <p:cNvSpPr txBox="1">
            <a:spLocks/>
          </p:cNvSpPr>
          <p:nvPr/>
        </p:nvSpPr>
        <p:spPr>
          <a:xfrm>
            <a:off x="3112622" y="2696636"/>
            <a:ext cx="2348773" cy="409575"/>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dirty="0">
                <a:solidFill>
                  <a:srgbClr val="262626"/>
                </a:solidFill>
              </a:rPr>
              <a:t>h</a:t>
            </a:r>
            <a:r>
              <a:rPr lang="en-US" dirty="0" smtClean="0">
                <a:solidFill>
                  <a:srgbClr val="262626"/>
                </a:solidFill>
              </a:rPr>
              <a:t>igh</a:t>
            </a:r>
          </a:p>
        </p:txBody>
      </p:sp>
      <p:sp>
        <p:nvSpPr>
          <p:cNvPr id="94" name="Content Placeholder 2"/>
          <p:cNvSpPr txBox="1">
            <a:spLocks/>
          </p:cNvSpPr>
          <p:nvPr/>
        </p:nvSpPr>
        <p:spPr>
          <a:xfrm>
            <a:off x="3379499" y="941911"/>
            <a:ext cx="2348773" cy="409575"/>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b="1" dirty="0" smtClean="0">
                <a:solidFill>
                  <a:srgbClr val="404040"/>
                </a:solidFill>
              </a:rPr>
              <a:t>methylated</a:t>
            </a:r>
          </a:p>
        </p:txBody>
      </p:sp>
      <p:sp>
        <p:nvSpPr>
          <p:cNvPr id="48" name="Content Placeholder 2"/>
          <p:cNvSpPr txBox="1">
            <a:spLocks/>
          </p:cNvSpPr>
          <p:nvPr/>
        </p:nvSpPr>
        <p:spPr>
          <a:xfrm>
            <a:off x="320675" y="4371478"/>
            <a:ext cx="2681466" cy="652076"/>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endParaRPr lang="en-US" b="1" dirty="0" smtClean="0">
              <a:solidFill>
                <a:srgbClr val="404040"/>
              </a:solidFill>
            </a:endParaRPr>
          </a:p>
        </p:txBody>
      </p:sp>
      <p:grpSp>
        <p:nvGrpSpPr>
          <p:cNvPr id="4" name="Group 3"/>
          <p:cNvGrpSpPr/>
          <p:nvPr/>
        </p:nvGrpSpPr>
        <p:grpSpPr>
          <a:xfrm>
            <a:off x="3277899" y="1332106"/>
            <a:ext cx="1948780" cy="358570"/>
            <a:chOff x="2710754" y="1515072"/>
            <a:chExt cx="2566656" cy="425495"/>
          </a:xfrm>
        </p:grpSpPr>
        <p:grpSp>
          <p:nvGrpSpPr>
            <p:cNvPr id="46" name="Group 45"/>
            <p:cNvGrpSpPr/>
            <p:nvPr/>
          </p:nvGrpSpPr>
          <p:grpSpPr>
            <a:xfrm>
              <a:off x="2710754" y="1708440"/>
              <a:ext cx="2566656" cy="232127"/>
              <a:chOff x="263997" y="1938947"/>
              <a:chExt cx="2657815" cy="232127"/>
            </a:xfrm>
          </p:grpSpPr>
          <p:cxnSp>
            <p:nvCxnSpPr>
              <p:cNvPr id="56" name="Straight Connector 55"/>
              <p:cNvCxnSpPr/>
              <p:nvPr/>
            </p:nvCxnSpPr>
            <p:spPr>
              <a:xfrm flipH="1">
                <a:off x="365963" y="2084768"/>
                <a:ext cx="223241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nvGrpSpPr>
              <p:cNvPr id="59" name="Group 58"/>
              <p:cNvGrpSpPr/>
              <p:nvPr/>
            </p:nvGrpSpPr>
            <p:grpSpPr>
              <a:xfrm>
                <a:off x="263997" y="1938947"/>
                <a:ext cx="2657815" cy="232127"/>
                <a:chOff x="263997" y="1938947"/>
                <a:chExt cx="2657815" cy="232127"/>
              </a:xfrm>
            </p:grpSpPr>
            <p:sp>
              <p:nvSpPr>
                <p:cNvPr id="60" name="Rectangle 59"/>
                <p:cNvSpPr/>
                <p:nvPr/>
              </p:nvSpPr>
              <p:spPr>
                <a:xfrm>
                  <a:off x="1158402" y="1938947"/>
                  <a:ext cx="612979" cy="23212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2" name="Rectangle 61"/>
                <p:cNvSpPr/>
                <p:nvPr/>
              </p:nvSpPr>
              <p:spPr>
                <a:xfrm>
                  <a:off x="263997" y="1938947"/>
                  <a:ext cx="843605" cy="23212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3" name="Rectangle 62"/>
                <p:cNvSpPr/>
                <p:nvPr/>
              </p:nvSpPr>
              <p:spPr>
                <a:xfrm>
                  <a:off x="1847581" y="1938947"/>
                  <a:ext cx="1074231" cy="23212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64" name="Group 63"/>
            <p:cNvGrpSpPr/>
            <p:nvPr/>
          </p:nvGrpSpPr>
          <p:grpSpPr>
            <a:xfrm>
              <a:off x="3058291" y="1515072"/>
              <a:ext cx="2058345" cy="193367"/>
              <a:chOff x="3534042" y="1762338"/>
              <a:chExt cx="2131451" cy="193367"/>
            </a:xfrm>
          </p:grpSpPr>
          <p:grpSp>
            <p:nvGrpSpPr>
              <p:cNvPr id="65" name="Group 64"/>
              <p:cNvGrpSpPr/>
              <p:nvPr/>
            </p:nvGrpSpPr>
            <p:grpSpPr>
              <a:xfrm>
                <a:off x="3534042" y="1762338"/>
                <a:ext cx="88333" cy="193367"/>
                <a:chOff x="7728695" y="1300673"/>
                <a:chExt cx="88333" cy="193367"/>
              </a:xfrm>
            </p:grpSpPr>
            <p:sp>
              <p:nvSpPr>
                <p:cNvPr id="91" name="Oval 90"/>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2" name="Straight Connector 91"/>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6" name="Group 65"/>
              <p:cNvGrpSpPr/>
              <p:nvPr/>
            </p:nvGrpSpPr>
            <p:grpSpPr>
              <a:xfrm>
                <a:off x="3775938" y="1762338"/>
                <a:ext cx="88333" cy="193367"/>
                <a:chOff x="7728695" y="1300673"/>
                <a:chExt cx="88333" cy="193367"/>
              </a:xfrm>
            </p:grpSpPr>
            <p:sp>
              <p:nvSpPr>
                <p:cNvPr id="89" name="Oval 88"/>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0" name="Straight Connector 8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7" name="Group 66"/>
              <p:cNvGrpSpPr/>
              <p:nvPr/>
            </p:nvGrpSpPr>
            <p:grpSpPr>
              <a:xfrm>
                <a:off x="4056407" y="1762338"/>
                <a:ext cx="88333" cy="193367"/>
                <a:chOff x="7728695" y="1300673"/>
                <a:chExt cx="88333" cy="193367"/>
              </a:xfrm>
            </p:grpSpPr>
            <p:sp>
              <p:nvSpPr>
                <p:cNvPr id="87" name="Oval 86"/>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8" name="Straight Connector 8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8" name="Group 67"/>
              <p:cNvGrpSpPr/>
              <p:nvPr/>
            </p:nvGrpSpPr>
            <p:grpSpPr>
              <a:xfrm>
                <a:off x="4342280" y="1762338"/>
                <a:ext cx="88333" cy="193367"/>
                <a:chOff x="7728695" y="1300673"/>
                <a:chExt cx="88333" cy="193367"/>
              </a:xfrm>
            </p:grpSpPr>
            <p:sp>
              <p:nvSpPr>
                <p:cNvPr id="85" name="Oval 84"/>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6" name="Straight Connector 85"/>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9" name="Group 68"/>
              <p:cNvGrpSpPr/>
              <p:nvPr/>
            </p:nvGrpSpPr>
            <p:grpSpPr>
              <a:xfrm>
                <a:off x="4578606" y="1762338"/>
                <a:ext cx="88333" cy="193367"/>
                <a:chOff x="7728695" y="1300673"/>
                <a:chExt cx="88333" cy="193367"/>
              </a:xfrm>
            </p:grpSpPr>
            <p:sp>
              <p:nvSpPr>
                <p:cNvPr id="82" name="Oval 81"/>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4" name="Straight Connector 83"/>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70" name="Group 69"/>
              <p:cNvGrpSpPr/>
              <p:nvPr/>
            </p:nvGrpSpPr>
            <p:grpSpPr>
              <a:xfrm>
                <a:off x="5194968" y="1762338"/>
                <a:ext cx="88333" cy="193367"/>
                <a:chOff x="7728695" y="1300673"/>
                <a:chExt cx="88333" cy="193367"/>
              </a:xfrm>
            </p:grpSpPr>
            <p:sp>
              <p:nvSpPr>
                <p:cNvPr id="79" name="Oval 78"/>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0" name="Straight Connector 7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71" name="Group 70"/>
              <p:cNvGrpSpPr/>
              <p:nvPr/>
            </p:nvGrpSpPr>
            <p:grpSpPr>
              <a:xfrm>
                <a:off x="5386064" y="1762338"/>
                <a:ext cx="88333" cy="193367"/>
                <a:chOff x="7728695" y="1300673"/>
                <a:chExt cx="88333" cy="193367"/>
              </a:xfrm>
            </p:grpSpPr>
            <p:sp>
              <p:nvSpPr>
                <p:cNvPr id="75" name="Oval 74"/>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8" name="Straight Connector 7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72" name="Group 71"/>
              <p:cNvGrpSpPr/>
              <p:nvPr/>
            </p:nvGrpSpPr>
            <p:grpSpPr>
              <a:xfrm>
                <a:off x="5577160" y="1762338"/>
                <a:ext cx="88333" cy="193367"/>
                <a:chOff x="7728695" y="1300673"/>
                <a:chExt cx="88333" cy="193367"/>
              </a:xfrm>
            </p:grpSpPr>
            <p:sp>
              <p:nvSpPr>
                <p:cNvPr id="73" name="Oval 72"/>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4" name="Straight Connector 73"/>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grpSp>
      <p:grpSp>
        <p:nvGrpSpPr>
          <p:cNvPr id="93" name="Group 92"/>
          <p:cNvGrpSpPr/>
          <p:nvPr/>
        </p:nvGrpSpPr>
        <p:grpSpPr>
          <a:xfrm>
            <a:off x="6330868" y="1336038"/>
            <a:ext cx="2133816" cy="354638"/>
            <a:chOff x="2710754" y="1515072"/>
            <a:chExt cx="2566656" cy="425495"/>
          </a:xfrm>
        </p:grpSpPr>
        <p:grpSp>
          <p:nvGrpSpPr>
            <p:cNvPr id="95" name="Group 94"/>
            <p:cNvGrpSpPr/>
            <p:nvPr/>
          </p:nvGrpSpPr>
          <p:grpSpPr>
            <a:xfrm>
              <a:off x="2710754" y="1708440"/>
              <a:ext cx="2566656" cy="232127"/>
              <a:chOff x="263997" y="1938947"/>
              <a:chExt cx="2657815" cy="232127"/>
            </a:xfrm>
          </p:grpSpPr>
          <p:cxnSp>
            <p:nvCxnSpPr>
              <p:cNvPr id="121" name="Straight Connector 120"/>
              <p:cNvCxnSpPr/>
              <p:nvPr/>
            </p:nvCxnSpPr>
            <p:spPr>
              <a:xfrm flipH="1">
                <a:off x="365963" y="2084768"/>
                <a:ext cx="223241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nvGrpSpPr>
              <p:cNvPr id="122" name="Group 121"/>
              <p:cNvGrpSpPr/>
              <p:nvPr/>
            </p:nvGrpSpPr>
            <p:grpSpPr>
              <a:xfrm>
                <a:off x="263997" y="1938947"/>
                <a:ext cx="2657815" cy="232127"/>
                <a:chOff x="263997" y="1938947"/>
                <a:chExt cx="2657815" cy="232127"/>
              </a:xfrm>
            </p:grpSpPr>
            <p:sp>
              <p:nvSpPr>
                <p:cNvPr id="123" name="Rectangle 122"/>
                <p:cNvSpPr/>
                <p:nvPr/>
              </p:nvSpPr>
              <p:spPr>
                <a:xfrm>
                  <a:off x="1158402" y="1938947"/>
                  <a:ext cx="612979" cy="23212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4" name="Rectangle 123"/>
                <p:cNvSpPr/>
                <p:nvPr/>
              </p:nvSpPr>
              <p:spPr>
                <a:xfrm>
                  <a:off x="263997" y="1938947"/>
                  <a:ext cx="843605" cy="23212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5" name="Rectangle 124"/>
                <p:cNvSpPr/>
                <p:nvPr/>
              </p:nvSpPr>
              <p:spPr>
                <a:xfrm>
                  <a:off x="1847581" y="1938947"/>
                  <a:ext cx="1074231" cy="23212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96" name="Group 95"/>
            <p:cNvGrpSpPr/>
            <p:nvPr/>
          </p:nvGrpSpPr>
          <p:grpSpPr>
            <a:xfrm>
              <a:off x="3058291" y="1515072"/>
              <a:ext cx="2058345" cy="193367"/>
              <a:chOff x="3534042" y="1762338"/>
              <a:chExt cx="2131451" cy="193367"/>
            </a:xfrm>
          </p:grpSpPr>
          <p:grpSp>
            <p:nvGrpSpPr>
              <p:cNvPr id="97" name="Group 96"/>
              <p:cNvGrpSpPr/>
              <p:nvPr/>
            </p:nvGrpSpPr>
            <p:grpSpPr>
              <a:xfrm>
                <a:off x="3534042" y="1762338"/>
                <a:ext cx="88333" cy="193367"/>
                <a:chOff x="7728695" y="1300673"/>
                <a:chExt cx="88333" cy="193367"/>
              </a:xfrm>
            </p:grpSpPr>
            <p:sp>
              <p:nvSpPr>
                <p:cNvPr id="119" name="Oval 118"/>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20" name="Straight Connector 11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98" name="Group 97"/>
              <p:cNvGrpSpPr/>
              <p:nvPr/>
            </p:nvGrpSpPr>
            <p:grpSpPr>
              <a:xfrm>
                <a:off x="3775938" y="1762338"/>
                <a:ext cx="88333" cy="193367"/>
                <a:chOff x="7728695" y="1300673"/>
                <a:chExt cx="88333" cy="193367"/>
              </a:xfrm>
            </p:grpSpPr>
            <p:sp>
              <p:nvSpPr>
                <p:cNvPr id="117" name="Oval 116"/>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8" name="Straight Connector 11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99" name="Group 98"/>
              <p:cNvGrpSpPr/>
              <p:nvPr/>
            </p:nvGrpSpPr>
            <p:grpSpPr>
              <a:xfrm>
                <a:off x="4056407" y="1762338"/>
                <a:ext cx="88333" cy="193367"/>
                <a:chOff x="7728695" y="1300673"/>
                <a:chExt cx="88333" cy="193367"/>
              </a:xfrm>
            </p:grpSpPr>
            <p:sp>
              <p:nvSpPr>
                <p:cNvPr id="115" name="Oval 114"/>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6" name="Straight Connector 115"/>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0" name="Group 99"/>
              <p:cNvGrpSpPr/>
              <p:nvPr/>
            </p:nvGrpSpPr>
            <p:grpSpPr>
              <a:xfrm>
                <a:off x="4342280" y="1762338"/>
                <a:ext cx="88333" cy="193367"/>
                <a:chOff x="7728695" y="1300673"/>
                <a:chExt cx="88333" cy="193367"/>
              </a:xfrm>
            </p:grpSpPr>
            <p:sp>
              <p:nvSpPr>
                <p:cNvPr id="113" name="Oval 112"/>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4" name="Straight Connector 113"/>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1" name="Group 100"/>
              <p:cNvGrpSpPr/>
              <p:nvPr/>
            </p:nvGrpSpPr>
            <p:grpSpPr>
              <a:xfrm>
                <a:off x="4578606" y="1762338"/>
                <a:ext cx="88333" cy="193367"/>
                <a:chOff x="7728695" y="1300673"/>
                <a:chExt cx="88333" cy="193367"/>
              </a:xfrm>
            </p:grpSpPr>
            <p:sp>
              <p:nvSpPr>
                <p:cNvPr id="111" name="Oval 110"/>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2" name="Straight Connector 111"/>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2" name="Group 101"/>
              <p:cNvGrpSpPr/>
              <p:nvPr/>
            </p:nvGrpSpPr>
            <p:grpSpPr>
              <a:xfrm>
                <a:off x="5194968" y="1762338"/>
                <a:ext cx="88333" cy="193367"/>
                <a:chOff x="7728695" y="1300673"/>
                <a:chExt cx="88333" cy="193367"/>
              </a:xfrm>
            </p:grpSpPr>
            <p:sp>
              <p:nvSpPr>
                <p:cNvPr id="109" name="Oval 108"/>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0" name="Straight Connector 10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3" name="Group 102"/>
              <p:cNvGrpSpPr/>
              <p:nvPr/>
            </p:nvGrpSpPr>
            <p:grpSpPr>
              <a:xfrm>
                <a:off x="5386064" y="1762338"/>
                <a:ext cx="88333" cy="193367"/>
                <a:chOff x="7728695" y="1300673"/>
                <a:chExt cx="88333" cy="193367"/>
              </a:xfrm>
            </p:grpSpPr>
            <p:sp>
              <p:nvSpPr>
                <p:cNvPr id="107" name="Oval 106"/>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8" name="Straight Connector 10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4" name="Group 103"/>
              <p:cNvGrpSpPr/>
              <p:nvPr/>
            </p:nvGrpSpPr>
            <p:grpSpPr>
              <a:xfrm>
                <a:off x="5577160" y="1762338"/>
                <a:ext cx="88333" cy="193367"/>
                <a:chOff x="7728695" y="1300673"/>
                <a:chExt cx="88333" cy="193367"/>
              </a:xfrm>
            </p:grpSpPr>
            <p:sp>
              <p:nvSpPr>
                <p:cNvPr id="105" name="Oval 104"/>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6" name="Straight Connector 105"/>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grpSp>
      <p:sp>
        <p:nvSpPr>
          <p:cNvPr id="126" name="Rectangle 125"/>
          <p:cNvSpPr/>
          <p:nvPr/>
        </p:nvSpPr>
        <p:spPr>
          <a:xfrm>
            <a:off x="3002141" y="890357"/>
            <a:ext cx="2459254" cy="883497"/>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Rectangle 126"/>
          <p:cNvSpPr/>
          <p:nvPr/>
        </p:nvSpPr>
        <p:spPr>
          <a:xfrm>
            <a:off x="6228793" y="909737"/>
            <a:ext cx="2459254" cy="883497"/>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386526"/>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
          <p:cNvSpPr txBox="1">
            <a:spLocks/>
          </p:cNvSpPr>
          <p:nvPr/>
        </p:nvSpPr>
        <p:spPr>
          <a:xfrm>
            <a:off x="416317" y="2068007"/>
            <a:ext cx="2551958" cy="513185"/>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dirty="0" smtClean="0">
                <a:solidFill>
                  <a:srgbClr val="262626"/>
                </a:solidFill>
              </a:rPr>
              <a:t>Gene function:</a:t>
            </a:r>
          </a:p>
        </p:txBody>
      </p:sp>
      <p:sp>
        <p:nvSpPr>
          <p:cNvPr id="30" name="Content Placeholder 2"/>
          <p:cNvSpPr txBox="1">
            <a:spLocks/>
          </p:cNvSpPr>
          <p:nvPr/>
        </p:nvSpPr>
        <p:spPr>
          <a:xfrm>
            <a:off x="861516" y="2742931"/>
            <a:ext cx="1903561" cy="409575"/>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dirty="0" smtClean="0">
                <a:solidFill>
                  <a:srgbClr val="262626"/>
                </a:solidFill>
              </a:rPr>
              <a:t>Expression:</a:t>
            </a:r>
          </a:p>
        </p:txBody>
      </p:sp>
      <p:sp>
        <p:nvSpPr>
          <p:cNvPr id="51" name="Content Placeholder 2"/>
          <p:cNvSpPr txBox="1">
            <a:spLocks/>
          </p:cNvSpPr>
          <p:nvPr/>
        </p:nvSpPr>
        <p:spPr>
          <a:xfrm>
            <a:off x="320675" y="3323024"/>
            <a:ext cx="2348760" cy="652076"/>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r">
              <a:lnSpc>
                <a:spcPct val="90000"/>
              </a:lnSpc>
              <a:spcBef>
                <a:spcPts val="1200"/>
              </a:spcBef>
              <a:buNone/>
            </a:pPr>
            <a:r>
              <a:rPr lang="en-US" dirty="0" smtClean="0">
                <a:solidFill>
                  <a:srgbClr val="262626"/>
                </a:solidFill>
              </a:rPr>
              <a:t>Tissue specific expression:</a:t>
            </a:r>
          </a:p>
        </p:txBody>
      </p:sp>
      <p:sp>
        <p:nvSpPr>
          <p:cNvPr id="76" name="Content Placeholder 2"/>
          <p:cNvSpPr txBox="1">
            <a:spLocks/>
          </p:cNvSpPr>
          <p:nvPr/>
        </p:nvSpPr>
        <p:spPr>
          <a:xfrm>
            <a:off x="320675" y="1380593"/>
            <a:ext cx="2681466" cy="652076"/>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endParaRPr lang="en-US" b="1" dirty="0" smtClean="0">
              <a:solidFill>
                <a:srgbClr val="404040"/>
              </a:solidFill>
            </a:endParaRPr>
          </a:p>
        </p:txBody>
      </p:sp>
      <p:sp>
        <p:nvSpPr>
          <p:cNvPr id="81" name="Title 1"/>
          <p:cNvSpPr>
            <a:spLocks noGrp="1"/>
          </p:cNvSpPr>
          <p:nvPr>
            <p:ph type="title"/>
          </p:nvPr>
        </p:nvSpPr>
        <p:spPr>
          <a:xfrm>
            <a:off x="219075" y="-400050"/>
            <a:ext cx="8042275" cy="1336675"/>
          </a:xfrm>
        </p:spPr>
        <p:txBody>
          <a:bodyPr/>
          <a:lstStyle/>
          <a:p>
            <a:pPr algn="l"/>
            <a:r>
              <a:rPr lang="en-US" dirty="0" smtClean="0"/>
              <a:t>Summary</a:t>
            </a:r>
            <a:endParaRPr lang="en-US" dirty="0"/>
          </a:p>
        </p:txBody>
      </p:sp>
      <p:sp>
        <p:nvSpPr>
          <p:cNvPr id="24" name="Content Placeholder 2"/>
          <p:cNvSpPr txBox="1">
            <a:spLocks/>
          </p:cNvSpPr>
          <p:nvPr/>
        </p:nvSpPr>
        <p:spPr>
          <a:xfrm>
            <a:off x="6355873" y="941911"/>
            <a:ext cx="2348773" cy="409575"/>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b="1" dirty="0" err="1" smtClean="0">
                <a:solidFill>
                  <a:srgbClr val="404040"/>
                </a:solidFill>
              </a:rPr>
              <a:t>unmethylated</a:t>
            </a:r>
            <a:endParaRPr lang="en-US" b="1" dirty="0" smtClean="0">
              <a:solidFill>
                <a:srgbClr val="404040"/>
              </a:solidFill>
            </a:endParaRPr>
          </a:p>
        </p:txBody>
      </p:sp>
      <p:sp>
        <p:nvSpPr>
          <p:cNvPr id="28" name="Content Placeholder 2"/>
          <p:cNvSpPr txBox="1">
            <a:spLocks/>
          </p:cNvSpPr>
          <p:nvPr/>
        </p:nvSpPr>
        <p:spPr>
          <a:xfrm>
            <a:off x="6380753" y="2071435"/>
            <a:ext cx="2348773" cy="409575"/>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dirty="0" smtClean="0">
                <a:solidFill>
                  <a:srgbClr val="262626"/>
                </a:solidFill>
              </a:rPr>
              <a:t>inducible</a:t>
            </a:r>
          </a:p>
        </p:txBody>
      </p:sp>
      <p:sp>
        <p:nvSpPr>
          <p:cNvPr id="45" name="Content Placeholder 2"/>
          <p:cNvSpPr txBox="1">
            <a:spLocks/>
          </p:cNvSpPr>
          <p:nvPr/>
        </p:nvSpPr>
        <p:spPr>
          <a:xfrm>
            <a:off x="6380753" y="2691662"/>
            <a:ext cx="2348773" cy="409575"/>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dirty="0">
                <a:solidFill>
                  <a:srgbClr val="262626"/>
                </a:solidFill>
              </a:rPr>
              <a:t>l</a:t>
            </a:r>
            <a:r>
              <a:rPr lang="en-US" dirty="0" smtClean="0">
                <a:solidFill>
                  <a:srgbClr val="262626"/>
                </a:solidFill>
              </a:rPr>
              <a:t>ow </a:t>
            </a:r>
          </a:p>
        </p:txBody>
      </p:sp>
      <p:sp>
        <p:nvSpPr>
          <p:cNvPr id="29" name="Content Placeholder 2"/>
          <p:cNvSpPr txBox="1">
            <a:spLocks/>
          </p:cNvSpPr>
          <p:nvPr/>
        </p:nvSpPr>
        <p:spPr>
          <a:xfrm>
            <a:off x="3100821" y="2076409"/>
            <a:ext cx="2348773" cy="409575"/>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dirty="0" smtClean="0">
                <a:solidFill>
                  <a:srgbClr val="262626"/>
                </a:solidFill>
              </a:rPr>
              <a:t>housekeeping</a:t>
            </a:r>
          </a:p>
        </p:txBody>
      </p:sp>
      <p:sp>
        <p:nvSpPr>
          <p:cNvPr id="50" name="Content Placeholder 2"/>
          <p:cNvSpPr txBox="1">
            <a:spLocks/>
          </p:cNvSpPr>
          <p:nvPr/>
        </p:nvSpPr>
        <p:spPr>
          <a:xfrm>
            <a:off x="3112622" y="2696636"/>
            <a:ext cx="2348773" cy="409575"/>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dirty="0">
                <a:solidFill>
                  <a:srgbClr val="262626"/>
                </a:solidFill>
              </a:rPr>
              <a:t>h</a:t>
            </a:r>
            <a:r>
              <a:rPr lang="en-US" dirty="0" smtClean="0">
                <a:solidFill>
                  <a:srgbClr val="262626"/>
                </a:solidFill>
              </a:rPr>
              <a:t>igh</a:t>
            </a:r>
          </a:p>
        </p:txBody>
      </p:sp>
      <p:sp>
        <p:nvSpPr>
          <p:cNvPr id="94" name="Content Placeholder 2"/>
          <p:cNvSpPr txBox="1">
            <a:spLocks/>
          </p:cNvSpPr>
          <p:nvPr/>
        </p:nvSpPr>
        <p:spPr>
          <a:xfrm>
            <a:off x="3379499" y="941911"/>
            <a:ext cx="2348773" cy="409575"/>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b="1" dirty="0" smtClean="0">
                <a:solidFill>
                  <a:srgbClr val="404040"/>
                </a:solidFill>
              </a:rPr>
              <a:t>methylated</a:t>
            </a:r>
          </a:p>
        </p:txBody>
      </p:sp>
      <p:sp>
        <p:nvSpPr>
          <p:cNvPr id="48" name="Content Placeholder 2"/>
          <p:cNvSpPr txBox="1">
            <a:spLocks/>
          </p:cNvSpPr>
          <p:nvPr/>
        </p:nvSpPr>
        <p:spPr>
          <a:xfrm>
            <a:off x="320675" y="4371478"/>
            <a:ext cx="2681466" cy="652076"/>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endParaRPr lang="en-US" b="1" dirty="0" smtClean="0">
              <a:solidFill>
                <a:srgbClr val="262626"/>
              </a:solidFill>
            </a:endParaRPr>
          </a:p>
        </p:txBody>
      </p:sp>
      <p:grpSp>
        <p:nvGrpSpPr>
          <p:cNvPr id="4" name="Group 3"/>
          <p:cNvGrpSpPr/>
          <p:nvPr/>
        </p:nvGrpSpPr>
        <p:grpSpPr>
          <a:xfrm>
            <a:off x="3277899" y="1332106"/>
            <a:ext cx="1948780" cy="358570"/>
            <a:chOff x="2710754" y="1515072"/>
            <a:chExt cx="2566656" cy="425495"/>
          </a:xfrm>
        </p:grpSpPr>
        <p:grpSp>
          <p:nvGrpSpPr>
            <p:cNvPr id="46" name="Group 45"/>
            <p:cNvGrpSpPr/>
            <p:nvPr/>
          </p:nvGrpSpPr>
          <p:grpSpPr>
            <a:xfrm>
              <a:off x="2710754" y="1708440"/>
              <a:ext cx="2566656" cy="232127"/>
              <a:chOff x="263997" y="1938947"/>
              <a:chExt cx="2657815" cy="232127"/>
            </a:xfrm>
          </p:grpSpPr>
          <p:cxnSp>
            <p:nvCxnSpPr>
              <p:cNvPr id="56" name="Straight Connector 55"/>
              <p:cNvCxnSpPr/>
              <p:nvPr/>
            </p:nvCxnSpPr>
            <p:spPr>
              <a:xfrm flipH="1">
                <a:off x="365963" y="2084768"/>
                <a:ext cx="223241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nvGrpSpPr>
              <p:cNvPr id="59" name="Group 58"/>
              <p:cNvGrpSpPr/>
              <p:nvPr/>
            </p:nvGrpSpPr>
            <p:grpSpPr>
              <a:xfrm>
                <a:off x="263997" y="1938947"/>
                <a:ext cx="2657815" cy="232127"/>
                <a:chOff x="263997" y="1938947"/>
                <a:chExt cx="2657815" cy="232127"/>
              </a:xfrm>
            </p:grpSpPr>
            <p:sp>
              <p:nvSpPr>
                <p:cNvPr id="60" name="Rectangle 59"/>
                <p:cNvSpPr/>
                <p:nvPr/>
              </p:nvSpPr>
              <p:spPr>
                <a:xfrm>
                  <a:off x="1158402" y="1938947"/>
                  <a:ext cx="612979" cy="23212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2" name="Rectangle 61"/>
                <p:cNvSpPr/>
                <p:nvPr/>
              </p:nvSpPr>
              <p:spPr>
                <a:xfrm>
                  <a:off x="263997" y="1938947"/>
                  <a:ext cx="843605" cy="23212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3" name="Rectangle 62"/>
                <p:cNvSpPr/>
                <p:nvPr/>
              </p:nvSpPr>
              <p:spPr>
                <a:xfrm>
                  <a:off x="1847581" y="1938947"/>
                  <a:ext cx="1074231" cy="23212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64" name="Group 63"/>
            <p:cNvGrpSpPr/>
            <p:nvPr/>
          </p:nvGrpSpPr>
          <p:grpSpPr>
            <a:xfrm>
              <a:off x="3058291" y="1515072"/>
              <a:ext cx="2058345" cy="193367"/>
              <a:chOff x="3534042" y="1762338"/>
              <a:chExt cx="2131451" cy="193367"/>
            </a:xfrm>
          </p:grpSpPr>
          <p:grpSp>
            <p:nvGrpSpPr>
              <p:cNvPr id="65" name="Group 64"/>
              <p:cNvGrpSpPr/>
              <p:nvPr/>
            </p:nvGrpSpPr>
            <p:grpSpPr>
              <a:xfrm>
                <a:off x="3534042" y="1762338"/>
                <a:ext cx="88333" cy="193367"/>
                <a:chOff x="7728695" y="1300673"/>
                <a:chExt cx="88333" cy="193367"/>
              </a:xfrm>
            </p:grpSpPr>
            <p:sp>
              <p:nvSpPr>
                <p:cNvPr id="91" name="Oval 90"/>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2" name="Straight Connector 91"/>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6" name="Group 65"/>
              <p:cNvGrpSpPr/>
              <p:nvPr/>
            </p:nvGrpSpPr>
            <p:grpSpPr>
              <a:xfrm>
                <a:off x="3775938" y="1762338"/>
                <a:ext cx="88333" cy="193367"/>
                <a:chOff x="7728695" y="1300673"/>
                <a:chExt cx="88333" cy="193367"/>
              </a:xfrm>
            </p:grpSpPr>
            <p:sp>
              <p:nvSpPr>
                <p:cNvPr id="89" name="Oval 88"/>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0" name="Straight Connector 8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7" name="Group 66"/>
              <p:cNvGrpSpPr/>
              <p:nvPr/>
            </p:nvGrpSpPr>
            <p:grpSpPr>
              <a:xfrm>
                <a:off x="4056407" y="1762338"/>
                <a:ext cx="88333" cy="193367"/>
                <a:chOff x="7728695" y="1300673"/>
                <a:chExt cx="88333" cy="193367"/>
              </a:xfrm>
            </p:grpSpPr>
            <p:sp>
              <p:nvSpPr>
                <p:cNvPr id="87" name="Oval 86"/>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8" name="Straight Connector 8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8" name="Group 67"/>
              <p:cNvGrpSpPr/>
              <p:nvPr/>
            </p:nvGrpSpPr>
            <p:grpSpPr>
              <a:xfrm>
                <a:off x="4342280" y="1762338"/>
                <a:ext cx="88333" cy="193367"/>
                <a:chOff x="7728695" y="1300673"/>
                <a:chExt cx="88333" cy="193367"/>
              </a:xfrm>
            </p:grpSpPr>
            <p:sp>
              <p:nvSpPr>
                <p:cNvPr id="85" name="Oval 84"/>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6" name="Straight Connector 85"/>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9" name="Group 68"/>
              <p:cNvGrpSpPr/>
              <p:nvPr/>
            </p:nvGrpSpPr>
            <p:grpSpPr>
              <a:xfrm>
                <a:off x="4578606" y="1762338"/>
                <a:ext cx="88333" cy="193367"/>
                <a:chOff x="7728695" y="1300673"/>
                <a:chExt cx="88333" cy="193367"/>
              </a:xfrm>
            </p:grpSpPr>
            <p:sp>
              <p:nvSpPr>
                <p:cNvPr id="82" name="Oval 81"/>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4" name="Straight Connector 83"/>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70" name="Group 69"/>
              <p:cNvGrpSpPr/>
              <p:nvPr/>
            </p:nvGrpSpPr>
            <p:grpSpPr>
              <a:xfrm>
                <a:off x="5194968" y="1762338"/>
                <a:ext cx="88333" cy="193367"/>
                <a:chOff x="7728695" y="1300673"/>
                <a:chExt cx="88333" cy="193367"/>
              </a:xfrm>
            </p:grpSpPr>
            <p:sp>
              <p:nvSpPr>
                <p:cNvPr id="79" name="Oval 78"/>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0" name="Straight Connector 7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71" name="Group 70"/>
              <p:cNvGrpSpPr/>
              <p:nvPr/>
            </p:nvGrpSpPr>
            <p:grpSpPr>
              <a:xfrm>
                <a:off x="5386064" y="1762338"/>
                <a:ext cx="88333" cy="193367"/>
                <a:chOff x="7728695" y="1300673"/>
                <a:chExt cx="88333" cy="193367"/>
              </a:xfrm>
            </p:grpSpPr>
            <p:sp>
              <p:nvSpPr>
                <p:cNvPr id="75" name="Oval 74"/>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8" name="Straight Connector 7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72" name="Group 71"/>
              <p:cNvGrpSpPr/>
              <p:nvPr/>
            </p:nvGrpSpPr>
            <p:grpSpPr>
              <a:xfrm>
                <a:off x="5577160" y="1762338"/>
                <a:ext cx="88333" cy="193367"/>
                <a:chOff x="7728695" y="1300673"/>
                <a:chExt cx="88333" cy="193367"/>
              </a:xfrm>
            </p:grpSpPr>
            <p:sp>
              <p:nvSpPr>
                <p:cNvPr id="73" name="Oval 72"/>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4" name="Straight Connector 73"/>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grpSp>
      <p:grpSp>
        <p:nvGrpSpPr>
          <p:cNvPr id="93" name="Group 92"/>
          <p:cNvGrpSpPr/>
          <p:nvPr/>
        </p:nvGrpSpPr>
        <p:grpSpPr>
          <a:xfrm>
            <a:off x="6330868" y="1336038"/>
            <a:ext cx="2133816" cy="354638"/>
            <a:chOff x="2710754" y="1515072"/>
            <a:chExt cx="2566656" cy="425495"/>
          </a:xfrm>
        </p:grpSpPr>
        <p:grpSp>
          <p:nvGrpSpPr>
            <p:cNvPr id="95" name="Group 94"/>
            <p:cNvGrpSpPr/>
            <p:nvPr/>
          </p:nvGrpSpPr>
          <p:grpSpPr>
            <a:xfrm>
              <a:off x="2710754" y="1708440"/>
              <a:ext cx="2566656" cy="232127"/>
              <a:chOff x="263997" y="1938947"/>
              <a:chExt cx="2657815" cy="232127"/>
            </a:xfrm>
          </p:grpSpPr>
          <p:cxnSp>
            <p:nvCxnSpPr>
              <p:cNvPr id="121" name="Straight Connector 120"/>
              <p:cNvCxnSpPr/>
              <p:nvPr/>
            </p:nvCxnSpPr>
            <p:spPr>
              <a:xfrm flipH="1">
                <a:off x="365963" y="2084768"/>
                <a:ext cx="223241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nvGrpSpPr>
              <p:cNvPr id="122" name="Group 121"/>
              <p:cNvGrpSpPr/>
              <p:nvPr/>
            </p:nvGrpSpPr>
            <p:grpSpPr>
              <a:xfrm>
                <a:off x="263997" y="1938947"/>
                <a:ext cx="2657815" cy="232127"/>
                <a:chOff x="263997" y="1938947"/>
                <a:chExt cx="2657815" cy="232127"/>
              </a:xfrm>
            </p:grpSpPr>
            <p:sp>
              <p:nvSpPr>
                <p:cNvPr id="123" name="Rectangle 122"/>
                <p:cNvSpPr/>
                <p:nvPr/>
              </p:nvSpPr>
              <p:spPr>
                <a:xfrm>
                  <a:off x="1158402" y="1938947"/>
                  <a:ext cx="612979" cy="23212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4" name="Rectangle 123"/>
                <p:cNvSpPr/>
                <p:nvPr/>
              </p:nvSpPr>
              <p:spPr>
                <a:xfrm>
                  <a:off x="263997" y="1938947"/>
                  <a:ext cx="843605" cy="23212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5" name="Rectangle 124"/>
                <p:cNvSpPr/>
                <p:nvPr/>
              </p:nvSpPr>
              <p:spPr>
                <a:xfrm>
                  <a:off x="1847581" y="1938947"/>
                  <a:ext cx="1074231" cy="23212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96" name="Group 95"/>
            <p:cNvGrpSpPr/>
            <p:nvPr/>
          </p:nvGrpSpPr>
          <p:grpSpPr>
            <a:xfrm>
              <a:off x="3058291" y="1515072"/>
              <a:ext cx="2058345" cy="193367"/>
              <a:chOff x="3534042" y="1762338"/>
              <a:chExt cx="2131451" cy="193367"/>
            </a:xfrm>
          </p:grpSpPr>
          <p:grpSp>
            <p:nvGrpSpPr>
              <p:cNvPr id="97" name="Group 96"/>
              <p:cNvGrpSpPr/>
              <p:nvPr/>
            </p:nvGrpSpPr>
            <p:grpSpPr>
              <a:xfrm>
                <a:off x="3534042" y="1762338"/>
                <a:ext cx="88333" cy="193367"/>
                <a:chOff x="7728695" y="1300673"/>
                <a:chExt cx="88333" cy="193367"/>
              </a:xfrm>
            </p:grpSpPr>
            <p:sp>
              <p:nvSpPr>
                <p:cNvPr id="119" name="Oval 118"/>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20" name="Straight Connector 11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98" name="Group 97"/>
              <p:cNvGrpSpPr/>
              <p:nvPr/>
            </p:nvGrpSpPr>
            <p:grpSpPr>
              <a:xfrm>
                <a:off x="3775938" y="1762338"/>
                <a:ext cx="88333" cy="193367"/>
                <a:chOff x="7728695" y="1300673"/>
                <a:chExt cx="88333" cy="193367"/>
              </a:xfrm>
            </p:grpSpPr>
            <p:sp>
              <p:nvSpPr>
                <p:cNvPr id="117" name="Oval 116"/>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8" name="Straight Connector 11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99" name="Group 98"/>
              <p:cNvGrpSpPr/>
              <p:nvPr/>
            </p:nvGrpSpPr>
            <p:grpSpPr>
              <a:xfrm>
                <a:off x="4056407" y="1762338"/>
                <a:ext cx="88333" cy="193367"/>
                <a:chOff x="7728695" y="1300673"/>
                <a:chExt cx="88333" cy="193367"/>
              </a:xfrm>
            </p:grpSpPr>
            <p:sp>
              <p:nvSpPr>
                <p:cNvPr id="115" name="Oval 114"/>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6" name="Straight Connector 115"/>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0" name="Group 99"/>
              <p:cNvGrpSpPr/>
              <p:nvPr/>
            </p:nvGrpSpPr>
            <p:grpSpPr>
              <a:xfrm>
                <a:off x="4342280" y="1762338"/>
                <a:ext cx="88333" cy="193367"/>
                <a:chOff x="7728695" y="1300673"/>
                <a:chExt cx="88333" cy="193367"/>
              </a:xfrm>
            </p:grpSpPr>
            <p:sp>
              <p:nvSpPr>
                <p:cNvPr id="113" name="Oval 112"/>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4" name="Straight Connector 113"/>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1" name="Group 100"/>
              <p:cNvGrpSpPr/>
              <p:nvPr/>
            </p:nvGrpSpPr>
            <p:grpSpPr>
              <a:xfrm>
                <a:off x="4578606" y="1762338"/>
                <a:ext cx="88333" cy="193367"/>
                <a:chOff x="7728695" y="1300673"/>
                <a:chExt cx="88333" cy="193367"/>
              </a:xfrm>
            </p:grpSpPr>
            <p:sp>
              <p:nvSpPr>
                <p:cNvPr id="111" name="Oval 110"/>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2" name="Straight Connector 111"/>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2" name="Group 101"/>
              <p:cNvGrpSpPr/>
              <p:nvPr/>
            </p:nvGrpSpPr>
            <p:grpSpPr>
              <a:xfrm>
                <a:off x="5194968" y="1762338"/>
                <a:ext cx="88333" cy="193367"/>
                <a:chOff x="7728695" y="1300673"/>
                <a:chExt cx="88333" cy="193367"/>
              </a:xfrm>
            </p:grpSpPr>
            <p:sp>
              <p:nvSpPr>
                <p:cNvPr id="109" name="Oval 108"/>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0" name="Straight Connector 10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3" name="Group 102"/>
              <p:cNvGrpSpPr/>
              <p:nvPr/>
            </p:nvGrpSpPr>
            <p:grpSpPr>
              <a:xfrm>
                <a:off x="5386064" y="1762338"/>
                <a:ext cx="88333" cy="193367"/>
                <a:chOff x="7728695" y="1300673"/>
                <a:chExt cx="88333" cy="193367"/>
              </a:xfrm>
            </p:grpSpPr>
            <p:sp>
              <p:nvSpPr>
                <p:cNvPr id="107" name="Oval 106"/>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8" name="Straight Connector 10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4" name="Group 103"/>
              <p:cNvGrpSpPr/>
              <p:nvPr/>
            </p:nvGrpSpPr>
            <p:grpSpPr>
              <a:xfrm>
                <a:off x="5577160" y="1762338"/>
                <a:ext cx="88333" cy="193367"/>
                <a:chOff x="7728695" y="1300673"/>
                <a:chExt cx="88333" cy="193367"/>
              </a:xfrm>
            </p:grpSpPr>
            <p:sp>
              <p:nvSpPr>
                <p:cNvPr id="105" name="Oval 104"/>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6" name="Straight Connector 105"/>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grpSp>
      <p:sp>
        <p:nvSpPr>
          <p:cNvPr id="126" name="Rectangle 125"/>
          <p:cNvSpPr/>
          <p:nvPr/>
        </p:nvSpPr>
        <p:spPr>
          <a:xfrm>
            <a:off x="3002141" y="890357"/>
            <a:ext cx="2459254" cy="883497"/>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Rectangle 126"/>
          <p:cNvSpPr/>
          <p:nvPr/>
        </p:nvSpPr>
        <p:spPr>
          <a:xfrm>
            <a:off x="6228793" y="909737"/>
            <a:ext cx="2459254" cy="883497"/>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434269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cific Oysters.jpg"/>
          <p:cNvPicPr>
            <a:picLocks noChangeAspect="1"/>
          </p:cNvPicPr>
          <p:nvPr/>
        </p:nvPicPr>
        <p:blipFill>
          <a:blip r:embed="rId3"/>
          <a:stretch>
            <a:fillRect/>
          </a:stretch>
        </p:blipFill>
        <p:spPr>
          <a:xfrm>
            <a:off x="2555875" y="1006475"/>
            <a:ext cx="2133600" cy="1752600"/>
          </a:xfrm>
          <a:prstGeom prst="rect">
            <a:avLst/>
          </a:prstGeom>
        </p:spPr>
      </p:pic>
      <p:pic>
        <p:nvPicPr>
          <p:cNvPr id="4" name="Picture 3" descr="Pacific Oysters.jpg"/>
          <p:cNvPicPr>
            <a:picLocks noChangeAspect="1"/>
          </p:cNvPicPr>
          <p:nvPr/>
        </p:nvPicPr>
        <p:blipFill>
          <a:blip r:embed="rId3">
            <a:alphaModFix amt="62000"/>
          </a:blip>
          <a:stretch>
            <a:fillRect/>
          </a:stretch>
        </p:blipFill>
        <p:spPr>
          <a:xfrm>
            <a:off x="87181" y="3435866"/>
            <a:ext cx="2341694" cy="1923534"/>
          </a:xfrm>
          <a:prstGeom prst="rect">
            <a:avLst/>
          </a:prstGeom>
          <a:effectLst>
            <a:softEdge rad="165100"/>
          </a:effectLst>
        </p:spPr>
      </p:pic>
      <p:sp>
        <p:nvSpPr>
          <p:cNvPr id="8" name="TextBox 7"/>
          <p:cNvSpPr txBox="1"/>
          <p:nvPr/>
        </p:nvSpPr>
        <p:spPr>
          <a:xfrm>
            <a:off x="452230" y="5349845"/>
            <a:ext cx="1976784" cy="400110"/>
          </a:xfrm>
          <a:prstGeom prst="rect">
            <a:avLst/>
          </a:prstGeom>
          <a:noFill/>
        </p:spPr>
        <p:txBody>
          <a:bodyPr wrap="square" rtlCol="0">
            <a:spAutoFit/>
          </a:bodyPr>
          <a:lstStyle/>
          <a:p>
            <a:r>
              <a:rPr lang="en-US" sz="2000" b="1" dirty="0" smtClean="0">
                <a:solidFill>
                  <a:schemeClr val="tx2">
                    <a:lumMod val="90000"/>
                    <a:lumOff val="10000"/>
                  </a:schemeClr>
                </a:solidFill>
              </a:rPr>
              <a:t>GENES (DNA)</a:t>
            </a:r>
            <a:endParaRPr lang="en-US" sz="2000" b="1" dirty="0">
              <a:solidFill>
                <a:schemeClr val="tx2">
                  <a:lumMod val="90000"/>
                  <a:lumOff val="10000"/>
                </a:schemeClr>
              </a:solidFill>
            </a:endParaRPr>
          </a:p>
        </p:txBody>
      </p:sp>
      <p:pic>
        <p:nvPicPr>
          <p:cNvPr id="6" name="Picture 5" descr="Pacific Oysters.jpg"/>
          <p:cNvPicPr>
            <a:picLocks noChangeAspect="1"/>
          </p:cNvPicPr>
          <p:nvPr/>
        </p:nvPicPr>
        <p:blipFill>
          <a:blip r:embed="rId3"/>
          <a:stretch>
            <a:fillRect/>
          </a:stretch>
        </p:blipFill>
        <p:spPr>
          <a:xfrm>
            <a:off x="4613274" y="1511300"/>
            <a:ext cx="1082261" cy="889000"/>
          </a:xfrm>
          <a:prstGeom prst="rect">
            <a:avLst/>
          </a:prstGeom>
        </p:spPr>
      </p:pic>
      <p:sp>
        <p:nvSpPr>
          <p:cNvPr id="22" name="TextBox 21"/>
          <p:cNvSpPr txBox="1"/>
          <p:nvPr/>
        </p:nvSpPr>
        <p:spPr>
          <a:xfrm>
            <a:off x="4052005" y="2514024"/>
            <a:ext cx="1692275" cy="400110"/>
          </a:xfrm>
          <a:prstGeom prst="rect">
            <a:avLst/>
          </a:prstGeom>
          <a:noFill/>
        </p:spPr>
        <p:txBody>
          <a:bodyPr wrap="square" rtlCol="0">
            <a:spAutoFit/>
          </a:bodyPr>
          <a:lstStyle/>
          <a:p>
            <a:r>
              <a:rPr lang="en-US" sz="2000" b="1" dirty="0" smtClean="0">
                <a:solidFill>
                  <a:srgbClr val="713B0E"/>
                </a:solidFill>
              </a:rPr>
              <a:t>TRAITS</a:t>
            </a:r>
            <a:endParaRPr lang="en-US" sz="2000" b="1" dirty="0">
              <a:solidFill>
                <a:srgbClr val="713B0E"/>
              </a:solidFill>
            </a:endParaRPr>
          </a:p>
        </p:txBody>
      </p:sp>
      <p:sp>
        <p:nvSpPr>
          <p:cNvPr id="25" name="TextBox 24"/>
          <p:cNvSpPr txBox="1"/>
          <p:nvPr/>
        </p:nvSpPr>
        <p:spPr>
          <a:xfrm>
            <a:off x="3386635" y="1006475"/>
            <a:ext cx="665370" cy="338554"/>
          </a:xfrm>
          <a:prstGeom prst="rect">
            <a:avLst/>
          </a:prstGeom>
          <a:noFill/>
        </p:spPr>
        <p:txBody>
          <a:bodyPr wrap="square" rtlCol="0">
            <a:spAutoFit/>
          </a:bodyPr>
          <a:lstStyle/>
          <a:p>
            <a:r>
              <a:rPr lang="en-US" sz="1600" dirty="0" smtClean="0">
                <a:solidFill>
                  <a:schemeClr val="accent3">
                    <a:lumMod val="50000"/>
                  </a:schemeClr>
                </a:solidFill>
              </a:rPr>
              <a:t>color</a:t>
            </a:r>
            <a:endParaRPr lang="en-US" sz="1600" dirty="0">
              <a:solidFill>
                <a:schemeClr val="accent3">
                  <a:lumMod val="50000"/>
                </a:schemeClr>
              </a:solidFill>
            </a:endParaRPr>
          </a:p>
        </p:txBody>
      </p:sp>
      <p:sp>
        <p:nvSpPr>
          <p:cNvPr id="27" name="TextBox 26"/>
          <p:cNvSpPr txBox="1"/>
          <p:nvPr/>
        </p:nvSpPr>
        <p:spPr>
          <a:xfrm>
            <a:off x="5068680" y="1388934"/>
            <a:ext cx="960644" cy="338554"/>
          </a:xfrm>
          <a:prstGeom prst="rect">
            <a:avLst/>
          </a:prstGeom>
          <a:noFill/>
        </p:spPr>
        <p:txBody>
          <a:bodyPr wrap="square" rtlCol="0">
            <a:spAutoFit/>
          </a:bodyPr>
          <a:lstStyle/>
          <a:p>
            <a:r>
              <a:rPr lang="en-US" sz="1600" dirty="0" smtClean="0">
                <a:solidFill>
                  <a:schemeClr val="accent3">
                    <a:lumMod val="50000"/>
                  </a:schemeClr>
                </a:solidFill>
              </a:rPr>
              <a:t>growth</a:t>
            </a:r>
            <a:endParaRPr lang="en-US" sz="1600" dirty="0">
              <a:solidFill>
                <a:schemeClr val="accent3">
                  <a:lumMod val="50000"/>
                </a:schemeClr>
              </a:solidFill>
            </a:endParaRPr>
          </a:p>
        </p:txBody>
      </p:sp>
      <p:sp>
        <p:nvSpPr>
          <p:cNvPr id="28" name="TextBox 27"/>
          <p:cNvSpPr txBox="1"/>
          <p:nvPr/>
        </p:nvSpPr>
        <p:spPr>
          <a:xfrm>
            <a:off x="4146980" y="1095375"/>
            <a:ext cx="2152219" cy="338554"/>
          </a:xfrm>
          <a:prstGeom prst="rect">
            <a:avLst/>
          </a:prstGeom>
          <a:noFill/>
        </p:spPr>
        <p:txBody>
          <a:bodyPr wrap="square" rtlCol="0">
            <a:spAutoFit/>
          </a:bodyPr>
          <a:lstStyle/>
          <a:p>
            <a:r>
              <a:rPr lang="en-US" sz="1600" dirty="0" smtClean="0">
                <a:solidFill>
                  <a:schemeClr val="accent3">
                    <a:lumMod val="50000"/>
                  </a:schemeClr>
                </a:solidFill>
              </a:rPr>
              <a:t>disease resistance</a:t>
            </a:r>
            <a:endParaRPr lang="en-US" sz="1600" dirty="0">
              <a:solidFill>
                <a:schemeClr val="accent3">
                  <a:lumMod val="50000"/>
                </a:schemeClr>
              </a:solidFill>
            </a:endParaRPr>
          </a:p>
        </p:txBody>
      </p:sp>
      <p:grpSp>
        <p:nvGrpSpPr>
          <p:cNvPr id="2" name="Group 31"/>
          <p:cNvGrpSpPr/>
          <p:nvPr/>
        </p:nvGrpSpPr>
        <p:grpSpPr>
          <a:xfrm>
            <a:off x="5795080" y="3733800"/>
            <a:ext cx="2737258" cy="2152710"/>
            <a:chOff x="5680780" y="3302000"/>
            <a:chExt cx="2737258" cy="2152710"/>
          </a:xfrm>
        </p:grpSpPr>
        <p:pic>
          <p:nvPicPr>
            <p:cNvPr id="11" name="Picture 10" descr="DSCF0515.JPG"/>
            <p:cNvPicPr>
              <a:picLocks noChangeAspect="1"/>
            </p:cNvPicPr>
            <p:nvPr/>
          </p:nvPicPr>
          <p:blipFill>
            <a:blip r:embed="rId4">
              <a:alphaModFix/>
              <a:lum/>
            </a:blip>
            <a:srcRect l="2171" t="22632" r="5033"/>
            <a:stretch>
              <a:fillRect/>
            </a:stretch>
          </p:blipFill>
          <p:spPr>
            <a:xfrm>
              <a:off x="5680780" y="3302000"/>
              <a:ext cx="2710904" cy="1694933"/>
            </a:xfrm>
            <a:prstGeom prst="rect">
              <a:avLst/>
            </a:prstGeom>
            <a:ln>
              <a:noFill/>
            </a:ln>
            <a:effectLst>
              <a:softEdge rad="112500"/>
            </a:effectLst>
          </p:spPr>
        </p:pic>
        <p:sp>
          <p:nvSpPr>
            <p:cNvPr id="13" name="TextBox 12"/>
            <p:cNvSpPr txBox="1"/>
            <p:nvPr/>
          </p:nvSpPr>
          <p:spPr>
            <a:xfrm>
              <a:off x="6118224" y="5054600"/>
              <a:ext cx="2273459" cy="400110"/>
            </a:xfrm>
            <a:prstGeom prst="rect">
              <a:avLst/>
            </a:prstGeom>
            <a:noFill/>
          </p:spPr>
          <p:txBody>
            <a:bodyPr wrap="square" rtlCol="0">
              <a:spAutoFit/>
            </a:bodyPr>
            <a:lstStyle/>
            <a:p>
              <a:r>
                <a:rPr lang="en-US" sz="2000" b="1" dirty="0" smtClean="0">
                  <a:solidFill>
                    <a:srgbClr val="3F5B03"/>
                  </a:solidFill>
                </a:rPr>
                <a:t>ENVIRONMENT</a:t>
              </a:r>
              <a:endParaRPr lang="en-US" sz="2000" b="1" dirty="0">
                <a:solidFill>
                  <a:srgbClr val="3F5B03"/>
                </a:solidFill>
              </a:endParaRPr>
            </a:p>
          </p:txBody>
        </p:sp>
        <p:sp>
          <p:nvSpPr>
            <p:cNvPr id="30" name="TextBox 29"/>
            <p:cNvSpPr txBox="1"/>
            <p:nvPr/>
          </p:nvSpPr>
          <p:spPr>
            <a:xfrm>
              <a:off x="6966114" y="3523074"/>
              <a:ext cx="1451924" cy="338554"/>
            </a:xfrm>
            <a:prstGeom prst="rect">
              <a:avLst/>
            </a:prstGeom>
            <a:noFill/>
          </p:spPr>
          <p:txBody>
            <a:bodyPr wrap="square" rtlCol="0">
              <a:spAutoFit/>
            </a:bodyPr>
            <a:lstStyle/>
            <a:p>
              <a:r>
                <a:rPr lang="en-US" sz="1600" dirty="0" smtClean="0">
                  <a:solidFill>
                    <a:schemeClr val="accent5">
                      <a:lumMod val="50000"/>
                    </a:schemeClr>
                  </a:solidFill>
                </a:rPr>
                <a:t>nutrition</a:t>
              </a:r>
              <a:endParaRPr lang="en-US" sz="1600" dirty="0">
                <a:solidFill>
                  <a:schemeClr val="accent5">
                    <a:lumMod val="50000"/>
                  </a:schemeClr>
                </a:solidFill>
              </a:endParaRPr>
            </a:p>
          </p:txBody>
        </p:sp>
        <p:sp>
          <p:nvSpPr>
            <p:cNvPr id="31" name="TextBox 30"/>
            <p:cNvSpPr txBox="1"/>
            <p:nvPr/>
          </p:nvSpPr>
          <p:spPr>
            <a:xfrm>
              <a:off x="5762108" y="3383374"/>
              <a:ext cx="1451924" cy="338554"/>
            </a:xfrm>
            <a:prstGeom prst="rect">
              <a:avLst/>
            </a:prstGeom>
            <a:noFill/>
          </p:spPr>
          <p:txBody>
            <a:bodyPr wrap="square" rtlCol="0">
              <a:spAutoFit/>
            </a:bodyPr>
            <a:lstStyle/>
            <a:p>
              <a:r>
                <a:rPr lang="en-US" sz="1600" dirty="0" smtClean="0">
                  <a:solidFill>
                    <a:srgbClr val="3F5B03"/>
                  </a:solidFill>
                </a:rPr>
                <a:t>pathogens</a:t>
              </a:r>
              <a:endParaRPr lang="en-US" sz="1600" dirty="0">
                <a:solidFill>
                  <a:srgbClr val="3F5B03"/>
                </a:solidFill>
              </a:endParaRPr>
            </a:p>
          </p:txBody>
        </p:sp>
      </p:grpSp>
      <p:sp>
        <p:nvSpPr>
          <p:cNvPr id="29" name="TextBox 28"/>
          <p:cNvSpPr txBox="1"/>
          <p:nvPr/>
        </p:nvSpPr>
        <p:spPr>
          <a:xfrm>
            <a:off x="7133287" y="3475416"/>
            <a:ext cx="1451924" cy="338554"/>
          </a:xfrm>
          <a:prstGeom prst="rect">
            <a:avLst/>
          </a:prstGeom>
          <a:noFill/>
        </p:spPr>
        <p:txBody>
          <a:bodyPr wrap="square" rtlCol="0">
            <a:spAutoFit/>
          </a:bodyPr>
          <a:lstStyle/>
          <a:p>
            <a:r>
              <a:rPr lang="en-US" sz="1600" dirty="0" smtClean="0">
                <a:solidFill>
                  <a:srgbClr val="3F5B03"/>
                </a:solidFill>
              </a:rPr>
              <a:t>temperature</a:t>
            </a:r>
            <a:endParaRPr lang="en-US" sz="1600" dirty="0">
              <a:solidFill>
                <a:srgbClr val="3F5B03"/>
              </a:solidFill>
            </a:endParaRPr>
          </a:p>
        </p:txBody>
      </p:sp>
      <p:sp>
        <p:nvSpPr>
          <p:cNvPr id="57" name="Right Arrow 56"/>
          <p:cNvSpPr/>
          <p:nvPr/>
        </p:nvSpPr>
        <p:spPr>
          <a:xfrm rot="13897105">
            <a:off x="5371607" y="2908320"/>
            <a:ext cx="1338534" cy="316535"/>
          </a:xfrm>
          <a:prstGeom prst="rightArrow">
            <a:avLst>
              <a:gd name="adj1" fmla="val 27568"/>
              <a:gd name="adj2" fmla="val 52254"/>
            </a:avLst>
          </a:prstGeom>
          <a:gradFill flip="none" rotWithShape="1">
            <a:gsLst>
              <a:gs pos="37000">
                <a:schemeClr val="accent5">
                  <a:lumMod val="75000"/>
                </a:schemeClr>
              </a:gs>
              <a:gs pos="100000">
                <a:srgbClr val="FFFFFF"/>
              </a:gs>
            </a:gsLst>
            <a:lin ang="10200000" scaled="0"/>
            <a:tileRect/>
          </a:gradFill>
          <a:ln>
            <a:solidFill>
              <a:schemeClr val="accent5">
                <a:lumMod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58" name="Right Arrow 57"/>
          <p:cNvSpPr/>
          <p:nvPr/>
        </p:nvSpPr>
        <p:spPr>
          <a:xfrm rot="18494277">
            <a:off x="1679452" y="2748553"/>
            <a:ext cx="1338534" cy="316535"/>
          </a:xfrm>
          <a:prstGeom prst="rightArrow">
            <a:avLst>
              <a:gd name="adj1" fmla="val 27568"/>
              <a:gd name="adj2" fmla="val 5225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2148216"/>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
          <p:cNvSpPr txBox="1">
            <a:spLocks/>
          </p:cNvSpPr>
          <p:nvPr/>
        </p:nvSpPr>
        <p:spPr>
          <a:xfrm>
            <a:off x="416317" y="2068007"/>
            <a:ext cx="2551958" cy="513185"/>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dirty="0" smtClean="0">
                <a:solidFill>
                  <a:srgbClr val="262626"/>
                </a:solidFill>
              </a:rPr>
              <a:t>Gene function:</a:t>
            </a:r>
          </a:p>
        </p:txBody>
      </p:sp>
      <p:sp>
        <p:nvSpPr>
          <p:cNvPr id="30" name="Content Placeholder 2"/>
          <p:cNvSpPr txBox="1">
            <a:spLocks/>
          </p:cNvSpPr>
          <p:nvPr/>
        </p:nvSpPr>
        <p:spPr>
          <a:xfrm>
            <a:off x="861516" y="2742931"/>
            <a:ext cx="1903561" cy="409575"/>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dirty="0" smtClean="0">
                <a:solidFill>
                  <a:srgbClr val="262626"/>
                </a:solidFill>
              </a:rPr>
              <a:t>Expression:</a:t>
            </a:r>
          </a:p>
        </p:txBody>
      </p:sp>
      <p:sp>
        <p:nvSpPr>
          <p:cNvPr id="51" name="Content Placeholder 2"/>
          <p:cNvSpPr txBox="1">
            <a:spLocks/>
          </p:cNvSpPr>
          <p:nvPr/>
        </p:nvSpPr>
        <p:spPr>
          <a:xfrm>
            <a:off x="320675" y="3323024"/>
            <a:ext cx="2348760" cy="652076"/>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r">
              <a:lnSpc>
                <a:spcPct val="90000"/>
              </a:lnSpc>
              <a:spcBef>
                <a:spcPts val="1200"/>
              </a:spcBef>
              <a:buNone/>
            </a:pPr>
            <a:r>
              <a:rPr lang="en-US" dirty="0" smtClean="0">
                <a:solidFill>
                  <a:srgbClr val="262626"/>
                </a:solidFill>
              </a:rPr>
              <a:t>Tissue specific expression:</a:t>
            </a:r>
          </a:p>
        </p:txBody>
      </p:sp>
      <p:sp>
        <p:nvSpPr>
          <p:cNvPr id="76" name="Content Placeholder 2"/>
          <p:cNvSpPr txBox="1">
            <a:spLocks/>
          </p:cNvSpPr>
          <p:nvPr/>
        </p:nvSpPr>
        <p:spPr>
          <a:xfrm>
            <a:off x="320675" y="1380593"/>
            <a:ext cx="2681466" cy="652076"/>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endParaRPr lang="en-US" b="1" dirty="0" smtClean="0">
              <a:solidFill>
                <a:srgbClr val="404040"/>
              </a:solidFill>
            </a:endParaRPr>
          </a:p>
        </p:txBody>
      </p:sp>
      <p:sp>
        <p:nvSpPr>
          <p:cNvPr id="81" name="Title 1"/>
          <p:cNvSpPr>
            <a:spLocks noGrp="1"/>
          </p:cNvSpPr>
          <p:nvPr>
            <p:ph type="title"/>
          </p:nvPr>
        </p:nvSpPr>
        <p:spPr>
          <a:xfrm>
            <a:off x="219075" y="-400050"/>
            <a:ext cx="8042275" cy="1336675"/>
          </a:xfrm>
        </p:spPr>
        <p:txBody>
          <a:bodyPr/>
          <a:lstStyle/>
          <a:p>
            <a:pPr algn="l"/>
            <a:r>
              <a:rPr lang="en-US" dirty="0" smtClean="0"/>
              <a:t>Summary</a:t>
            </a:r>
            <a:endParaRPr lang="en-US" dirty="0"/>
          </a:p>
        </p:txBody>
      </p:sp>
      <p:sp>
        <p:nvSpPr>
          <p:cNvPr id="24" name="Content Placeholder 2"/>
          <p:cNvSpPr txBox="1">
            <a:spLocks/>
          </p:cNvSpPr>
          <p:nvPr/>
        </p:nvSpPr>
        <p:spPr>
          <a:xfrm>
            <a:off x="6355873" y="941911"/>
            <a:ext cx="2348773" cy="409575"/>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b="1" dirty="0" err="1" smtClean="0">
                <a:solidFill>
                  <a:srgbClr val="404040"/>
                </a:solidFill>
              </a:rPr>
              <a:t>unmethylated</a:t>
            </a:r>
            <a:endParaRPr lang="en-US" b="1" dirty="0" smtClean="0">
              <a:solidFill>
                <a:srgbClr val="404040"/>
              </a:solidFill>
            </a:endParaRPr>
          </a:p>
        </p:txBody>
      </p:sp>
      <p:sp>
        <p:nvSpPr>
          <p:cNvPr id="28" name="Content Placeholder 2"/>
          <p:cNvSpPr txBox="1">
            <a:spLocks/>
          </p:cNvSpPr>
          <p:nvPr/>
        </p:nvSpPr>
        <p:spPr>
          <a:xfrm>
            <a:off x="6380753" y="2071435"/>
            <a:ext cx="2348773" cy="409575"/>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dirty="0" smtClean="0">
                <a:solidFill>
                  <a:srgbClr val="262626"/>
                </a:solidFill>
              </a:rPr>
              <a:t>inducible</a:t>
            </a:r>
          </a:p>
        </p:txBody>
      </p:sp>
      <p:sp>
        <p:nvSpPr>
          <p:cNvPr id="45" name="Content Placeholder 2"/>
          <p:cNvSpPr txBox="1">
            <a:spLocks/>
          </p:cNvSpPr>
          <p:nvPr/>
        </p:nvSpPr>
        <p:spPr>
          <a:xfrm>
            <a:off x="6380753" y="2691662"/>
            <a:ext cx="2348773" cy="409575"/>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dirty="0">
                <a:solidFill>
                  <a:srgbClr val="262626"/>
                </a:solidFill>
              </a:rPr>
              <a:t>l</a:t>
            </a:r>
            <a:r>
              <a:rPr lang="en-US" dirty="0" smtClean="0">
                <a:solidFill>
                  <a:srgbClr val="262626"/>
                </a:solidFill>
              </a:rPr>
              <a:t>ow </a:t>
            </a:r>
          </a:p>
        </p:txBody>
      </p:sp>
      <p:sp>
        <p:nvSpPr>
          <p:cNvPr id="29" name="Content Placeholder 2"/>
          <p:cNvSpPr txBox="1">
            <a:spLocks/>
          </p:cNvSpPr>
          <p:nvPr/>
        </p:nvSpPr>
        <p:spPr>
          <a:xfrm>
            <a:off x="3100821" y="2076409"/>
            <a:ext cx="2348773" cy="409575"/>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dirty="0" smtClean="0">
                <a:solidFill>
                  <a:srgbClr val="262626"/>
                </a:solidFill>
              </a:rPr>
              <a:t>housekeeping</a:t>
            </a:r>
          </a:p>
        </p:txBody>
      </p:sp>
      <p:sp>
        <p:nvSpPr>
          <p:cNvPr id="50" name="Content Placeholder 2"/>
          <p:cNvSpPr txBox="1">
            <a:spLocks/>
          </p:cNvSpPr>
          <p:nvPr/>
        </p:nvSpPr>
        <p:spPr>
          <a:xfrm>
            <a:off x="3112622" y="2696636"/>
            <a:ext cx="2348773" cy="409575"/>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dirty="0">
                <a:solidFill>
                  <a:srgbClr val="262626"/>
                </a:solidFill>
              </a:rPr>
              <a:t>h</a:t>
            </a:r>
            <a:r>
              <a:rPr lang="en-US" dirty="0" smtClean="0">
                <a:solidFill>
                  <a:srgbClr val="262626"/>
                </a:solidFill>
              </a:rPr>
              <a:t>igh</a:t>
            </a:r>
          </a:p>
        </p:txBody>
      </p:sp>
      <p:sp>
        <p:nvSpPr>
          <p:cNvPr id="94" name="Content Placeholder 2"/>
          <p:cNvSpPr txBox="1">
            <a:spLocks/>
          </p:cNvSpPr>
          <p:nvPr/>
        </p:nvSpPr>
        <p:spPr>
          <a:xfrm>
            <a:off x="3379499" y="941911"/>
            <a:ext cx="2348773" cy="409575"/>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b="1" dirty="0" smtClean="0">
                <a:solidFill>
                  <a:srgbClr val="404040"/>
                </a:solidFill>
              </a:rPr>
              <a:t>methylated</a:t>
            </a:r>
          </a:p>
        </p:txBody>
      </p:sp>
      <p:sp>
        <p:nvSpPr>
          <p:cNvPr id="48" name="Content Placeholder 2"/>
          <p:cNvSpPr txBox="1">
            <a:spLocks/>
          </p:cNvSpPr>
          <p:nvPr/>
        </p:nvSpPr>
        <p:spPr>
          <a:xfrm>
            <a:off x="320675" y="4371478"/>
            <a:ext cx="2681466" cy="652076"/>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endParaRPr lang="en-US" b="1" dirty="0" smtClean="0">
              <a:solidFill>
                <a:srgbClr val="262626"/>
              </a:solidFill>
            </a:endParaRPr>
          </a:p>
        </p:txBody>
      </p:sp>
      <p:grpSp>
        <p:nvGrpSpPr>
          <p:cNvPr id="4" name="Group 3"/>
          <p:cNvGrpSpPr/>
          <p:nvPr/>
        </p:nvGrpSpPr>
        <p:grpSpPr>
          <a:xfrm>
            <a:off x="3277899" y="1332106"/>
            <a:ext cx="1948780" cy="358570"/>
            <a:chOff x="2710754" y="1515072"/>
            <a:chExt cx="2566656" cy="425495"/>
          </a:xfrm>
        </p:grpSpPr>
        <p:grpSp>
          <p:nvGrpSpPr>
            <p:cNvPr id="46" name="Group 45"/>
            <p:cNvGrpSpPr/>
            <p:nvPr/>
          </p:nvGrpSpPr>
          <p:grpSpPr>
            <a:xfrm>
              <a:off x="2710754" y="1708440"/>
              <a:ext cx="2566656" cy="232127"/>
              <a:chOff x="263997" y="1938947"/>
              <a:chExt cx="2657815" cy="232127"/>
            </a:xfrm>
          </p:grpSpPr>
          <p:cxnSp>
            <p:nvCxnSpPr>
              <p:cNvPr id="56" name="Straight Connector 55"/>
              <p:cNvCxnSpPr/>
              <p:nvPr/>
            </p:nvCxnSpPr>
            <p:spPr>
              <a:xfrm flipH="1">
                <a:off x="365963" y="2084768"/>
                <a:ext cx="223241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nvGrpSpPr>
              <p:cNvPr id="59" name="Group 58"/>
              <p:cNvGrpSpPr/>
              <p:nvPr/>
            </p:nvGrpSpPr>
            <p:grpSpPr>
              <a:xfrm>
                <a:off x="263997" y="1938947"/>
                <a:ext cx="2657815" cy="232127"/>
                <a:chOff x="263997" y="1938947"/>
                <a:chExt cx="2657815" cy="232127"/>
              </a:xfrm>
            </p:grpSpPr>
            <p:sp>
              <p:nvSpPr>
                <p:cNvPr id="60" name="Rectangle 59"/>
                <p:cNvSpPr/>
                <p:nvPr/>
              </p:nvSpPr>
              <p:spPr>
                <a:xfrm>
                  <a:off x="1158402" y="1938947"/>
                  <a:ext cx="612979" cy="23212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2" name="Rectangle 61"/>
                <p:cNvSpPr/>
                <p:nvPr/>
              </p:nvSpPr>
              <p:spPr>
                <a:xfrm>
                  <a:off x="263997" y="1938947"/>
                  <a:ext cx="843605" cy="23212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3" name="Rectangle 62"/>
                <p:cNvSpPr/>
                <p:nvPr/>
              </p:nvSpPr>
              <p:spPr>
                <a:xfrm>
                  <a:off x="1847581" y="1938947"/>
                  <a:ext cx="1074231" cy="23212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64" name="Group 63"/>
            <p:cNvGrpSpPr/>
            <p:nvPr/>
          </p:nvGrpSpPr>
          <p:grpSpPr>
            <a:xfrm>
              <a:off x="3058291" y="1515072"/>
              <a:ext cx="2058345" cy="193367"/>
              <a:chOff x="3534042" y="1762338"/>
              <a:chExt cx="2131451" cy="193367"/>
            </a:xfrm>
          </p:grpSpPr>
          <p:grpSp>
            <p:nvGrpSpPr>
              <p:cNvPr id="65" name="Group 64"/>
              <p:cNvGrpSpPr/>
              <p:nvPr/>
            </p:nvGrpSpPr>
            <p:grpSpPr>
              <a:xfrm>
                <a:off x="3534042" y="1762338"/>
                <a:ext cx="88333" cy="193367"/>
                <a:chOff x="7728695" y="1300673"/>
                <a:chExt cx="88333" cy="193367"/>
              </a:xfrm>
            </p:grpSpPr>
            <p:sp>
              <p:nvSpPr>
                <p:cNvPr id="91" name="Oval 90"/>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2" name="Straight Connector 91"/>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6" name="Group 65"/>
              <p:cNvGrpSpPr/>
              <p:nvPr/>
            </p:nvGrpSpPr>
            <p:grpSpPr>
              <a:xfrm>
                <a:off x="3775938" y="1762338"/>
                <a:ext cx="88333" cy="193367"/>
                <a:chOff x="7728695" y="1300673"/>
                <a:chExt cx="88333" cy="193367"/>
              </a:xfrm>
            </p:grpSpPr>
            <p:sp>
              <p:nvSpPr>
                <p:cNvPr id="89" name="Oval 88"/>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0" name="Straight Connector 8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7" name="Group 66"/>
              <p:cNvGrpSpPr/>
              <p:nvPr/>
            </p:nvGrpSpPr>
            <p:grpSpPr>
              <a:xfrm>
                <a:off x="4056407" y="1762338"/>
                <a:ext cx="88333" cy="193367"/>
                <a:chOff x="7728695" y="1300673"/>
                <a:chExt cx="88333" cy="193367"/>
              </a:xfrm>
            </p:grpSpPr>
            <p:sp>
              <p:nvSpPr>
                <p:cNvPr id="87" name="Oval 86"/>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8" name="Straight Connector 8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8" name="Group 67"/>
              <p:cNvGrpSpPr/>
              <p:nvPr/>
            </p:nvGrpSpPr>
            <p:grpSpPr>
              <a:xfrm>
                <a:off x="4342280" y="1762338"/>
                <a:ext cx="88333" cy="193367"/>
                <a:chOff x="7728695" y="1300673"/>
                <a:chExt cx="88333" cy="193367"/>
              </a:xfrm>
            </p:grpSpPr>
            <p:sp>
              <p:nvSpPr>
                <p:cNvPr id="85" name="Oval 84"/>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6" name="Straight Connector 85"/>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9" name="Group 68"/>
              <p:cNvGrpSpPr/>
              <p:nvPr/>
            </p:nvGrpSpPr>
            <p:grpSpPr>
              <a:xfrm>
                <a:off x="4578606" y="1762338"/>
                <a:ext cx="88333" cy="193367"/>
                <a:chOff x="7728695" y="1300673"/>
                <a:chExt cx="88333" cy="193367"/>
              </a:xfrm>
            </p:grpSpPr>
            <p:sp>
              <p:nvSpPr>
                <p:cNvPr id="82" name="Oval 81"/>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4" name="Straight Connector 83"/>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70" name="Group 69"/>
              <p:cNvGrpSpPr/>
              <p:nvPr/>
            </p:nvGrpSpPr>
            <p:grpSpPr>
              <a:xfrm>
                <a:off x="5194968" y="1762338"/>
                <a:ext cx="88333" cy="193367"/>
                <a:chOff x="7728695" y="1300673"/>
                <a:chExt cx="88333" cy="193367"/>
              </a:xfrm>
            </p:grpSpPr>
            <p:sp>
              <p:nvSpPr>
                <p:cNvPr id="79" name="Oval 78"/>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0" name="Straight Connector 7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71" name="Group 70"/>
              <p:cNvGrpSpPr/>
              <p:nvPr/>
            </p:nvGrpSpPr>
            <p:grpSpPr>
              <a:xfrm>
                <a:off x="5386064" y="1762338"/>
                <a:ext cx="88333" cy="193367"/>
                <a:chOff x="7728695" y="1300673"/>
                <a:chExt cx="88333" cy="193367"/>
              </a:xfrm>
            </p:grpSpPr>
            <p:sp>
              <p:nvSpPr>
                <p:cNvPr id="75" name="Oval 74"/>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8" name="Straight Connector 7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72" name="Group 71"/>
              <p:cNvGrpSpPr/>
              <p:nvPr/>
            </p:nvGrpSpPr>
            <p:grpSpPr>
              <a:xfrm>
                <a:off x="5577160" y="1762338"/>
                <a:ext cx="88333" cy="193367"/>
                <a:chOff x="7728695" y="1300673"/>
                <a:chExt cx="88333" cy="193367"/>
              </a:xfrm>
            </p:grpSpPr>
            <p:sp>
              <p:nvSpPr>
                <p:cNvPr id="73" name="Oval 72"/>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4" name="Straight Connector 73"/>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grpSp>
      <p:grpSp>
        <p:nvGrpSpPr>
          <p:cNvPr id="93" name="Group 92"/>
          <p:cNvGrpSpPr/>
          <p:nvPr/>
        </p:nvGrpSpPr>
        <p:grpSpPr>
          <a:xfrm>
            <a:off x="6330868" y="1336038"/>
            <a:ext cx="2133816" cy="354638"/>
            <a:chOff x="2710754" y="1515072"/>
            <a:chExt cx="2566656" cy="425495"/>
          </a:xfrm>
        </p:grpSpPr>
        <p:grpSp>
          <p:nvGrpSpPr>
            <p:cNvPr id="95" name="Group 94"/>
            <p:cNvGrpSpPr/>
            <p:nvPr/>
          </p:nvGrpSpPr>
          <p:grpSpPr>
            <a:xfrm>
              <a:off x="2710754" y="1708440"/>
              <a:ext cx="2566656" cy="232127"/>
              <a:chOff x="263997" y="1938947"/>
              <a:chExt cx="2657815" cy="232127"/>
            </a:xfrm>
          </p:grpSpPr>
          <p:cxnSp>
            <p:nvCxnSpPr>
              <p:cNvPr id="121" name="Straight Connector 120"/>
              <p:cNvCxnSpPr/>
              <p:nvPr/>
            </p:nvCxnSpPr>
            <p:spPr>
              <a:xfrm flipH="1">
                <a:off x="365963" y="2084768"/>
                <a:ext cx="223241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nvGrpSpPr>
              <p:cNvPr id="122" name="Group 121"/>
              <p:cNvGrpSpPr/>
              <p:nvPr/>
            </p:nvGrpSpPr>
            <p:grpSpPr>
              <a:xfrm>
                <a:off x="263997" y="1938947"/>
                <a:ext cx="2657815" cy="232127"/>
                <a:chOff x="263997" y="1938947"/>
                <a:chExt cx="2657815" cy="232127"/>
              </a:xfrm>
            </p:grpSpPr>
            <p:sp>
              <p:nvSpPr>
                <p:cNvPr id="123" name="Rectangle 122"/>
                <p:cNvSpPr/>
                <p:nvPr/>
              </p:nvSpPr>
              <p:spPr>
                <a:xfrm>
                  <a:off x="1158402" y="1938947"/>
                  <a:ext cx="612979" cy="23212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4" name="Rectangle 123"/>
                <p:cNvSpPr/>
                <p:nvPr/>
              </p:nvSpPr>
              <p:spPr>
                <a:xfrm>
                  <a:off x="263997" y="1938947"/>
                  <a:ext cx="843605" cy="23212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5" name="Rectangle 124"/>
                <p:cNvSpPr/>
                <p:nvPr/>
              </p:nvSpPr>
              <p:spPr>
                <a:xfrm>
                  <a:off x="1847581" y="1938947"/>
                  <a:ext cx="1074231" cy="23212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96" name="Group 95"/>
            <p:cNvGrpSpPr/>
            <p:nvPr/>
          </p:nvGrpSpPr>
          <p:grpSpPr>
            <a:xfrm>
              <a:off x="3058291" y="1515072"/>
              <a:ext cx="2058345" cy="193367"/>
              <a:chOff x="3534042" y="1762338"/>
              <a:chExt cx="2131451" cy="193367"/>
            </a:xfrm>
          </p:grpSpPr>
          <p:grpSp>
            <p:nvGrpSpPr>
              <p:cNvPr id="97" name="Group 96"/>
              <p:cNvGrpSpPr/>
              <p:nvPr/>
            </p:nvGrpSpPr>
            <p:grpSpPr>
              <a:xfrm>
                <a:off x="3534042" y="1762338"/>
                <a:ext cx="88333" cy="193367"/>
                <a:chOff x="7728695" y="1300673"/>
                <a:chExt cx="88333" cy="193367"/>
              </a:xfrm>
            </p:grpSpPr>
            <p:sp>
              <p:nvSpPr>
                <p:cNvPr id="119" name="Oval 118"/>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20" name="Straight Connector 11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98" name="Group 97"/>
              <p:cNvGrpSpPr/>
              <p:nvPr/>
            </p:nvGrpSpPr>
            <p:grpSpPr>
              <a:xfrm>
                <a:off x="3775938" y="1762338"/>
                <a:ext cx="88333" cy="193367"/>
                <a:chOff x="7728695" y="1300673"/>
                <a:chExt cx="88333" cy="193367"/>
              </a:xfrm>
            </p:grpSpPr>
            <p:sp>
              <p:nvSpPr>
                <p:cNvPr id="117" name="Oval 116"/>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8" name="Straight Connector 11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99" name="Group 98"/>
              <p:cNvGrpSpPr/>
              <p:nvPr/>
            </p:nvGrpSpPr>
            <p:grpSpPr>
              <a:xfrm>
                <a:off x="4056407" y="1762338"/>
                <a:ext cx="88333" cy="193367"/>
                <a:chOff x="7728695" y="1300673"/>
                <a:chExt cx="88333" cy="193367"/>
              </a:xfrm>
            </p:grpSpPr>
            <p:sp>
              <p:nvSpPr>
                <p:cNvPr id="115" name="Oval 114"/>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6" name="Straight Connector 115"/>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0" name="Group 99"/>
              <p:cNvGrpSpPr/>
              <p:nvPr/>
            </p:nvGrpSpPr>
            <p:grpSpPr>
              <a:xfrm>
                <a:off x="4342280" y="1762338"/>
                <a:ext cx="88333" cy="193367"/>
                <a:chOff x="7728695" y="1300673"/>
                <a:chExt cx="88333" cy="193367"/>
              </a:xfrm>
            </p:grpSpPr>
            <p:sp>
              <p:nvSpPr>
                <p:cNvPr id="113" name="Oval 112"/>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4" name="Straight Connector 113"/>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1" name="Group 100"/>
              <p:cNvGrpSpPr/>
              <p:nvPr/>
            </p:nvGrpSpPr>
            <p:grpSpPr>
              <a:xfrm>
                <a:off x="4578606" y="1762338"/>
                <a:ext cx="88333" cy="193367"/>
                <a:chOff x="7728695" y="1300673"/>
                <a:chExt cx="88333" cy="193367"/>
              </a:xfrm>
            </p:grpSpPr>
            <p:sp>
              <p:nvSpPr>
                <p:cNvPr id="111" name="Oval 110"/>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2" name="Straight Connector 111"/>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2" name="Group 101"/>
              <p:cNvGrpSpPr/>
              <p:nvPr/>
            </p:nvGrpSpPr>
            <p:grpSpPr>
              <a:xfrm>
                <a:off x="5194968" y="1762338"/>
                <a:ext cx="88333" cy="193367"/>
                <a:chOff x="7728695" y="1300673"/>
                <a:chExt cx="88333" cy="193367"/>
              </a:xfrm>
            </p:grpSpPr>
            <p:sp>
              <p:nvSpPr>
                <p:cNvPr id="109" name="Oval 108"/>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0" name="Straight Connector 10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3" name="Group 102"/>
              <p:cNvGrpSpPr/>
              <p:nvPr/>
            </p:nvGrpSpPr>
            <p:grpSpPr>
              <a:xfrm>
                <a:off x="5386064" y="1762338"/>
                <a:ext cx="88333" cy="193367"/>
                <a:chOff x="7728695" y="1300673"/>
                <a:chExt cx="88333" cy="193367"/>
              </a:xfrm>
            </p:grpSpPr>
            <p:sp>
              <p:nvSpPr>
                <p:cNvPr id="107" name="Oval 106"/>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8" name="Straight Connector 10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4" name="Group 103"/>
              <p:cNvGrpSpPr/>
              <p:nvPr/>
            </p:nvGrpSpPr>
            <p:grpSpPr>
              <a:xfrm>
                <a:off x="5577160" y="1762338"/>
                <a:ext cx="88333" cy="193367"/>
                <a:chOff x="7728695" y="1300673"/>
                <a:chExt cx="88333" cy="193367"/>
              </a:xfrm>
            </p:grpSpPr>
            <p:sp>
              <p:nvSpPr>
                <p:cNvPr id="105" name="Oval 104"/>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6" name="Straight Connector 105"/>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grpSp>
      <p:sp>
        <p:nvSpPr>
          <p:cNvPr id="126" name="Rectangle 125"/>
          <p:cNvSpPr/>
          <p:nvPr/>
        </p:nvSpPr>
        <p:spPr>
          <a:xfrm>
            <a:off x="3002141" y="890357"/>
            <a:ext cx="2459254" cy="883497"/>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Rectangle 126"/>
          <p:cNvSpPr/>
          <p:nvPr/>
        </p:nvSpPr>
        <p:spPr>
          <a:xfrm>
            <a:off x="6228793" y="909737"/>
            <a:ext cx="2459254" cy="883497"/>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Content Placeholder 2"/>
          <p:cNvSpPr txBox="1">
            <a:spLocks/>
          </p:cNvSpPr>
          <p:nvPr/>
        </p:nvSpPr>
        <p:spPr>
          <a:xfrm>
            <a:off x="6380753" y="3461388"/>
            <a:ext cx="2348773" cy="409575"/>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dirty="0" smtClean="0">
                <a:solidFill>
                  <a:srgbClr val="262626"/>
                </a:solidFill>
              </a:rPr>
              <a:t>variable </a:t>
            </a:r>
          </a:p>
        </p:txBody>
      </p:sp>
      <p:sp>
        <p:nvSpPr>
          <p:cNvPr id="129" name="Content Placeholder 2"/>
          <p:cNvSpPr txBox="1">
            <a:spLocks/>
          </p:cNvSpPr>
          <p:nvPr/>
        </p:nvSpPr>
        <p:spPr>
          <a:xfrm>
            <a:off x="3112622" y="3466362"/>
            <a:ext cx="2348773" cy="409575"/>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dirty="0" smtClean="0">
                <a:solidFill>
                  <a:srgbClr val="262626"/>
                </a:solidFill>
              </a:rPr>
              <a:t>conserved</a:t>
            </a:r>
          </a:p>
        </p:txBody>
      </p:sp>
    </p:spTree>
    <p:extLst>
      <p:ext uri="{BB962C8B-B14F-4D97-AF65-F5344CB8AC3E}">
        <p14:creationId xmlns:p14="http://schemas.microsoft.com/office/powerpoint/2010/main" val="2310029978"/>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675" y="-323850"/>
            <a:ext cx="8042275" cy="1336675"/>
          </a:xfrm>
        </p:spPr>
        <p:txBody>
          <a:bodyPr/>
          <a:lstStyle/>
          <a:p>
            <a:pPr algn="l"/>
            <a:r>
              <a:rPr lang="en-US" dirty="0" smtClean="0"/>
              <a:t>Part III:</a:t>
            </a:r>
            <a:endParaRPr lang="en-US" dirty="0"/>
          </a:p>
        </p:txBody>
      </p:sp>
      <p:sp>
        <p:nvSpPr>
          <p:cNvPr id="3" name="Content Placeholder 2"/>
          <p:cNvSpPr>
            <a:spLocks noGrp="1"/>
          </p:cNvSpPr>
          <p:nvPr>
            <p:ph idx="1"/>
          </p:nvPr>
        </p:nvSpPr>
        <p:spPr>
          <a:xfrm>
            <a:off x="452655" y="1426624"/>
            <a:ext cx="8066999" cy="3397509"/>
          </a:xfrm>
        </p:spPr>
        <p:txBody>
          <a:bodyPr>
            <a:normAutofit/>
          </a:bodyPr>
          <a:lstStyle/>
          <a:p>
            <a:pPr>
              <a:lnSpc>
                <a:spcPct val="120000"/>
              </a:lnSpc>
              <a:spcBef>
                <a:spcPts val="800"/>
              </a:spcBef>
              <a:spcAft>
                <a:spcPts val="1200"/>
              </a:spcAft>
            </a:pPr>
            <a:r>
              <a:rPr lang="en-US" sz="2600" dirty="0">
                <a:solidFill>
                  <a:srgbClr val="262626"/>
                </a:solidFill>
              </a:rPr>
              <a:t>How does DNA methylation influence their ability to respond and adapt to environment?</a:t>
            </a:r>
          </a:p>
          <a:p>
            <a:pPr lvl="1">
              <a:lnSpc>
                <a:spcPct val="120000"/>
              </a:lnSpc>
              <a:spcBef>
                <a:spcPts val="800"/>
              </a:spcBef>
              <a:spcAft>
                <a:spcPts val="1200"/>
              </a:spcAft>
            </a:pPr>
            <a:r>
              <a:rPr lang="en-US" sz="2400" dirty="0" smtClean="0">
                <a:solidFill>
                  <a:srgbClr val="262626"/>
                </a:solidFill>
                <a:latin typeface="News Gothic MT"/>
                <a:ea typeface="ＭＳ Ｐゴシック" pitchFamily="32" charset="-128"/>
                <a:cs typeface="News Gothic MT"/>
              </a:rPr>
              <a:t>Summary of DNA methylation in oysters</a:t>
            </a:r>
          </a:p>
          <a:p>
            <a:pPr lvl="1">
              <a:lnSpc>
                <a:spcPct val="120000"/>
              </a:lnSpc>
              <a:spcBef>
                <a:spcPts val="800"/>
              </a:spcBef>
              <a:spcAft>
                <a:spcPts val="1200"/>
              </a:spcAft>
            </a:pPr>
            <a:r>
              <a:rPr lang="en-US" sz="2400" dirty="0" smtClean="0">
                <a:solidFill>
                  <a:srgbClr val="262626"/>
                </a:solidFill>
                <a:latin typeface="News Gothic MT"/>
                <a:ea typeface="ＭＳ Ｐゴシック" pitchFamily="32" charset="-128"/>
                <a:cs typeface="News Gothic MT"/>
              </a:rPr>
              <a:t>Propose a model for how oysters may be using the DNA methylation system to promote variation</a:t>
            </a:r>
          </a:p>
          <a:p>
            <a:pPr>
              <a:lnSpc>
                <a:spcPct val="90000"/>
              </a:lnSpc>
              <a:spcBef>
                <a:spcPts val="800"/>
              </a:spcBef>
              <a:spcAft>
                <a:spcPts val="1200"/>
              </a:spcAft>
            </a:pPr>
            <a:endParaRPr lang="en-US" dirty="0" smtClean="0">
              <a:solidFill>
                <a:srgbClr val="262626"/>
              </a:solidFill>
              <a:latin typeface="News Gothic MT"/>
              <a:ea typeface="ＭＳ Ｐゴシック" pitchFamily="32" charset="-128"/>
              <a:cs typeface="News Gothic MT"/>
            </a:endParaRPr>
          </a:p>
          <a:p>
            <a:pPr lvl="1">
              <a:spcAft>
                <a:spcPts val="1200"/>
              </a:spcAft>
            </a:pPr>
            <a:endParaRPr lang="en-US" sz="2400" dirty="0">
              <a:solidFill>
                <a:srgbClr val="262626"/>
              </a:solidFill>
              <a:latin typeface="News Gothic MT"/>
              <a:ea typeface="ＭＳ Ｐゴシック" pitchFamily="32" charset="-128"/>
              <a:cs typeface="News Gothic MT"/>
            </a:endParaRPr>
          </a:p>
          <a:p>
            <a:endParaRPr lang="en-US" dirty="0">
              <a:solidFill>
                <a:srgbClr val="262626"/>
              </a:solidFill>
              <a:latin typeface="News Gothic MT"/>
              <a:cs typeface="News Gothic MT"/>
            </a:endParaRPr>
          </a:p>
        </p:txBody>
      </p:sp>
    </p:spTree>
    <p:extLst>
      <p:ext uri="{BB962C8B-B14F-4D97-AF65-F5344CB8AC3E}">
        <p14:creationId xmlns:p14="http://schemas.microsoft.com/office/powerpoint/2010/main" val="710860409"/>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0"/>
          <p:cNvGrpSpPr>
            <a:grpSpLocks/>
          </p:cNvGrpSpPr>
          <p:nvPr/>
        </p:nvGrpSpPr>
        <p:grpSpPr bwMode="auto">
          <a:xfrm>
            <a:off x="355798" y="853987"/>
            <a:ext cx="4356683" cy="2637706"/>
            <a:chOff x="3254376" y="3736801"/>
            <a:chExt cx="5464175" cy="2976563"/>
          </a:xfrm>
        </p:grpSpPr>
        <p:grpSp>
          <p:nvGrpSpPr>
            <p:cNvPr id="10" name="Group 17"/>
            <p:cNvGrpSpPr>
              <a:grpSpLocks/>
            </p:cNvGrpSpPr>
            <p:nvPr/>
          </p:nvGrpSpPr>
          <p:grpSpPr bwMode="auto">
            <a:xfrm>
              <a:off x="3254376" y="3736801"/>
              <a:ext cx="5464175" cy="2976563"/>
              <a:chOff x="4221484" y="3822598"/>
              <a:chExt cx="4370067" cy="2811877"/>
            </a:xfrm>
          </p:grpSpPr>
          <p:pic>
            <p:nvPicPr>
              <p:cNvPr id="15" name="Content Placeholder 4" descr="dna_500.jpg (JPEG Image, 500x325 pixels).jpg"/>
              <p:cNvPicPr>
                <a:picLocks noChangeAspect="1"/>
              </p:cNvPicPr>
              <p:nvPr/>
            </p:nvPicPr>
            <p:blipFill>
              <a:blip r:embed="rId3"/>
              <a:srcRect/>
              <a:stretch>
                <a:fillRect/>
              </a:stretch>
            </p:blipFill>
            <p:spPr>
              <a:xfrm>
                <a:off x="4221484" y="3822598"/>
                <a:ext cx="4370067" cy="2811877"/>
              </a:xfrm>
              <a:prstGeom prst="rect">
                <a:avLst/>
              </a:prstGeom>
              <a:ln w="12700">
                <a:solidFill>
                  <a:schemeClr val="accent4"/>
                </a:solidFill>
              </a:ln>
            </p:spPr>
          </p:pic>
          <p:grpSp>
            <p:nvGrpSpPr>
              <p:cNvPr id="16" name="Group 9"/>
              <p:cNvGrpSpPr>
                <a:grpSpLocks/>
              </p:cNvGrpSpPr>
              <p:nvPr/>
            </p:nvGrpSpPr>
            <p:grpSpPr bwMode="auto">
              <a:xfrm>
                <a:off x="5810454" y="5709163"/>
                <a:ext cx="672068" cy="611307"/>
                <a:chOff x="2844289" y="3736609"/>
                <a:chExt cx="808649" cy="815080"/>
              </a:xfrm>
            </p:grpSpPr>
            <p:sp>
              <p:nvSpPr>
                <p:cNvPr id="19" name="Oval 18"/>
                <p:cNvSpPr>
                  <a:spLocks noChangeArrowheads="1"/>
                </p:cNvSpPr>
                <p:nvPr/>
              </p:nvSpPr>
              <p:spPr bwMode="auto">
                <a:xfrm>
                  <a:off x="2844289" y="3925836"/>
                  <a:ext cx="598304" cy="570199"/>
                </a:xfrm>
                <a:prstGeom prst="ellipse">
                  <a:avLst/>
                </a:prstGeom>
                <a:solidFill>
                  <a:srgbClr val="C00000"/>
                </a:solidFill>
                <a:ln w="12700">
                  <a:solidFill>
                    <a:srgbClr val="287A9E"/>
                  </a:solidFill>
                  <a:round/>
                  <a:headEnd/>
                  <a:tailEnd/>
                </a:ln>
                <a:effectLst>
                  <a:outerShdw dist="25400" dir="5400000" sx="100999" sy="100999" rotWithShape="0">
                    <a:srgbClr val="808080">
                      <a:alpha val="39998"/>
                    </a:srgbClr>
                  </a:outerShdw>
                </a:effectLst>
              </p:spPr>
              <p:txBody>
                <a:bodyPr anchor="ctr"/>
                <a:lstStyle/>
                <a:p>
                  <a:pPr algn="ctr" fontAlgn="auto">
                    <a:spcBef>
                      <a:spcPts val="0"/>
                    </a:spcBef>
                    <a:spcAft>
                      <a:spcPts val="0"/>
                    </a:spcAft>
                    <a:defRPr/>
                  </a:pPr>
                  <a:endParaRPr lang="en-US" sz="1800">
                    <a:solidFill>
                      <a:schemeClr val="lt1"/>
                    </a:solidFill>
                    <a:latin typeface="+mn-lt"/>
                    <a:ea typeface="+mn-ea"/>
                    <a:cs typeface="+mn-cs"/>
                  </a:endParaRPr>
                </a:p>
              </p:txBody>
            </p:sp>
            <p:sp>
              <p:nvSpPr>
                <p:cNvPr id="20" name="TextBox 11"/>
                <p:cNvSpPr txBox="1">
                  <a:spLocks noChangeArrowheads="1"/>
                </p:cNvSpPr>
                <p:nvPr/>
              </p:nvSpPr>
              <p:spPr bwMode="auto">
                <a:xfrm>
                  <a:off x="2846150" y="3949307"/>
                  <a:ext cx="806788" cy="602382"/>
                </a:xfrm>
                <a:prstGeom prst="rect">
                  <a:avLst/>
                </a:prstGeom>
                <a:noFill/>
                <a:ln w="9525">
                  <a:noFill/>
                  <a:miter lim="800000"/>
                  <a:headEnd/>
                  <a:tailEnd/>
                </a:ln>
              </p:spPr>
              <p:txBody>
                <a:bodyPr wrap="square">
                  <a:prstTxWarp prst="textNoShape">
                    <a:avLst/>
                  </a:prstTxWarp>
                  <a:spAutoFit/>
                </a:bodyPr>
                <a:lstStyle/>
                <a:p>
                  <a:r>
                    <a:rPr lang="en-US" sz="1800" dirty="0">
                      <a:latin typeface="News Gothic MT" pitchFamily="32" charset="0"/>
                    </a:rPr>
                    <a:t>Me</a:t>
                  </a:r>
                </a:p>
              </p:txBody>
            </p:sp>
            <p:cxnSp>
              <p:nvCxnSpPr>
                <p:cNvPr id="21" name="Straight Connector 20"/>
                <p:cNvCxnSpPr>
                  <a:endCxn id="19" idx="1"/>
                </p:cNvCxnSpPr>
                <p:nvPr/>
              </p:nvCxnSpPr>
              <p:spPr>
                <a:xfrm rot="16200000" flipH="1">
                  <a:off x="2751194" y="3829704"/>
                  <a:ext cx="272484" cy="862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7" name="TextBox 13"/>
              <p:cNvSpPr txBox="1">
                <a:spLocks noChangeArrowheads="1"/>
              </p:cNvSpPr>
              <p:nvPr/>
            </p:nvSpPr>
            <p:spPr bwMode="auto">
              <a:xfrm>
                <a:off x="5390830" y="5220554"/>
                <a:ext cx="547880" cy="489433"/>
              </a:xfrm>
              <a:prstGeom prst="rect">
                <a:avLst/>
              </a:prstGeom>
              <a:noFill/>
              <a:ln w="9525">
                <a:noFill/>
                <a:miter lim="800000"/>
                <a:headEnd/>
                <a:tailEnd/>
              </a:ln>
            </p:spPr>
            <p:txBody>
              <a:bodyPr wrap="square">
                <a:prstTxWarp prst="textNoShape">
                  <a:avLst/>
                </a:prstTxWarp>
                <a:spAutoFit/>
              </a:bodyPr>
              <a:lstStyle/>
              <a:p>
                <a:r>
                  <a:rPr lang="en-US" sz="2000">
                    <a:latin typeface="News Gothic MT" pitchFamily="32" charset="0"/>
                  </a:rPr>
                  <a:t>C</a:t>
                </a:r>
              </a:p>
            </p:txBody>
          </p:sp>
          <p:sp>
            <p:nvSpPr>
              <p:cNvPr id="18" name="TextBox 14"/>
              <p:cNvSpPr txBox="1">
                <a:spLocks noChangeArrowheads="1"/>
              </p:cNvSpPr>
              <p:nvPr/>
            </p:nvSpPr>
            <p:spPr bwMode="auto">
              <a:xfrm>
                <a:off x="4842953" y="4670550"/>
                <a:ext cx="547880" cy="489433"/>
              </a:xfrm>
              <a:prstGeom prst="rect">
                <a:avLst/>
              </a:prstGeom>
              <a:noFill/>
              <a:ln w="9525">
                <a:noFill/>
                <a:miter lim="800000"/>
                <a:headEnd/>
                <a:tailEnd/>
              </a:ln>
            </p:spPr>
            <p:txBody>
              <a:bodyPr wrap="square">
                <a:prstTxWarp prst="textNoShape">
                  <a:avLst/>
                </a:prstTxWarp>
                <a:spAutoFit/>
              </a:bodyPr>
              <a:lstStyle/>
              <a:p>
                <a:r>
                  <a:rPr lang="en-US" sz="2000">
                    <a:latin typeface="News Gothic MT" pitchFamily="32" charset="0"/>
                  </a:rPr>
                  <a:t>G</a:t>
                </a:r>
              </a:p>
            </p:txBody>
          </p:sp>
        </p:grpSp>
        <p:cxnSp>
          <p:nvCxnSpPr>
            <p:cNvPr id="11" name="Straight Connector 10"/>
            <p:cNvCxnSpPr/>
            <p:nvPr/>
          </p:nvCxnSpPr>
          <p:spPr>
            <a:xfrm rot="360000">
              <a:off x="4942609" y="4954453"/>
              <a:ext cx="603504" cy="484632"/>
            </a:xfrm>
            <a:prstGeom prst="line">
              <a:avLst/>
            </a:prstGeom>
            <a:ln w="76200" cmpd="sng">
              <a:solidFill>
                <a:srgbClr val="C73636"/>
              </a:solidFill>
            </a:ln>
            <a:scene3d>
              <a:camera prst="orthographicFront"/>
              <a:lightRig rig="threePt" dir="t"/>
            </a:scene3d>
            <a:sp3d>
              <a:bevelT h="6350"/>
            </a:sp3d>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21420000">
              <a:off x="4352036" y="4282440"/>
              <a:ext cx="600198" cy="640080"/>
            </a:xfrm>
            <a:prstGeom prst="line">
              <a:avLst/>
            </a:prstGeom>
            <a:ln w="76200" cmpd="sng">
              <a:solidFill>
                <a:srgbClr val="5EA143"/>
              </a:solidFill>
            </a:ln>
            <a:scene3d>
              <a:camera prst="orthographicFront"/>
              <a:lightRig rig="threePt" dir="t"/>
            </a:scene3d>
            <a:sp3d>
              <a:bevelT h="6350"/>
              <a:bevelB h="6350"/>
            </a:sp3d>
          </p:spPr>
          <p:style>
            <a:lnRef idx="2">
              <a:schemeClr val="accent1"/>
            </a:lnRef>
            <a:fillRef idx="0">
              <a:schemeClr val="accent1"/>
            </a:fillRef>
            <a:effectRef idx="1">
              <a:schemeClr val="accent1"/>
            </a:effectRef>
            <a:fontRef idx="minor">
              <a:schemeClr val="tx1"/>
            </a:fontRef>
          </p:style>
        </p:cxnSp>
        <p:sp>
          <p:nvSpPr>
            <p:cNvPr id="13" name="TextBox 13"/>
            <p:cNvSpPr txBox="1">
              <a:spLocks noChangeArrowheads="1"/>
            </p:cNvSpPr>
            <p:nvPr/>
          </p:nvSpPr>
          <p:spPr bwMode="auto">
            <a:xfrm>
              <a:off x="4489825" y="4409020"/>
              <a:ext cx="685049" cy="518098"/>
            </a:xfrm>
            <a:prstGeom prst="rect">
              <a:avLst/>
            </a:prstGeom>
            <a:noFill/>
            <a:ln w="9525">
              <a:noFill/>
              <a:miter lim="800000"/>
              <a:headEnd/>
              <a:tailEnd/>
            </a:ln>
          </p:spPr>
          <p:txBody>
            <a:bodyPr wrap="square">
              <a:prstTxWarp prst="textNoShape">
                <a:avLst/>
              </a:prstTxWarp>
              <a:spAutoFit/>
            </a:bodyPr>
            <a:lstStyle/>
            <a:p>
              <a:r>
                <a:rPr lang="en-US" sz="2000">
                  <a:latin typeface="News Gothic MT" pitchFamily="32" charset="0"/>
                </a:rPr>
                <a:t>C</a:t>
              </a:r>
            </a:p>
          </p:txBody>
        </p:sp>
        <p:sp>
          <p:nvSpPr>
            <p:cNvPr id="14" name="TextBox 14"/>
            <p:cNvSpPr txBox="1">
              <a:spLocks noChangeArrowheads="1"/>
            </p:cNvSpPr>
            <p:nvPr/>
          </p:nvSpPr>
          <p:spPr bwMode="auto">
            <a:xfrm>
              <a:off x="5121614" y="4986812"/>
              <a:ext cx="685049" cy="518098"/>
            </a:xfrm>
            <a:prstGeom prst="rect">
              <a:avLst/>
            </a:prstGeom>
            <a:noFill/>
            <a:ln w="9525">
              <a:noFill/>
              <a:miter lim="800000"/>
              <a:headEnd/>
              <a:tailEnd/>
            </a:ln>
          </p:spPr>
          <p:txBody>
            <a:bodyPr wrap="square">
              <a:prstTxWarp prst="textNoShape">
                <a:avLst/>
              </a:prstTxWarp>
              <a:spAutoFit/>
            </a:bodyPr>
            <a:lstStyle/>
            <a:p>
              <a:r>
                <a:rPr lang="en-US" sz="2000">
                  <a:latin typeface="News Gothic MT" pitchFamily="32" charset="0"/>
                </a:rPr>
                <a:t>G</a:t>
              </a:r>
            </a:p>
          </p:txBody>
        </p:sp>
      </p:grpSp>
      <p:grpSp>
        <p:nvGrpSpPr>
          <p:cNvPr id="5" name="Group 4"/>
          <p:cNvGrpSpPr/>
          <p:nvPr/>
        </p:nvGrpSpPr>
        <p:grpSpPr>
          <a:xfrm>
            <a:off x="4945581" y="2756825"/>
            <a:ext cx="3914782" cy="1230420"/>
            <a:chOff x="-4038599" y="1427858"/>
            <a:chExt cx="6429381" cy="1911095"/>
          </a:xfrm>
        </p:grpSpPr>
        <p:pic>
          <p:nvPicPr>
            <p:cNvPr id="22" name="Picture 21"/>
            <p:cNvPicPr>
              <a:picLocks noChangeAspect="1"/>
            </p:cNvPicPr>
            <p:nvPr/>
          </p:nvPicPr>
          <p:blipFill>
            <a:blip r:embed="rId4"/>
            <a:stretch>
              <a:fillRect/>
            </a:stretch>
          </p:blipFill>
          <p:spPr>
            <a:xfrm>
              <a:off x="-1818977" y="1433953"/>
              <a:ext cx="1905000" cy="1905000"/>
            </a:xfrm>
            <a:prstGeom prst="rect">
              <a:avLst/>
            </a:prstGeom>
            <a:ln>
              <a:solidFill>
                <a:schemeClr val="accent4"/>
              </a:solidFill>
            </a:ln>
          </p:spPr>
        </p:pic>
        <p:pic>
          <p:nvPicPr>
            <p:cNvPr id="23" name="Picture 22"/>
            <p:cNvPicPr>
              <a:picLocks noChangeAspect="1"/>
            </p:cNvPicPr>
            <p:nvPr/>
          </p:nvPicPr>
          <p:blipFill>
            <a:blip r:embed="rId5"/>
            <a:stretch>
              <a:fillRect/>
            </a:stretch>
          </p:blipFill>
          <p:spPr>
            <a:xfrm>
              <a:off x="485782" y="1433953"/>
              <a:ext cx="1905000" cy="1905000"/>
            </a:xfrm>
            <a:prstGeom prst="rect">
              <a:avLst/>
            </a:prstGeom>
            <a:ln>
              <a:solidFill>
                <a:schemeClr val="accent4"/>
              </a:solidFill>
            </a:ln>
          </p:spPr>
        </p:pic>
        <p:pic>
          <p:nvPicPr>
            <p:cNvPr id="24" name="Picture 23"/>
            <p:cNvPicPr preferRelativeResize="0">
              <a:picLocks/>
            </p:cNvPicPr>
            <p:nvPr/>
          </p:nvPicPr>
          <p:blipFill rotWithShape="1">
            <a:blip r:embed="rId6"/>
            <a:srcRect r="29252" b="7194"/>
            <a:stretch/>
          </p:blipFill>
          <p:spPr>
            <a:xfrm>
              <a:off x="-4038599" y="1427858"/>
              <a:ext cx="1911095" cy="1911095"/>
            </a:xfrm>
            <a:prstGeom prst="rect">
              <a:avLst/>
            </a:prstGeom>
            <a:ln>
              <a:solidFill>
                <a:schemeClr val="accent4"/>
              </a:solidFill>
            </a:ln>
          </p:spPr>
        </p:pic>
      </p:grpSp>
      <p:pic>
        <p:nvPicPr>
          <p:cNvPr id="25" name="Picture 24" descr="Digital Atlas of Mouse Embryology, CD Atlas-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4568" y="4425865"/>
            <a:ext cx="2813789" cy="1756833"/>
          </a:xfrm>
          <a:prstGeom prst="rect">
            <a:avLst/>
          </a:prstGeom>
          <a:ln>
            <a:solidFill>
              <a:schemeClr val="accent4"/>
            </a:solidFill>
          </a:ln>
        </p:spPr>
      </p:pic>
      <p:grpSp>
        <p:nvGrpSpPr>
          <p:cNvPr id="3" name="Group 2"/>
          <p:cNvGrpSpPr/>
          <p:nvPr/>
        </p:nvGrpSpPr>
        <p:grpSpPr>
          <a:xfrm>
            <a:off x="4945581" y="853987"/>
            <a:ext cx="3690419" cy="1254546"/>
            <a:chOff x="4945581" y="853987"/>
            <a:chExt cx="3690419" cy="1254546"/>
          </a:xfrm>
        </p:grpSpPr>
        <p:grpSp>
          <p:nvGrpSpPr>
            <p:cNvPr id="26" name="Group 25"/>
            <p:cNvGrpSpPr/>
            <p:nvPr/>
          </p:nvGrpSpPr>
          <p:grpSpPr>
            <a:xfrm>
              <a:off x="5164663" y="967344"/>
              <a:ext cx="3352800" cy="994351"/>
              <a:chOff x="4813300" y="3183948"/>
              <a:chExt cx="3352800" cy="994351"/>
            </a:xfrm>
          </p:grpSpPr>
          <p:grpSp>
            <p:nvGrpSpPr>
              <p:cNvPr id="27" name="Group 26"/>
              <p:cNvGrpSpPr/>
              <p:nvPr/>
            </p:nvGrpSpPr>
            <p:grpSpPr>
              <a:xfrm>
                <a:off x="4813300" y="3492501"/>
                <a:ext cx="3352800" cy="685798"/>
                <a:chOff x="927100" y="3479802"/>
                <a:chExt cx="3352800" cy="685798"/>
              </a:xfrm>
            </p:grpSpPr>
            <p:cxnSp>
              <p:nvCxnSpPr>
                <p:cNvPr id="30" name="Straight Connector 29"/>
                <p:cNvCxnSpPr/>
                <p:nvPr/>
              </p:nvCxnSpPr>
              <p:spPr>
                <a:xfrm flipV="1">
                  <a:off x="927100" y="4000500"/>
                  <a:ext cx="3352800" cy="25400"/>
                </a:xfrm>
                <a:prstGeom prst="line">
                  <a:avLst/>
                </a:prstGeom>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2514600" y="3886200"/>
                  <a:ext cx="1765300" cy="279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262626"/>
                      </a:solidFill>
                    </a:rPr>
                    <a:t>Gene A</a:t>
                  </a:r>
                  <a:endParaRPr lang="en-US" dirty="0">
                    <a:solidFill>
                      <a:srgbClr val="262626"/>
                    </a:solidFill>
                  </a:endParaRPr>
                </a:p>
              </p:txBody>
            </p:sp>
            <p:sp>
              <p:nvSpPr>
                <p:cNvPr id="32" name="Oval 31"/>
                <p:cNvSpPr/>
                <p:nvPr/>
              </p:nvSpPr>
              <p:spPr>
                <a:xfrm>
                  <a:off x="11303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3" name="Oval 32"/>
                <p:cNvSpPr/>
                <p:nvPr/>
              </p:nvSpPr>
              <p:spPr>
                <a:xfrm>
                  <a:off x="14224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4" name="Oval 33"/>
                <p:cNvSpPr/>
                <p:nvPr/>
              </p:nvSpPr>
              <p:spPr>
                <a:xfrm>
                  <a:off x="17272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5" name="Oval 34"/>
                <p:cNvSpPr/>
                <p:nvPr/>
              </p:nvSpPr>
              <p:spPr>
                <a:xfrm>
                  <a:off x="19939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36" name="Elbow Connector 35"/>
                <p:cNvCxnSpPr>
                  <a:stCxn id="31" idx="1"/>
                </p:cNvCxnSpPr>
                <p:nvPr/>
              </p:nvCxnSpPr>
              <p:spPr>
                <a:xfrm rot="10800000" flipH="1">
                  <a:off x="2514600" y="3479802"/>
                  <a:ext cx="1117600" cy="546099"/>
                </a:xfrm>
                <a:prstGeom prst="bentConnector3">
                  <a:avLst>
                    <a:gd name="adj1" fmla="val -3410"/>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8" name="Trapezoid 27"/>
              <p:cNvSpPr/>
              <p:nvPr/>
            </p:nvSpPr>
            <p:spPr>
              <a:xfrm>
                <a:off x="4953000" y="3257551"/>
                <a:ext cx="660400" cy="368300"/>
              </a:xfrm>
              <a:prstGeom prst="trapezoid">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solidFill>
                      <a:srgbClr val="262626"/>
                    </a:solidFill>
                  </a:rPr>
                  <a:t>TF</a:t>
                </a:r>
                <a:endParaRPr lang="en-US" dirty="0">
                  <a:solidFill>
                    <a:srgbClr val="262626"/>
                  </a:solidFill>
                </a:endParaRPr>
              </a:p>
            </p:txBody>
          </p:sp>
          <p:sp>
            <p:nvSpPr>
              <p:cNvPr id="29" name="TextBox 28"/>
              <p:cNvSpPr txBox="1"/>
              <p:nvPr/>
            </p:nvSpPr>
            <p:spPr>
              <a:xfrm>
                <a:off x="6692900" y="3183948"/>
                <a:ext cx="647700" cy="584776"/>
              </a:xfrm>
              <a:prstGeom prst="rect">
                <a:avLst/>
              </a:prstGeom>
              <a:noFill/>
            </p:spPr>
            <p:txBody>
              <a:bodyPr wrap="square" rtlCol="0">
                <a:spAutoFit/>
              </a:bodyPr>
              <a:lstStyle/>
              <a:p>
                <a:r>
                  <a:rPr lang="en-US" sz="3200" dirty="0" smtClean="0">
                    <a:solidFill>
                      <a:srgbClr val="FF0000"/>
                    </a:solidFill>
                  </a:rPr>
                  <a:t>X</a:t>
                </a:r>
                <a:endParaRPr lang="en-US" sz="3200" dirty="0">
                  <a:solidFill>
                    <a:srgbClr val="FF0000"/>
                  </a:solidFill>
                </a:endParaRPr>
              </a:p>
            </p:txBody>
          </p:sp>
        </p:grpSp>
        <p:sp>
          <p:nvSpPr>
            <p:cNvPr id="2" name="Rectangle 1"/>
            <p:cNvSpPr/>
            <p:nvPr/>
          </p:nvSpPr>
          <p:spPr>
            <a:xfrm>
              <a:off x="4945581" y="853987"/>
              <a:ext cx="3690419" cy="1254546"/>
            </a:xfrm>
            <a:prstGeom prst="rect">
              <a:avLst/>
            </a:prstGeom>
            <a:noFill/>
            <a:ln>
              <a:solidFill>
                <a:srgbClr val="FFB4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8" name="Picture 37"/>
          <p:cNvPicPr>
            <a:picLocks noChangeAspect="1"/>
          </p:cNvPicPr>
          <p:nvPr/>
        </p:nvPicPr>
        <p:blipFill>
          <a:blip r:embed="rId8"/>
          <a:stretch>
            <a:fillRect/>
          </a:stretch>
        </p:blipFill>
        <p:spPr>
          <a:xfrm>
            <a:off x="533753" y="3839104"/>
            <a:ext cx="3810000" cy="2533650"/>
          </a:xfrm>
          <a:prstGeom prst="rect">
            <a:avLst/>
          </a:prstGeom>
          <a:ln>
            <a:solidFill>
              <a:srgbClr val="FF6525"/>
            </a:solidFill>
          </a:ln>
        </p:spPr>
      </p:pic>
    </p:spTree>
    <p:extLst>
      <p:ext uri="{BB962C8B-B14F-4D97-AF65-F5344CB8AC3E}">
        <p14:creationId xmlns:p14="http://schemas.microsoft.com/office/powerpoint/2010/main" val="1806894536"/>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0"/>
          <p:cNvGrpSpPr>
            <a:grpSpLocks/>
          </p:cNvGrpSpPr>
          <p:nvPr/>
        </p:nvGrpSpPr>
        <p:grpSpPr bwMode="auto">
          <a:xfrm>
            <a:off x="355798" y="853987"/>
            <a:ext cx="4356683" cy="2637706"/>
            <a:chOff x="3254376" y="3736801"/>
            <a:chExt cx="5464175" cy="2976563"/>
          </a:xfrm>
        </p:grpSpPr>
        <p:grpSp>
          <p:nvGrpSpPr>
            <p:cNvPr id="10" name="Group 17"/>
            <p:cNvGrpSpPr>
              <a:grpSpLocks/>
            </p:cNvGrpSpPr>
            <p:nvPr/>
          </p:nvGrpSpPr>
          <p:grpSpPr bwMode="auto">
            <a:xfrm>
              <a:off x="3254376" y="3736801"/>
              <a:ext cx="5464175" cy="2976563"/>
              <a:chOff x="4221484" y="3822598"/>
              <a:chExt cx="4370067" cy="2811877"/>
            </a:xfrm>
          </p:grpSpPr>
          <p:pic>
            <p:nvPicPr>
              <p:cNvPr id="15" name="Content Placeholder 4" descr="dna_500.jpg (JPEG Image, 500x325 pixels).jpg"/>
              <p:cNvPicPr>
                <a:picLocks noChangeAspect="1"/>
              </p:cNvPicPr>
              <p:nvPr/>
            </p:nvPicPr>
            <p:blipFill>
              <a:blip r:embed="rId3"/>
              <a:srcRect/>
              <a:stretch>
                <a:fillRect/>
              </a:stretch>
            </p:blipFill>
            <p:spPr>
              <a:xfrm>
                <a:off x="4221484" y="3822598"/>
                <a:ext cx="4370067" cy="2811877"/>
              </a:xfrm>
              <a:prstGeom prst="rect">
                <a:avLst/>
              </a:prstGeom>
              <a:ln w="12700">
                <a:solidFill>
                  <a:schemeClr val="accent4"/>
                </a:solidFill>
              </a:ln>
            </p:spPr>
          </p:pic>
          <p:grpSp>
            <p:nvGrpSpPr>
              <p:cNvPr id="16" name="Group 9"/>
              <p:cNvGrpSpPr>
                <a:grpSpLocks/>
              </p:cNvGrpSpPr>
              <p:nvPr/>
            </p:nvGrpSpPr>
            <p:grpSpPr bwMode="auto">
              <a:xfrm>
                <a:off x="5810454" y="5709163"/>
                <a:ext cx="672068" cy="611307"/>
                <a:chOff x="2844289" y="3736609"/>
                <a:chExt cx="808649" cy="815080"/>
              </a:xfrm>
            </p:grpSpPr>
            <p:sp>
              <p:nvSpPr>
                <p:cNvPr id="19" name="Oval 18"/>
                <p:cNvSpPr>
                  <a:spLocks noChangeArrowheads="1"/>
                </p:cNvSpPr>
                <p:nvPr/>
              </p:nvSpPr>
              <p:spPr bwMode="auto">
                <a:xfrm>
                  <a:off x="2844289" y="3925836"/>
                  <a:ext cx="598304" cy="570199"/>
                </a:xfrm>
                <a:prstGeom prst="ellipse">
                  <a:avLst/>
                </a:prstGeom>
                <a:solidFill>
                  <a:srgbClr val="C00000"/>
                </a:solidFill>
                <a:ln w="12700">
                  <a:solidFill>
                    <a:srgbClr val="287A9E"/>
                  </a:solidFill>
                  <a:round/>
                  <a:headEnd/>
                  <a:tailEnd/>
                </a:ln>
                <a:effectLst>
                  <a:outerShdw dist="25400" dir="5400000" sx="100999" sy="100999" rotWithShape="0">
                    <a:srgbClr val="808080">
                      <a:alpha val="39998"/>
                    </a:srgbClr>
                  </a:outerShdw>
                </a:effectLst>
              </p:spPr>
              <p:txBody>
                <a:bodyPr anchor="ctr"/>
                <a:lstStyle/>
                <a:p>
                  <a:pPr algn="ctr" fontAlgn="auto">
                    <a:spcBef>
                      <a:spcPts val="0"/>
                    </a:spcBef>
                    <a:spcAft>
                      <a:spcPts val="0"/>
                    </a:spcAft>
                    <a:defRPr/>
                  </a:pPr>
                  <a:endParaRPr lang="en-US" sz="1800">
                    <a:solidFill>
                      <a:schemeClr val="lt1"/>
                    </a:solidFill>
                    <a:latin typeface="+mn-lt"/>
                    <a:ea typeface="+mn-ea"/>
                    <a:cs typeface="+mn-cs"/>
                  </a:endParaRPr>
                </a:p>
              </p:txBody>
            </p:sp>
            <p:sp>
              <p:nvSpPr>
                <p:cNvPr id="20" name="TextBox 11"/>
                <p:cNvSpPr txBox="1">
                  <a:spLocks noChangeArrowheads="1"/>
                </p:cNvSpPr>
                <p:nvPr/>
              </p:nvSpPr>
              <p:spPr bwMode="auto">
                <a:xfrm>
                  <a:off x="2846150" y="3949307"/>
                  <a:ext cx="806788" cy="602382"/>
                </a:xfrm>
                <a:prstGeom prst="rect">
                  <a:avLst/>
                </a:prstGeom>
                <a:noFill/>
                <a:ln w="9525">
                  <a:noFill/>
                  <a:miter lim="800000"/>
                  <a:headEnd/>
                  <a:tailEnd/>
                </a:ln>
              </p:spPr>
              <p:txBody>
                <a:bodyPr wrap="square">
                  <a:prstTxWarp prst="textNoShape">
                    <a:avLst/>
                  </a:prstTxWarp>
                  <a:spAutoFit/>
                </a:bodyPr>
                <a:lstStyle/>
                <a:p>
                  <a:r>
                    <a:rPr lang="en-US" sz="1800" dirty="0">
                      <a:latin typeface="News Gothic MT" pitchFamily="32" charset="0"/>
                    </a:rPr>
                    <a:t>Me</a:t>
                  </a:r>
                </a:p>
              </p:txBody>
            </p:sp>
            <p:cxnSp>
              <p:nvCxnSpPr>
                <p:cNvPr id="21" name="Straight Connector 20"/>
                <p:cNvCxnSpPr>
                  <a:endCxn id="19" idx="1"/>
                </p:cNvCxnSpPr>
                <p:nvPr/>
              </p:nvCxnSpPr>
              <p:spPr>
                <a:xfrm rot="16200000" flipH="1">
                  <a:off x="2751194" y="3829704"/>
                  <a:ext cx="272484" cy="862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7" name="TextBox 13"/>
              <p:cNvSpPr txBox="1">
                <a:spLocks noChangeArrowheads="1"/>
              </p:cNvSpPr>
              <p:nvPr/>
            </p:nvSpPr>
            <p:spPr bwMode="auto">
              <a:xfrm>
                <a:off x="5390830" y="5220554"/>
                <a:ext cx="547880" cy="489433"/>
              </a:xfrm>
              <a:prstGeom prst="rect">
                <a:avLst/>
              </a:prstGeom>
              <a:noFill/>
              <a:ln w="9525">
                <a:noFill/>
                <a:miter lim="800000"/>
                <a:headEnd/>
                <a:tailEnd/>
              </a:ln>
            </p:spPr>
            <p:txBody>
              <a:bodyPr wrap="square">
                <a:prstTxWarp prst="textNoShape">
                  <a:avLst/>
                </a:prstTxWarp>
                <a:spAutoFit/>
              </a:bodyPr>
              <a:lstStyle/>
              <a:p>
                <a:r>
                  <a:rPr lang="en-US" sz="2000">
                    <a:latin typeface="News Gothic MT" pitchFamily="32" charset="0"/>
                  </a:rPr>
                  <a:t>C</a:t>
                </a:r>
              </a:p>
            </p:txBody>
          </p:sp>
          <p:sp>
            <p:nvSpPr>
              <p:cNvPr id="18" name="TextBox 14"/>
              <p:cNvSpPr txBox="1">
                <a:spLocks noChangeArrowheads="1"/>
              </p:cNvSpPr>
              <p:nvPr/>
            </p:nvSpPr>
            <p:spPr bwMode="auto">
              <a:xfrm>
                <a:off x="4842953" y="4670550"/>
                <a:ext cx="547880" cy="489433"/>
              </a:xfrm>
              <a:prstGeom prst="rect">
                <a:avLst/>
              </a:prstGeom>
              <a:noFill/>
              <a:ln w="9525">
                <a:noFill/>
                <a:miter lim="800000"/>
                <a:headEnd/>
                <a:tailEnd/>
              </a:ln>
            </p:spPr>
            <p:txBody>
              <a:bodyPr wrap="square">
                <a:prstTxWarp prst="textNoShape">
                  <a:avLst/>
                </a:prstTxWarp>
                <a:spAutoFit/>
              </a:bodyPr>
              <a:lstStyle/>
              <a:p>
                <a:r>
                  <a:rPr lang="en-US" sz="2000">
                    <a:latin typeface="News Gothic MT" pitchFamily="32" charset="0"/>
                  </a:rPr>
                  <a:t>G</a:t>
                </a:r>
              </a:p>
            </p:txBody>
          </p:sp>
        </p:grpSp>
        <p:cxnSp>
          <p:nvCxnSpPr>
            <p:cNvPr id="11" name="Straight Connector 10"/>
            <p:cNvCxnSpPr/>
            <p:nvPr/>
          </p:nvCxnSpPr>
          <p:spPr>
            <a:xfrm rot="360000">
              <a:off x="4942609" y="4954453"/>
              <a:ext cx="603504" cy="484632"/>
            </a:xfrm>
            <a:prstGeom prst="line">
              <a:avLst/>
            </a:prstGeom>
            <a:ln w="76200" cmpd="sng">
              <a:solidFill>
                <a:srgbClr val="C73636"/>
              </a:solidFill>
            </a:ln>
            <a:scene3d>
              <a:camera prst="orthographicFront"/>
              <a:lightRig rig="threePt" dir="t"/>
            </a:scene3d>
            <a:sp3d>
              <a:bevelT h="6350"/>
            </a:sp3d>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21420000">
              <a:off x="4352036" y="4282440"/>
              <a:ext cx="600198" cy="640080"/>
            </a:xfrm>
            <a:prstGeom prst="line">
              <a:avLst/>
            </a:prstGeom>
            <a:ln w="76200" cmpd="sng">
              <a:solidFill>
                <a:srgbClr val="5EA143"/>
              </a:solidFill>
            </a:ln>
            <a:scene3d>
              <a:camera prst="orthographicFront"/>
              <a:lightRig rig="threePt" dir="t"/>
            </a:scene3d>
            <a:sp3d>
              <a:bevelT h="6350"/>
              <a:bevelB h="6350"/>
            </a:sp3d>
          </p:spPr>
          <p:style>
            <a:lnRef idx="2">
              <a:schemeClr val="accent1"/>
            </a:lnRef>
            <a:fillRef idx="0">
              <a:schemeClr val="accent1"/>
            </a:fillRef>
            <a:effectRef idx="1">
              <a:schemeClr val="accent1"/>
            </a:effectRef>
            <a:fontRef idx="minor">
              <a:schemeClr val="tx1"/>
            </a:fontRef>
          </p:style>
        </p:cxnSp>
        <p:sp>
          <p:nvSpPr>
            <p:cNvPr id="13" name="TextBox 13"/>
            <p:cNvSpPr txBox="1">
              <a:spLocks noChangeArrowheads="1"/>
            </p:cNvSpPr>
            <p:nvPr/>
          </p:nvSpPr>
          <p:spPr bwMode="auto">
            <a:xfrm>
              <a:off x="4489825" y="4409020"/>
              <a:ext cx="685049" cy="518098"/>
            </a:xfrm>
            <a:prstGeom prst="rect">
              <a:avLst/>
            </a:prstGeom>
            <a:noFill/>
            <a:ln w="9525">
              <a:noFill/>
              <a:miter lim="800000"/>
              <a:headEnd/>
              <a:tailEnd/>
            </a:ln>
          </p:spPr>
          <p:txBody>
            <a:bodyPr wrap="square">
              <a:prstTxWarp prst="textNoShape">
                <a:avLst/>
              </a:prstTxWarp>
              <a:spAutoFit/>
            </a:bodyPr>
            <a:lstStyle/>
            <a:p>
              <a:r>
                <a:rPr lang="en-US" sz="2000">
                  <a:latin typeface="News Gothic MT" pitchFamily="32" charset="0"/>
                </a:rPr>
                <a:t>C</a:t>
              </a:r>
            </a:p>
          </p:txBody>
        </p:sp>
        <p:sp>
          <p:nvSpPr>
            <p:cNvPr id="14" name="TextBox 14"/>
            <p:cNvSpPr txBox="1">
              <a:spLocks noChangeArrowheads="1"/>
            </p:cNvSpPr>
            <p:nvPr/>
          </p:nvSpPr>
          <p:spPr bwMode="auto">
            <a:xfrm>
              <a:off x="5121614" y="4986812"/>
              <a:ext cx="685049" cy="518098"/>
            </a:xfrm>
            <a:prstGeom prst="rect">
              <a:avLst/>
            </a:prstGeom>
            <a:noFill/>
            <a:ln w="9525">
              <a:noFill/>
              <a:miter lim="800000"/>
              <a:headEnd/>
              <a:tailEnd/>
            </a:ln>
          </p:spPr>
          <p:txBody>
            <a:bodyPr wrap="square">
              <a:prstTxWarp prst="textNoShape">
                <a:avLst/>
              </a:prstTxWarp>
              <a:spAutoFit/>
            </a:bodyPr>
            <a:lstStyle/>
            <a:p>
              <a:r>
                <a:rPr lang="en-US" sz="2000">
                  <a:latin typeface="News Gothic MT" pitchFamily="32" charset="0"/>
                </a:rPr>
                <a:t>G</a:t>
              </a:r>
            </a:p>
          </p:txBody>
        </p:sp>
      </p:grpSp>
      <p:grpSp>
        <p:nvGrpSpPr>
          <p:cNvPr id="5" name="Group 4"/>
          <p:cNvGrpSpPr/>
          <p:nvPr/>
        </p:nvGrpSpPr>
        <p:grpSpPr>
          <a:xfrm>
            <a:off x="4945581" y="2756825"/>
            <a:ext cx="3914782" cy="1230420"/>
            <a:chOff x="-4038599" y="1427858"/>
            <a:chExt cx="6429381" cy="1911095"/>
          </a:xfrm>
        </p:grpSpPr>
        <p:pic>
          <p:nvPicPr>
            <p:cNvPr id="22" name="Picture 21"/>
            <p:cNvPicPr>
              <a:picLocks noChangeAspect="1"/>
            </p:cNvPicPr>
            <p:nvPr/>
          </p:nvPicPr>
          <p:blipFill>
            <a:blip r:embed="rId4"/>
            <a:stretch>
              <a:fillRect/>
            </a:stretch>
          </p:blipFill>
          <p:spPr>
            <a:xfrm>
              <a:off x="-1818977" y="1433953"/>
              <a:ext cx="1905000" cy="1905000"/>
            </a:xfrm>
            <a:prstGeom prst="rect">
              <a:avLst/>
            </a:prstGeom>
            <a:ln>
              <a:solidFill>
                <a:schemeClr val="accent4"/>
              </a:solidFill>
            </a:ln>
          </p:spPr>
        </p:pic>
        <p:pic>
          <p:nvPicPr>
            <p:cNvPr id="23" name="Picture 22"/>
            <p:cNvPicPr>
              <a:picLocks noChangeAspect="1"/>
            </p:cNvPicPr>
            <p:nvPr/>
          </p:nvPicPr>
          <p:blipFill>
            <a:blip r:embed="rId5"/>
            <a:stretch>
              <a:fillRect/>
            </a:stretch>
          </p:blipFill>
          <p:spPr>
            <a:xfrm>
              <a:off x="485782" y="1433953"/>
              <a:ext cx="1905000" cy="1905000"/>
            </a:xfrm>
            <a:prstGeom prst="rect">
              <a:avLst/>
            </a:prstGeom>
            <a:ln>
              <a:solidFill>
                <a:schemeClr val="accent4"/>
              </a:solidFill>
            </a:ln>
          </p:spPr>
        </p:pic>
        <p:pic>
          <p:nvPicPr>
            <p:cNvPr id="24" name="Picture 23"/>
            <p:cNvPicPr preferRelativeResize="0">
              <a:picLocks/>
            </p:cNvPicPr>
            <p:nvPr/>
          </p:nvPicPr>
          <p:blipFill rotWithShape="1">
            <a:blip r:embed="rId6"/>
            <a:srcRect r="29252" b="7194"/>
            <a:stretch/>
          </p:blipFill>
          <p:spPr>
            <a:xfrm>
              <a:off x="-4038599" y="1427858"/>
              <a:ext cx="1911095" cy="1911095"/>
            </a:xfrm>
            <a:prstGeom prst="rect">
              <a:avLst/>
            </a:prstGeom>
            <a:ln>
              <a:solidFill>
                <a:schemeClr val="accent4"/>
              </a:solidFill>
            </a:ln>
          </p:spPr>
        </p:pic>
      </p:grpSp>
      <p:pic>
        <p:nvPicPr>
          <p:cNvPr id="25" name="Picture 24" descr="Digital Atlas of Mouse Embryology, CD Atlas-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4568" y="4425865"/>
            <a:ext cx="2813789" cy="1756833"/>
          </a:xfrm>
          <a:prstGeom prst="rect">
            <a:avLst/>
          </a:prstGeom>
          <a:ln>
            <a:solidFill>
              <a:schemeClr val="accent4"/>
            </a:solidFill>
          </a:ln>
        </p:spPr>
      </p:pic>
      <p:grpSp>
        <p:nvGrpSpPr>
          <p:cNvPr id="3" name="Group 2"/>
          <p:cNvGrpSpPr/>
          <p:nvPr/>
        </p:nvGrpSpPr>
        <p:grpSpPr>
          <a:xfrm>
            <a:off x="4945581" y="853987"/>
            <a:ext cx="3690419" cy="1254546"/>
            <a:chOff x="4945581" y="853987"/>
            <a:chExt cx="3690419" cy="1254546"/>
          </a:xfrm>
        </p:grpSpPr>
        <p:grpSp>
          <p:nvGrpSpPr>
            <p:cNvPr id="26" name="Group 25"/>
            <p:cNvGrpSpPr/>
            <p:nvPr/>
          </p:nvGrpSpPr>
          <p:grpSpPr>
            <a:xfrm>
              <a:off x="5164663" y="967344"/>
              <a:ext cx="3352800" cy="994351"/>
              <a:chOff x="4813300" y="3183948"/>
              <a:chExt cx="3352800" cy="994351"/>
            </a:xfrm>
          </p:grpSpPr>
          <p:grpSp>
            <p:nvGrpSpPr>
              <p:cNvPr id="27" name="Group 26"/>
              <p:cNvGrpSpPr/>
              <p:nvPr/>
            </p:nvGrpSpPr>
            <p:grpSpPr>
              <a:xfrm>
                <a:off x="4813300" y="3492501"/>
                <a:ext cx="3352800" cy="685798"/>
                <a:chOff x="927100" y="3479802"/>
                <a:chExt cx="3352800" cy="685798"/>
              </a:xfrm>
            </p:grpSpPr>
            <p:cxnSp>
              <p:nvCxnSpPr>
                <p:cNvPr id="30" name="Straight Connector 29"/>
                <p:cNvCxnSpPr/>
                <p:nvPr/>
              </p:nvCxnSpPr>
              <p:spPr>
                <a:xfrm flipV="1">
                  <a:off x="927100" y="4000500"/>
                  <a:ext cx="3352800" cy="25400"/>
                </a:xfrm>
                <a:prstGeom prst="line">
                  <a:avLst/>
                </a:prstGeom>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2514600" y="3886200"/>
                  <a:ext cx="1765300" cy="279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262626"/>
                      </a:solidFill>
                    </a:rPr>
                    <a:t>Gene A</a:t>
                  </a:r>
                  <a:endParaRPr lang="en-US" dirty="0">
                    <a:solidFill>
                      <a:srgbClr val="262626"/>
                    </a:solidFill>
                  </a:endParaRPr>
                </a:p>
              </p:txBody>
            </p:sp>
            <p:sp>
              <p:nvSpPr>
                <p:cNvPr id="32" name="Oval 31"/>
                <p:cNvSpPr/>
                <p:nvPr/>
              </p:nvSpPr>
              <p:spPr>
                <a:xfrm>
                  <a:off x="11303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3" name="Oval 32"/>
                <p:cNvSpPr/>
                <p:nvPr/>
              </p:nvSpPr>
              <p:spPr>
                <a:xfrm>
                  <a:off x="14224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4" name="Oval 33"/>
                <p:cNvSpPr/>
                <p:nvPr/>
              </p:nvSpPr>
              <p:spPr>
                <a:xfrm>
                  <a:off x="17272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5" name="Oval 34"/>
                <p:cNvSpPr/>
                <p:nvPr/>
              </p:nvSpPr>
              <p:spPr>
                <a:xfrm>
                  <a:off x="1993900" y="3835400"/>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36" name="Elbow Connector 35"/>
                <p:cNvCxnSpPr>
                  <a:stCxn id="31" idx="1"/>
                </p:cNvCxnSpPr>
                <p:nvPr/>
              </p:nvCxnSpPr>
              <p:spPr>
                <a:xfrm rot="10800000" flipH="1">
                  <a:off x="2514600" y="3479802"/>
                  <a:ext cx="1117600" cy="546099"/>
                </a:xfrm>
                <a:prstGeom prst="bentConnector3">
                  <a:avLst>
                    <a:gd name="adj1" fmla="val -3410"/>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8" name="Trapezoid 27"/>
              <p:cNvSpPr/>
              <p:nvPr/>
            </p:nvSpPr>
            <p:spPr>
              <a:xfrm>
                <a:off x="4953000" y="3257551"/>
                <a:ext cx="660400" cy="368300"/>
              </a:xfrm>
              <a:prstGeom prst="trapezoid">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solidFill>
                      <a:srgbClr val="262626"/>
                    </a:solidFill>
                  </a:rPr>
                  <a:t>TF</a:t>
                </a:r>
                <a:endParaRPr lang="en-US" dirty="0">
                  <a:solidFill>
                    <a:srgbClr val="262626"/>
                  </a:solidFill>
                </a:endParaRPr>
              </a:p>
            </p:txBody>
          </p:sp>
          <p:sp>
            <p:nvSpPr>
              <p:cNvPr id="29" name="TextBox 28"/>
              <p:cNvSpPr txBox="1"/>
              <p:nvPr/>
            </p:nvSpPr>
            <p:spPr>
              <a:xfrm>
                <a:off x="6692900" y="3183948"/>
                <a:ext cx="647700" cy="584776"/>
              </a:xfrm>
              <a:prstGeom prst="rect">
                <a:avLst/>
              </a:prstGeom>
              <a:noFill/>
            </p:spPr>
            <p:txBody>
              <a:bodyPr wrap="square" rtlCol="0">
                <a:spAutoFit/>
              </a:bodyPr>
              <a:lstStyle/>
              <a:p>
                <a:r>
                  <a:rPr lang="en-US" sz="3200" dirty="0" smtClean="0">
                    <a:solidFill>
                      <a:srgbClr val="FF0000"/>
                    </a:solidFill>
                  </a:rPr>
                  <a:t>X</a:t>
                </a:r>
                <a:endParaRPr lang="en-US" sz="3200" dirty="0">
                  <a:solidFill>
                    <a:srgbClr val="FF0000"/>
                  </a:solidFill>
                </a:endParaRPr>
              </a:p>
            </p:txBody>
          </p:sp>
        </p:grpSp>
        <p:sp>
          <p:nvSpPr>
            <p:cNvPr id="2" name="Rectangle 1"/>
            <p:cNvSpPr/>
            <p:nvPr/>
          </p:nvSpPr>
          <p:spPr>
            <a:xfrm>
              <a:off x="4945581" y="853987"/>
              <a:ext cx="3690419" cy="1254546"/>
            </a:xfrm>
            <a:prstGeom prst="rect">
              <a:avLst/>
            </a:prstGeom>
            <a:noFill/>
            <a:ln>
              <a:solidFill>
                <a:srgbClr val="FFB4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8" name="Picture 37"/>
          <p:cNvPicPr>
            <a:picLocks noChangeAspect="1"/>
          </p:cNvPicPr>
          <p:nvPr/>
        </p:nvPicPr>
        <p:blipFill>
          <a:blip r:embed="rId8"/>
          <a:stretch>
            <a:fillRect/>
          </a:stretch>
        </p:blipFill>
        <p:spPr>
          <a:xfrm>
            <a:off x="533753" y="3839104"/>
            <a:ext cx="3810000" cy="2533650"/>
          </a:xfrm>
          <a:prstGeom prst="rect">
            <a:avLst/>
          </a:prstGeom>
          <a:ln>
            <a:solidFill>
              <a:srgbClr val="FF6525"/>
            </a:solidFill>
          </a:ln>
        </p:spPr>
      </p:pic>
      <p:sp>
        <p:nvSpPr>
          <p:cNvPr id="6" name="TextBox 5"/>
          <p:cNvSpPr txBox="1"/>
          <p:nvPr/>
        </p:nvSpPr>
        <p:spPr>
          <a:xfrm>
            <a:off x="2854156" y="2896108"/>
            <a:ext cx="1783848" cy="523220"/>
          </a:xfrm>
          <a:prstGeom prst="rect">
            <a:avLst/>
          </a:prstGeom>
          <a:noFill/>
        </p:spPr>
        <p:txBody>
          <a:bodyPr wrap="square" rtlCol="0">
            <a:spAutoFit/>
          </a:bodyPr>
          <a:lstStyle/>
          <a:p>
            <a:r>
              <a:rPr lang="en-US" sz="2800" dirty="0" smtClean="0">
                <a:solidFill>
                  <a:schemeClr val="accent2"/>
                </a:solidFill>
              </a:rPr>
              <a:t>16% </a:t>
            </a:r>
            <a:r>
              <a:rPr lang="en-US" sz="2800" dirty="0" err="1" smtClean="0">
                <a:solidFill>
                  <a:schemeClr val="accent2"/>
                </a:solidFill>
              </a:rPr>
              <a:t>CpG</a:t>
            </a:r>
            <a:endParaRPr lang="en-US" sz="2800" dirty="0">
              <a:solidFill>
                <a:schemeClr val="accent2"/>
              </a:solidFill>
            </a:endParaRPr>
          </a:p>
        </p:txBody>
      </p:sp>
    </p:spTree>
    <p:extLst>
      <p:ext uri="{BB962C8B-B14F-4D97-AF65-F5344CB8AC3E}">
        <p14:creationId xmlns:p14="http://schemas.microsoft.com/office/powerpoint/2010/main" val="1707405406"/>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0"/>
          <p:cNvGrpSpPr>
            <a:grpSpLocks/>
          </p:cNvGrpSpPr>
          <p:nvPr/>
        </p:nvGrpSpPr>
        <p:grpSpPr bwMode="auto">
          <a:xfrm>
            <a:off x="355798" y="853987"/>
            <a:ext cx="4356683" cy="2637706"/>
            <a:chOff x="3254376" y="3736801"/>
            <a:chExt cx="5464175" cy="2976563"/>
          </a:xfrm>
        </p:grpSpPr>
        <p:grpSp>
          <p:nvGrpSpPr>
            <p:cNvPr id="10" name="Group 17"/>
            <p:cNvGrpSpPr>
              <a:grpSpLocks/>
            </p:cNvGrpSpPr>
            <p:nvPr/>
          </p:nvGrpSpPr>
          <p:grpSpPr bwMode="auto">
            <a:xfrm>
              <a:off x="3254376" y="3736801"/>
              <a:ext cx="5464175" cy="2976563"/>
              <a:chOff x="4221484" y="3822598"/>
              <a:chExt cx="4370067" cy="2811877"/>
            </a:xfrm>
          </p:grpSpPr>
          <p:pic>
            <p:nvPicPr>
              <p:cNvPr id="15" name="Content Placeholder 4" descr="dna_500.jpg (JPEG Image, 500x325 pixels).jpg"/>
              <p:cNvPicPr>
                <a:picLocks noChangeAspect="1"/>
              </p:cNvPicPr>
              <p:nvPr/>
            </p:nvPicPr>
            <p:blipFill>
              <a:blip r:embed="rId3"/>
              <a:srcRect/>
              <a:stretch>
                <a:fillRect/>
              </a:stretch>
            </p:blipFill>
            <p:spPr>
              <a:xfrm>
                <a:off x="4221484" y="3822598"/>
                <a:ext cx="4370067" cy="2811877"/>
              </a:xfrm>
              <a:prstGeom prst="rect">
                <a:avLst/>
              </a:prstGeom>
              <a:ln w="12700">
                <a:solidFill>
                  <a:schemeClr val="accent4"/>
                </a:solidFill>
              </a:ln>
            </p:spPr>
          </p:pic>
          <p:grpSp>
            <p:nvGrpSpPr>
              <p:cNvPr id="16" name="Group 9"/>
              <p:cNvGrpSpPr>
                <a:grpSpLocks/>
              </p:cNvGrpSpPr>
              <p:nvPr/>
            </p:nvGrpSpPr>
            <p:grpSpPr bwMode="auto">
              <a:xfrm>
                <a:off x="5810454" y="5709163"/>
                <a:ext cx="672068" cy="611307"/>
                <a:chOff x="2844289" y="3736609"/>
                <a:chExt cx="808649" cy="815080"/>
              </a:xfrm>
            </p:grpSpPr>
            <p:sp>
              <p:nvSpPr>
                <p:cNvPr id="19" name="Oval 18"/>
                <p:cNvSpPr>
                  <a:spLocks noChangeArrowheads="1"/>
                </p:cNvSpPr>
                <p:nvPr/>
              </p:nvSpPr>
              <p:spPr bwMode="auto">
                <a:xfrm>
                  <a:off x="2844289" y="3925836"/>
                  <a:ext cx="598304" cy="570199"/>
                </a:xfrm>
                <a:prstGeom prst="ellipse">
                  <a:avLst/>
                </a:prstGeom>
                <a:solidFill>
                  <a:srgbClr val="C00000"/>
                </a:solidFill>
                <a:ln w="12700">
                  <a:solidFill>
                    <a:srgbClr val="287A9E"/>
                  </a:solidFill>
                  <a:round/>
                  <a:headEnd/>
                  <a:tailEnd/>
                </a:ln>
                <a:effectLst>
                  <a:outerShdw dist="25400" dir="5400000" sx="100999" sy="100999" rotWithShape="0">
                    <a:srgbClr val="808080">
                      <a:alpha val="39998"/>
                    </a:srgbClr>
                  </a:outerShdw>
                </a:effectLst>
              </p:spPr>
              <p:txBody>
                <a:bodyPr anchor="ctr"/>
                <a:lstStyle/>
                <a:p>
                  <a:pPr algn="ctr" fontAlgn="auto">
                    <a:spcBef>
                      <a:spcPts val="0"/>
                    </a:spcBef>
                    <a:spcAft>
                      <a:spcPts val="0"/>
                    </a:spcAft>
                    <a:defRPr/>
                  </a:pPr>
                  <a:endParaRPr lang="en-US" sz="1800">
                    <a:solidFill>
                      <a:schemeClr val="lt1"/>
                    </a:solidFill>
                    <a:latin typeface="+mn-lt"/>
                    <a:ea typeface="+mn-ea"/>
                    <a:cs typeface="+mn-cs"/>
                  </a:endParaRPr>
                </a:p>
              </p:txBody>
            </p:sp>
            <p:sp>
              <p:nvSpPr>
                <p:cNvPr id="20" name="TextBox 11"/>
                <p:cNvSpPr txBox="1">
                  <a:spLocks noChangeArrowheads="1"/>
                </p:cNvSpPr>
                <p:nvPr/>
              </p:nvSpPr>
              <p:spPr bwMode="auto">
                <a:xfrm>
                  <a:off x="2846150" y="3949307"/>
                  <a:ext cx="806788" cy="602382"/>
                </a:xfrm>
                <a:prstGeom prst="rect">
                  <a:avLst/>
                </a:prstGeom>
                <a:noFill/>
                <a:ln w="9525">
                  <a:noFill/>
                  <a:miter lim="800000"/>
                  <a:headEnd/>
                  <a:tailEnd/>
                </a:ln>
              </p:spPr>
              <p:txBody>
                <a:bodyPr wrap="square">
                  <a:prstTxWarp prst="textNoShape">
                    <a:avLst/>
                  </a:prstTxWarp>
                  <a:spAutoFit/>
                </a:bodyPr>
                <a:lstStyle/>
                <a:p>
                  <a:r>
                    <a:rPr lang="en-US" sz="1800" dirty="0">
                      <a:latin typeface="News Gothic MT" pitchFamily="32" charset="0"/>
                    </a:rPr>
                    <a:t>Me</a:t>
                  </a:r>
                </a:p>
              </p:txBody>
            </p:sp>
            <p:cxnSp>
              <p:nvCxnSpPr>
                <p:cNvPr id="21" name="Straight Connector 20"/>
                <p:cNvCxnSpPr>
                  <a:endCxn id="19" idx="1"/>
                </p:cNvCxnSpPr>
                <p:nvPr/>
              </p:nvCxnSpPr>
              <p:spPr>
                <a:xfrm rot="16200000" flipH="1">
                  <a:off x="2751194" y="3829704"/>
                  <a:ext cx="272484" cy="862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7" name="TextBox 13"/>
              <p:cNvSpPr txBox="1">
                <a:spLocks noChangeArrowheads="1"/>
              </p:cNvSpPr>
              <p:nvPr/>
            </p:nvSpPr>
            <p:spPr bwMode="auto">
              <a:xfrm>
                <a:off x="5390830" y="5220554"/>
                <a:ext cx="547880" cy="489433"/>
              </a:xfrm>
              <a:prstGeom prst="rect">
                <a:avLst/>
              </a:prstGeom>
              <a:noFill/>
              <a:ln w="9525">
                <a:noFill/>
                <a:miter lim="800000"/>
                <a:headEnd/>
                <a:tailEnd/>
              </a:ln>
            </p:spPr>
            <p:txBody>
              <a:bodyPr wrap="square">
                <a:prstTxWarp prst="textNoShape">
                  <a:avLst/>
                </a:prstTxWarp>
                <a:spAutoFit/>
              </a:bodyPr>
              <a:lstStyle/>
              <a:p>
                <a:r>
                  <a:rPr lang="en-US" sz="2000">
                    <a:latin typeface="News Gothic MT" pitchFamily="32" charset="0"/>
                  </a:rPr>
                  <a:t>C</a:t>
                </a:r>
              </a:p>
            </p:txBody>
          </p:sp>
          <p:sp>
            <p:nvSpPr>
              <p:cNvPr id="18" name="TextBox 14"/>
              <p:cNvSpPr txBox="1">
                <a:spLocks noChangeArrowheads="1"/>
              </p:cNvSpPr>
              <p:nvPr/>
            </p:nvSpPr>
            <p:spPr bwMode="auto">
              <a:xfrm>
                <a:off x="4842953" y="4670550"/>
                <a:ext cx="547880" cy="489433"/>
              </a:xfrm>
              <a:prstGeom prst="rect">
                <a:avLst/>
              </a:prstGeom>
              <a:noFill/>
              <a:ln w="9525">
                <a:noFill/>
                <a:miter lim="800000"/>
                <a:headEnd/>
                <a:tailEnd/>
              </a:ln>
            </p:spPr>
            <p:txBody>
              <a:bodyPr wrap="square">
                <a:prstTxWarp prst="textNoShape">
                  <a:avLst/>
                </a:prstTxWarp>
                <a:spAutoFit/>
              </a:bodyPr>
              <a:lstStyle/>
              <a:p>
                <a:r>
                  <a:rPr lang="en-US" sz="2000">
                    <a:latin typeface="News Gothic MT" pitchFamily="32" charset="0"/>
                  </a:rPr>
                  <a:t>G</a:t>
                </a:r>
              </a:p>
            </p:txBody>
          </p:sp>
        </p:grpSp>
        <p:cxnSp>
          <p:nvCxnSpPr>
            <p:cNvPr id="11" name="Straight Connector 10"/>
            <p:cNvCxnSpPr/>
            <p:nvPr/>
          </p:nvCxnSpPr>
          <p:spPr>
            <a:xfrm rot="360000">
              <a:off x="4942609" y="4954453"/>
              <a:ext cx="603504" cy="484632"/>
            </a:xfrm>
            <a:prstGeom prst="line">
              <a:avLst/>
            </a:prstGeom>
            <a:ln w="76200" cmpd="sng">
              <a:solidFill>
                <a:srgbClr val="C73636"/>
              </a:solidFill>
            </a:ln>
            <a:scene3d>
              <a:camera prst="orthographicFront"/>
              <a:lightRig rig="threePt" dir="t"/>
            </a:scene3d>
            <a:sp3d>
              <a:bevelT h="6350"/>
            </a:sp3d>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21420000">
              <a:off x="4352036" y="4282440"/>
              <a:ext cx="600198" cy="640080"/>
            </a:xfrm>
            <a:prstGeom prst="line">
              <a:avLst/>
            </a:prstGeom>
            <a:ln w="76200" cmpd="sng">
              <a:solidFill>
                <a:srgbClr val="5EA143"/>
              </a:solidFill>
            </a:ln>
            <a:scene3d>
              <a:camera prst="orthographicFront"/>
              <a:lightRig rig="threePt" dir="t"/>
            </a:scene3d>
            <a:sp3d>
              <a:bevelT h="6350"/>
              <a:bevelB h="6350"/>
            </a:sp3d>
          </p:spPr>
          <p:style>
            <a:lnRef idx="2">
              <a:schemeClr val="accent1"/>
            </a:lnRef>
            <a:fillRef idx="0">
              <a:schemeClr val="accent1"/>
            </a:fillRef>
            <a:effectRef idx="1">
              <a:schemeClr val="accent1"/>
            </a:effectRef>
            <a:fontRef idx="minor">
              <a:schemeClr val="tx1"/>
            </a:fontRef>
          </p:style>
        </p:cxnSp>
        <p:sp>
          <p:nvSpPr>
            <p:cNvPr id="13" name="TextBox 13"/>
            <p:cNvSpPr txBox="1">
              <a:spLocks noChangeArrowheads="1"/>
            </p:cNvSpPr>
            <p:nvPr/>
          </p:nvSpPr>
          <p:spPr bwMode="auto">
            <a:xfrm>
              <a:off x="4489825" y="4409020"/>
              <a:ext cx="685049" cy="518098"/>
            </a:xfrm>
            <a:prstGeom prst="rect">
              <a:avLst/>
            </a:prstGeom>
            <a:noFill/>
            <a:ln w="9525">
              <a:noFill/>
              <a:miter lim="800000"/>
              <a:headEnd/>
              <a:tailEnd/>
            </a:ln>
          </p:spPr>
          <p:txBody>
            <a:bodyPr wrap="square">
              <a:prstTxWarp prst="textNoShape">
                <a:avLst/>
              </a:prstTxWarp>
              <a:spAutoFit/>
            </a:bodyPr>
            <a:lstStyle/>
            <a:p>
              <a:r>
                <a:rPr lang="en-US" sz="2000">
                  <a:latin typeface="News Gothic MT" pitchFamily="32" charset="0"/>
                </a:rPr>
                <a:t>C</a:t>
              </a:r>
            </a:p>
          </p:txBody>
        </p:sp>
        <p:sp>
          <p:nvSpPr>
            <p:cNvPr id="14" name="TextBox 14"/>
            <p:cNvSpPr txBox="1">
              <a:spLocks noChangeArrowheads="1"/>
            </p:cNvSpPr>
            <p:nvPr/>
          </p:nvSpPr>
          <p:spPr bwMode="auto">
            <a:xfrm>
              <a:off x="5121614" y="4986812"/>
              <a:ext cx="685049" cy="518098"/>
            </a:xfrm>
            <a:prstGeom prst="rect">
              <a:avLst/>
            </a:prstGeom>
            <a:noFill/>
            <a:ln w="9525">
              <a:noFill/>
              <a:miter lim="800000"/>
              <a:headEnd/>
              <a:tailEnd/>
            </a:ln>
          </p:spPr>
          <p:txBody>
            <a:bodyPr wrap="square">
              <a:prstTxWarp prst="textNoShape">
                <a:avLst/>
              </a:prstTxWarp>
              <a:spAutoFit/>
            </a:bodyPr>
            <a:lstStyle/>
            <a:p>
              <a:r>
                <a:rPr lang="en-US" sz="2000">
                  <a:latin typeface="News Gothic MT" pitchFamily="32" charset="0"/>
                </a:rPr>
                <a:t>G</a:t>
              </a:r>
            </a:p>
          </p:txBody>
        </p:sp>
      </p:grpSp>
      <p:grpSp>
        <p:nvGrpSpPr>
          <p:cNvPr id="5" name="Group 4"/>
          <p:cNvGrpSpPr/>
          <p:nvPr/>
        </p:nvGrpSpPr>
        <p:grpSpPr>
          <a:xfrm>
            <a:off x="4945581" y="2756825"/>
            <a:ext cx="3914782" cy="1230420"/>
            <a:chOff x="-4038599" y="1427858"/>
            <a:chExt cx="6429381" cy="1911095"/>
          </a:xfrm>
        </p:grpSpPr>
        <p:pic>
          <p:nvPicPr>
            <p:cNvPr id="22" name="Picture 21"/>
            <p:cNvPicPr>
              <a:picLocks noChangeAspect="1"/>
            </p:cNvPicPr>
            <p:nvPr/>
          </p:nvPicPr>
          <p:blipFill>
            <a:blip r:embed="rId4"/>
            <a:stretch>
              <a:fillRect/>
            </a:stretch>
          </p:blipFill>
          <p:spPr>
            <a:xfrm>
              <a:off x="-1818977" y="1433953"/>
              <a:ext cx="1905000" cy="1905000"/>
            </a:xfrm>
            <a:prstGeom prst="rect">
              <a:avLst/>
            </a:prstGeom>
            <a:ln>
              <a:solidFill>
                <a:schemeClr val="accent4"/>
              </a:solidFill>
            </a:ln>
          </p:spPr>
        </p:pic>
        <p:pic>
          <p:nvPicPr>
            <p:cNvPr id="23" name="Picture 22"/>
            <p:cNvPicPr>
              <a:picLocks noChangeAspect="1"/>
            </p:cNvPicPr>
            <p:nvPr/>
          </p:nvPicPr>
          <p:blipFill>
            <a:blip r:embed="rId5"/>
            <a:stretch>
              <a:fillRect/>
            </a:stretch>
          </p:blipFill>
          <p:spPr>
            <a:xfrm>
              <a:off x="485782" y="1433953"/>
              <a:ext cx="1905000" cy="1905000"/>
            </a:xfrm>
            <a:prstGeom prst="rect">
              <a:avLst/>
            </a:prstGeom>
            <a:ln>
              <a:solidFill>
                <a:schemeClr val="accent4"/>
              </a:solidFill>
            </a:ln>
          </p:spPr>
        </p:pic>
        <p:pic>
          <p:nvPicPr>
            <p:cNvPr id="24" name="Picture 23"/>
            <p:cNvPicPr preferRelativeResize="0">
              <a:picLocks/>
            </p:cNvPicPr>
            <p:nvPr/>
          </p:nvPicPr>
          <p:blipFill rotWithShape="1">
            <a:blip r:embed="rId6"/>
            <a:srcRect r="29252" b="7194"/>
            <a:stretch/>
          </p:blipFill>
          <p:spPr>
            <a:xfrm>
              <a:off x="-4038599" y="1427858"/>
              <a:ext cx="1911095" cy="1911095"/>
            </a:xfrm>
            <a:prstGeom prst="rect">
              <a:avLst/>
            </a:prstGeom>
            <a:ln>
              <a:solidFill>
                <a:schemeClr val="accent4"/>
              </a:solidFill>
            </a:ln>
          </p:spPr>
        </p:pic>
      </p:grpSp>
      <p:pic>
        <p:nvPicPr>
          <p:cNvPr id="25" name="Picture 24" descr="Digital Atlas of Mouse Embryology, CD Atlas-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4568" y="4425865"/>
            <a:ext cx="2813789" cy="1756833"/>
          </a:xfrm>
          <a:prstGeom prst="rect">
            <a:avLst/>
          </a:prstGeom>
          <a:ln>
            <a:solidFill>
              <a:schemeClr val="accent4"/>
            </a:solidFill>
          </a:ln>
        </p:spPr>
      </p:pic>
      <p:pic>
        <p:nvPicPr>
          <p:cNvPr id="38" name="Picture 37"/>
          <p:cNvPicPr>
            <a:picLocks noChangeAspect="1"/>
          </p:cNvPicPr>
          <p:nvPr/>
        </p:nvPicPr>
        <p:blipFill>
          <a:blip r:embed="rId8"/>
          <a:stretch>
            <a:fillRect/>
          </a:stretch>
        </p:blipFill>
        <p:spPr>
          <a:xfrm>
            <a:off x="533753" y="3839104"/>
            <a:ext cx="3810000" cy="2533650"/>
          </a:xfrm>
          <a:prstGeom prst="rect">
            <a:avLst/>
          </a:prstGeom>
          <a:ln>
            <a:solidFill>
              <a:srgbClr val="FF6525"/>
            </a:solidFill>
          </a:ln>
        </p:spPr>
      </p:pic>
      <p:sp>
        <p:nvSpPr>
          <p:cNvPr id="37" name="TextBox 36"/>
          <p:cNvSpPr txBox="1"/>
          <p:nvPr/>
        </p:nvSpPr>
        <p:spPr>
          <a:xfrm>
            <a:off x="2854156" y="2896108"/>
            <a:ext cx="1783848" cy="523220"/>
          </a:xfrm>
          <a:prstGeom prst="rect">
            <a:avLst/>
          </a:prstGeom>
          <a:noFill/>
        </p:spPr>
        <p:txBody>
          <a:bodyPr wrap="square" rtlCol="0">
            <a:spAutoFit/>
          </a:bodyPr>
          <a:lstStyle/>
          <a:p>
            <a:r>
              <a:rPr lang="en-US" sz="2800" dirty="0" smtClean="0">
                <a:solidFill>
                  <a:srgbClr val="244A58"/>
                </a:solidFill>
              </a:rPr>
              <a:t>16% </a:t>
            </a:r>
            <a:r>
              <a:rPr lang="en-US" sz="2800" dirty="0" err="1" smtClean="0">
                <a:solidFill>
                  <a:srgbClr val="244A58"/>
                </a:solidFill>
              </a:rPr>
              <a:t>CpG</a:t>
            </a:r>
            <a:endParaRPr lang="en-US" sz="2800" dirty="0">
              <a:solidFill>
                <a:srgbClr val="244A58"/>
              </a:solidFill>
            </a:endParaRPr>
          </a:p>
        </p:txBody>
      </p:sp>
    </p:spTree>
    <p:extLst>
      <p:ext uri="{BB962C8B-B14F-4D97-AF65-F5344CB8AC3E}">
        <p14:creationId xmlns:p14="http://schemas.microsoft.com/office/powerpoint/2010/main" val="2844419444"/>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0"/>
          <p:cNvGrpSpPr>
            <a:grpSpLocks/>
          </p:cNvGrpSpPr>
          <p:nvPr/>
        </p:nvGrpSpPr>
        <p:grpSpPr bwMode="auto">
          <a:xfrm>
            <a:off x="355798" y="853987"/>
            <a:ext cx="4356683" cy="2637706"/>
            <a:chOff x="3254376" y="3736801"/>
            <a:chExt cx="5464175" cy="2976563"/>
          </a:xfrm>
        </p:grpSpPr>
        <p:grpSp>
          <p:nvGrpSpPr>
            <p:cNvPr id="10" name="Group 17"/>
            <p:cNvGrpSpPr>
              <a:grpSpLocks/>
            </p:cNvGrpSpPr>
            <p:nvPr/>
          </p:nvGrpSpPr>
          <p:grpSpPr bwMode="auto">
            <a:xfrm>
              <a:off x="3254376" y="3736801"/>
              <a:ext cx="5464175" cy="2976563"/>
              <a:chOff x="4221484" y="3822598"/>
              <a:chExt cx="4370067" cy="2811877"/>
            </a:xfrm>
          </p:grpSpPr>
          <p:pic>
            <p:nvPicPr>
              <p:cNvPr id="15" name="Content Placeholder 4" descr="dna_500.jpg (JPEG Image, 500x325 pixels).jpg"/>
              <p:cNvPicPr>
                <a:picLocks noChangeAspect="1"/>
              </p:cNvPicPr>
              <p:nvPr/>
            </p:nvPicPr>
            <p:blipFill>
              <a:blip r:embed="rId3"/>
              <a:srcRect/>
              <a:stretch>
                <a:fillRect/>
              </a:stretch>
            </p:blipFill>
            <p:spPr>
              <a:xfrm>
                <a:off x="4221484" y="3822598"/>
                <a:ext cx="4370067" cy="2811877"/>
              </a:xfrm>
              <a:prstGeom prst="rect">
                <a:avLst/>
              </a:prstGeom>
              <a:ln w="12700">
                <a:solidFill>
                  <a:schemeClr val="accent4"/>
                </a:solidFill>
              </a:ln>
            </p:spPr>
          </p:pic>
          <p:grpSp>
            <p:nvGrpSpPr>
              <p:cNvPr id="16" name="Group 9"/>
              <p:cNvGrpSpPr>
                <a:grpSpLocks/>
              </p:cNvGrpSpPr>
              <p:nvPr/>
            </p:nvGrpSpPr>
            <p:grpSpPr bwMode="auto">
              <a:xfrm>
                <a:off x="5810454" y="5709163"/>
                <a:ext cx="672068" cy="611307"/>
                <a:chOff x="2844289" y="3736609"/>
                <a:chExt cx="808649" cy="815080"/>
              </a:xfrm>
            </p:grpSpPr>
            <p:sp>
              <p:nvSpPr>
                <p:cNvPr id="19" name="Oval 18"/>
                <p:cNvSpPr>
                  <a:spLocks noChangeArrowheads="1"/>
                </p:cNvSpPr>
                <p:nvPr/>
              </p:nvSpPr>
              <p:spPr bwMode="auto">
                <a:xfrm>
                  <a:off x="2844289" y="3925836"/>
                  <a:ext cx="598304" cy="570199"/>
                </a:xfrm>
                <a:prstGeom prst="ellipse">
                  <a:avLst/>
                </a:prstGeom>
                <a:solidFill>
                  <a:srgbClr val="C00000"/>
                </a:solidFill>
                <a:ln w="12700">
                  <a:solidFill>
                    <a:srgbClr val="287A9E"/>
                  </a:solidFill>
                  <a:round/>
                  <a:headEnd/>
                  <a:tailEnd/>
                </a:ln>
                <a:effectLst>
                  <a:outerShdw dist="25400" dir="5400000" sx="100999" sy="100999" rotWithShape="0">
                    <a:srgbClr val="808080">
                      <a:alpha val="39998"/>
                    </a:srgbClr>
                  </a:outerShdw>
                </a:effectLst>
              </p:spPr>
              <p:txBody>
                <a:bodyPr anchor="ctr"/>
                <a:lstStyle/>
                <a:p>
                  <a:pPr algn="ctr" fontAlgn="auto">
                    <a:spcBef>
                      <a:spcPts val="0"/>
                    </a:spcBef>
                    <a:spcAft>
                      <a:spcPts val="0"/>
                    </a:spcAft>
                    <a:defRPr/>
                  </a:pPr>
                  <a:endParaRPr lang="en-US" sz="1800">
                    <a:solidFill>
                      <a:schemeClr val="lt1"/>
                    </a:solidFill>
                    <a:latin typeface="+mn-lt"/>
                    <a:ea typeface="+mn-ea"/>
                    <a:cs typeface="+mn-cs"/>
                  </a:endParaRPr>
                </a:p>
              </p:txBody>
            </p:sp>
            <p:sp>
              <p:nvSpPr>
                <p:cNvPr id="20" name="TextBox 11"/>
                <p:cNvSpPr txBox="1">
                  <a:spLocks noChangeArrowheads="1"/>
                </p:cNvSpPr>
                <p:nvPr/>
              </p:nvSpPr>
              <p:spPr bwMode="auto">
                <a:xfrm>
                  <a:off x="2846150" y="3949307"/>
                  <a:ext cx="806788" cy="602382"/>
                </a:xfrm>
                <a:prstGeom prst="rect">
                  <a:avLst/>
                </a:prstGeom>
                <a:noFill/>
                <a:ln w="9525">
                  <a:noFill/>
                  <a:miter lim="800000"/>
                  <a:headEnd/>
                  <a:tailEnd/>
                </a:ln>
              </p:spPr>
              <p:txBody>
                <a:bodyPr wrap="square">
                  <a:prstTxWarp prst="textNoShape">
                    <a:avLst/>
                  </a:prstTxWarp>
                  <a:spAutoFit/>
                </a:bodyPr>
                <a:lstStyle/>
                <a:p>
                  <a:r>
                    <a:rPr lang="en-US" sz="1800" dirty="0">
                      <a:latin typeface="News Gothic MT" pitchFamily="32" charset="0"/>
                    </a:rPr>
                    <a:t>Me</a:t>
                  </a:r>
                </a:p>
              </p:txBody>
            </p:sp>
            <p:cxnSp>
              <p:nvCxnSpPr>
                <p:cNvPr id="21" name="Straight Connector 20"/>
                <p:cNvCxnSpPr>
                  <a:endCxn id="19" idx="1"/>
                </p:cNvCxnSpPr>
                <p:nvPr/>
              </p:nvCxnSpPr>
              <p:spPr>
                <a:xfrm rot="16200000" flipH="1">
                  <a:off x="2751194" y="3829704"/>
                  <a:ext cx="272484" cy="862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7" name="TextBox 13"/>
              <p:cNvSpPr txBox="1">
                <a:spLocks noChangeArrowheads="1"/>
              </p:cNvSpPr>
              <p:nvPr/>
            </p:nvSpPr>
            <p:spPr bwMode="auto">
              <a:xfrm>
                <a:off x="5390830" y="5220554"/>
                <a:ext cx="547880" cy="489433"/>
              </a:xfrm>
              <a:prstGeom prst="rect">
                <a:avLst/>
              </a:prstGeom>
              <a:noFill/>
              <a:ln w="9525">
                <a:noFill/>
                <a:miter lim="800000"/>
                <a:headEnd/>
                <a:tailEnd/>
              </a:ln>
            </p:spPr>
            <p:txBody>
              <a:bodyPr wrap="square">
                <a:prstTxWarp prst="textNoShape">
                  <a:avLst/>
                </a:prstTxWarp>
                <a:spAutoFit/>
              </a:bodyPr>
              <a:lstStyle/>
              <a:p>
                <a:r>
                  <a:rPr lang="en-US" sz="2000">
                    <a:latin typeface="News Gothic MT" pitchFamily="32" charset="0"/>
                  </a:rPr>
                  <a:t>C</a:t>
                </a:r>
              </a:p>
            </p:txBody>
          </p:sp>
          <p:sp>
            <p:nvSpPr>
              <p:cNvPr id="18" name="TextBox 14"/>
              <p:cNvSpPr txBox="1">
                <a:spLocks noChangeArrowheads="1"/>
              </p:cNvSpPr>
              <p:nvPr/>
            </p:nvSpPr>
            <p:spPr bwMode="auto">
              <a:xfrm>
                <a:off x="4842953" y="4670550"/>
                <a:ext cx="547880" cy="489433"/>
              </a:xfrm>
              <a:prstGeom prst="rect">
                <a:avLst/>
              </a:prstGeom>
              <a:noFill/>
              <a:ln w="9525">
                <a:noFill/>
                <a:miter lim="800000"/>
                <a:headEnd/>
                <a:tailEnd/>
              </a:ln>
            </p:spPr>
            <p:txBody>
              <a:bodyPr wrap="square">
                <a:prstTxWarp prst="textNoShape">
                  <a:avLst/>
                </a:prstTxWarp>
                <a:spAutoFit/>
              </a:bodyPr>
              <a:lstStyle/>
              <a:p>
                <a:r>
                  <a:rPr lang="en-US" sz="2000">
                    <a:latin typeface="News Gothic MT" pitchFamily="32" charset="0"/>
                  </a:rPr>
                  <a:t>G</a:t>
                </a:r>
              </a:p>
            </p:txBody>
          </p:sp>
        </p:grpSp>
        <p:cxnSp>
          <p:nvCxnSpPr>
            <p:cNvPr id="11" name="Straight Connector 10"/>
            <p:cNvCxnSpPr/>
            <p:nvPr/>
          </p:nvCxnSpPr>
          <p:spPr>
            <a:xfrm rot="360000">
              <a:off x="4942609" y="4954453"/>
              <a:ext cx="603504" cy="484632"/>
            </a:xfrm>
            <a:prstGeom prst="line">
              <a:avLst/>
            </a:prstGeom>
            <a:ln w="76200" cmpd="sng">
              <a:solidFill>
                <a:srgbClr val="C73636"/>
              </a:solidFill>
            </a:ln>
            <a:scene3d>
              <a:camera prst="orthographicFront"/>
              <a:lightRig rig="threePt" dir="t"/>
            </a:scene3d>
            <a:sp3d>
              <a:bevelT h="6350"/>
            </a:sp3d>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21420000">
              <a:off x="4352036" y="4282440"/>
              <a:ext cx="600198" cy="640080"/>
            </a:xfrm>
            <a:prstGeom prst="line">
              <a:avLst/>
            </a:prstGeom>
            <a:ln w="76200" cmpd="sng">
              <a:solidFill>
                <a:srgbClr val="5EA143"/>
              </a:solidFill>
            </a:ln>
            <a:scene3d>
              <a:camera prst="orthographicFront"/>
              <a:lightRig rig="threePt" dir="t"/>
            </a:scene3d>
            <a:sp3d>
              <a:bevelT h="6350"/>
              <a:bevelB h="6350"/>
            </a:sp3d>
          </p:spPr>
          <p:style>
            <a:lnRef idx="2">
              <a:schemeClr val="accent1"/>
            </a:lnRef>
            <a:fillRef idx="0">
              <a:schemeClr val="accent1"/>
            </a:fillRef>
            <a:effectRef idx="1">
              <a:schemeClr val="accent1"/>
            </a:effectRef>
            <a:fontRef idx="minor">
              <a:schemeClr val="tx1"/>
            </a:fontRef>
          </p:style>
        </p:cxnSp>
        <p:sp>
          <p:nvSpPr>
            <p:cNvPr id="13" name="TextBox 13"/>
            <p:cNvSpPr txBox="1">
              <a:spLocks noChangeArrowheads="1"/>
            </p:cNvSpPr>
            <p:nvPr/>
          </p:nvSpPr>
          <p:spPr bwMode="auto">
            <a:xfrm>
              <a:off x="4489825" y="4409020"/>
              <a:ext cx="685049" cy="518098"/>
            </a:xfrm>
            <a:prstGeom prst="rect">
              <a:avLst/>
            </a:prstGeom>
            <a:noFill/>
            <a:ln w="9525">
              <a:noFill/>
              <a:miter lim="800000"/>
              <a:headEnd/>
              <a:tailEnd/>
            </a:ln>
          </p:spPr>
          <p:txBody>
            <a:bodyPr wrap="square">
              <a:prstTxWarp prst="textNoShape">
                <a:avLst/>
              </a:prstTxWarp>
              <a:spAutoFit/>
            </a:bodyPr>
            <a:lstStyle/>
            <a:p>
              <a:r>
                <a:rPr lang="en-US" sz="2000">
                  <a:latin typeface="News Gothic MT" pitchFamily="32" charset="0"/>
                </a:rPr>
                <a:t>C</a:t>
              </a:r>
            </a:p>
          </p:txBody>
        </p:sp>
        <p:sp>
          <p:nvSpPr>
            <p:cNvPr id="14" name="TextBox 14"/>
            <p:cNvSpPr txBox="1">
              <a:spLocks noChangeArrowheads="1"/>
            </p:cNvSpPr>
            <p:nvPr/>
          </p:nvSpPr>
          <p:spPr bwMode="auto">
            <a:xfrm>
              <a:off x="5121614" y="4986812"/>
              <a:ext cx="685049" cy="518098"/>
            </a:xfrm>
            <a:prstGeom prst="rect">
              <a:avLst/>
            </a:prstGeom>
            <a:noFill/>
            <a:ln w="9525">
              <a:noFill/>
              <a:miter lim="800000"/>
              <a:headEnd/>
              <a:tailEnd/>
            </a:ln>
          </p:spPr>
          <p:txBody>
            <a:bodyPr wrap="square">
              <a:prstTxWarp prst="textNoShape">
                <a:avLst/>
              </a:prstTxWarp>
              <a:spAutoFit/>
            </a:bodyPr>
            <a:lstStyle/>
            <a:p>
              <a:r>
                <a:rPr lang="en-US" sz="2000">
                  <a:latin typeface="News Gothic MT" pitchFamily="32" charset="0"/>
                </a:rPr>
                <a:t>G</a:t>
              </a:r>
            </a:p>
          </p:txBody>
        </p:sp>
      </p:grpSp>
      <p:grpSp>
        <p:nvGrpSpPr>
          <p:cNvPr id="5" name="Group 4"/>
          <p:cNvGrpSpPr/>
          <p:nvPr/>
        </p:nvGrpSpPr>
        <p:grpSpPr>
          <a:xfrm>
            <a:off x="4945581" y="2756825"/>
            <a:ext cx="3914782" cy="1230420"/>
            <a:chOff x="-4038599" y="1427858"/>
            <a:chExt cx="6429381" cy="1911095"/>
          </a:xfrm>
        </p:grpSpPr>
        <p:pic>
          <p:nvPicPr>
            <p:cNvPr id="22" name="Picture 21"/>
            <p:cNvPicPr>
              <a:picLocks noChangeAspect="1"/>
            </p:cNvPicPr>
            <p:nvPr/>
          </p:nvPicPr>
          <p:blipFill>
            <a:blip r:embed="rId4"/>
            <a:stretch>
              <a:fillRect/>
            </a:stretch>
          </p:blipFill>
          <p:spPr>
            <a:xfrm>
              <a:off x="-1818977" y="1433953"/>
              <a:ext cx="1905000" cy="1905000"/>
            </a:xfrm>
            <a:prstGeom prst="rect">
              <a:avLst/>
            </a:prstGeom>
            <a:ln>
              <a:solidFill>
                <a:schemeClr val="accent4"/>
              </a:solidFill>
            </a:ln>
          </p:spPr>
        </p:pic>
        <p:pic>
          <p:nvPicPr>
            <p:cNvPr id="23" name="Picture 22"/>
            <p:cNvPicPr>
              <a:picLocks noChangeAspect="1"/>
            </p:cNvPicPr>
            <p:nvPr/>
          </p:nvPicPr>
          <p:blipFill>
            <a:blip r:embed="rId5"/>
            <a:stretch>
              <a:fillRect/>
            </a:stretch>
          </p:blipFill>
          <p:spPr>
            <a:xfrm>
              <a:off x="485782" y="1433953"/>
              <a:ext cx="1905000" cy="1905000"/>
            </a:xfrm>
            <a:prstGeom prst="rect">
              <a:avLst/>
            </a:prstGeom>
            <a:ln>
              <a:solidFill>
                <a:schemeClr val="accent4"/>
              </a:solidFill>
            </a:ln>
          </p:spPr>
        </p:pic>
        <p:pic>
          <p:nvPicPr>
            <p:cNvPr id="24" name="Picture 23"/>
            <p:cNvPicPr preferRelativeResize="0">
              <a:picLocks/>
            </p:cNvPicPr>
            <p:nvPr/>
          </p:nvPicPr>
          <p:blipFill rotWithShape="1">
            <a:blip r:embed="rId6"/>
            <a:srcRect r="29252" b="7194"/>
            <a:stretch/>
          </p:blipFill>
          <p:spPr>
            <a:xfrm>
              <a:off x="-4038599" y="1427858"/>
              <a:ext cx="1911095" cy="1911095"/>
            </a:xfrm>
            <a:prstGeom prst="rect">
              <a:avLst/>
            </a:prstGeom>
            <a:ln>
              <a:solidFill>
                <a:schemeClr val="accent4"/>
              </a:solidFill>
            </a:ln>
          </p:spPr>
        </p:pic>
      </p:grpSp>
      <p:pic>
        <p:nvPicPr>
          <p:cNvPr id="25" name="Picture 24" descr="Digital Atlas of Mouse Embryology, CD Atlas-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4568" y="4425865"/>
            <a:ext cx="2813789" cy="1756833"/>
          </a:xfrm>
          <a:prstGeom prst="rect">
            <a:avLst/>
          </a:prstGeom>
          <a:ln>
            <a:solidFill>
              <a:schemeClr val="accent4"/>
            </a:solidFill>
          </a:ln>
        </p:spPr>
      </p:pic>
      <p:pic>
        <p:nvPicPr>
          <p:cNvPr id="38" name="Picture 37"/>
          <p:cNvPicPr>
            <a:picLocks noChangeAspect="1"/>
          </p:cNvPicPr>
          <p:nvPr/>
        </p:nvPicPr>
        <p:blipFill>
          <a:blip r:embed="rId8"/>
          <a:stretch>
            <a:fillRect/>
          </a:stretch>
        </p:blipFill>
        <p:spPr>
          <a:xfrm>
            <a:off x="533753" y="3839104"/>
            <a:ext cx="3810000" cy="2533650"/>
          </a:xfrm>
          <a:prstGeom prst="rect">
            <a:avLst/>
          </a:prstGeom>
          <a:ln>
            <a:solidFill>
              <a:srgbClr val="FF6525"/>
            </a:solidFill>
          </a:ln>
        </p:spPr>
      </p:pic>
      <p:grpSp>
        <p:nvGrpSpPr>
          <p:cNvPr id="26" name="Group 25"/>
          <p:cNvGrpSpPr/>
          <p:nvPr/>
        </p:nvGrpSpPr>
        <p:grpSpPr>
          <a:xfrm>
            <a:off x="5169944" y="864475"/>
            <a:ext cx="3690419" cy="1254546"/>
            <a:chOff x="4945581" y="853987"/>
            <a:chExt cx="3690419" cy="1254546"/>
          </a:xfrm>
        </p:grpSpPr>
        <p:grpSp>
          <p:nvGrpSpPr>
            <p:cNvPr id="29" name="Group 28"/>
            <p:cNvGrpSpPr/>
            <p:nvPr/>
          </p:nvGrpSpPr>
          <p:grpSpPr>
            <a:xfrm>
              <a:off x="5164663" y="1275897"/>
              <a:ext cx="3352800" cy="685798"/>
              <a:chOff x="927100" y="3479802"/>
              <a:chExt cx="3352800" cy="685798"/>
            </a:xfrm>
          </p:grpSpPr>
          <p:cxnSp>
            <p:nvCxnSpPr>
              <p:cNvPr id="31" name="Straight Connector 30"/>
              <p:cNvCxnSpPr/>
              <p:nvPr/>
            </p:nvCxnSpPr>
            <p:spPr>
              <a:xfrm flipV="1">
                <a:off x="927100" y="4000500"/>
                <a:ext cx="3352800" cy="25400"/>
              </a:xfrm>
              <a:prstGeom prst="line">
                <a:avLst/>
              </a:prstGeom>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2514600" y="3886200"/>
                <a:ext cx="1765300" cy="279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262626"/>
                    </a:solidFill>
                  </a:rPr>
                  <a:t>Gene A</a:t>
                </a:r>
                <a:endParaRPr lang="en-US" dirty="0">
                  <a:solidFill>
                    <a:srgbClr val="262626"/>
                  </a:solidFill>
                </a:endParaRPr>
              </a:p>
            </p:txBody>
          </p:sp>
          <p:sp>
            <p:nvSpPr>
              <p:cNvPr id="33" name="Oval 32"/>
              <p:cNvSpPr/>
              <p:nvPr/>
            </p:nvSpPr>
            <p:spPr>
              <a:xfrm>
                <a:off x="2692400" y="3714295"/>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4" name="Oval 33"/>
              <p:cNvSpPr/>
              <p:nvPr/>
            </p:nvSpPr>
            <p:spPr>
              <a:xfrm>
                <a:off x="2984500" y="3714295"/>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5" name="Oval 34"/>
              <p:cNvSpPr/>
              <p:nvPr/>
            </p:nvSpPr>
            <p:spPr>
              <a:xfrm>
                <a:off x="3289300" y="3714295"/>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6" name="Oval 35"/>
              <p:cNvSpPr/>
              <p:nvPr/>
            </p:nvSpPr>
            <p:spPr>
              <a:xfrm>
                <a:off x="3556000" y="3714295"/>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37" name="Elbow Connector 36"/>
              <p:cNvCxnSpPr>
                <a:stCxn id="32" idx="1"/>
              </p:cNvCxnSpPr>
              <p:nvPr/>
            </p:nvCxnSpPr>
            <p:spPr>
              <a:xfrm rot="10800000" flipH="1">
                <a:off x="2514600" y="3479802"/>
                <a:ext cx="1117600" cy="546099"/>
              </a:xfrm>
              <a:prstGeom prst="bentConnector3">
                <a:avLst>
                  <a:gd name="adj1" fmla="val -3410"/>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8" name="Rectangle 27"/>
            <p:cNvSpPr/>
            <p:nvPr/>
          </p:nvSpPr>
          <p:spPr>
            <a:xfrm>
              <a:off x="4945581" y="853987"/>
              <a:ext cx="3690419" cy="1254546"/>
            </a:xfrm>
            <a:prstGeom prst="rect">
              <a:avLst/>
            </a:prstGeom>
            <a:noFill/>
            <a:ln>
              <a:solidFill>
                <a:srgbClr val="FFB4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9" name="TextBox 38"/>
          <p:cNvSpPr txBox="1"/>
          <p:nvPr/>
        </p:nvSpPr>
        <p:spPr>
          <a:xfrm>
            <a:off x="7401844" y="974121"/>
            <a:ext cx="647700" cy="584776"/>
          </a:xfrm>
          <a:prstGeom prst="rect">
            <a:avLst/>
          </a:prstGeom>
          <a:noFill/>
        </p:spPr>
        <p:txBody>
          <a:bodyPr wrap="square" rtlCol="0">
            <a:spAutoFit/>
          </a:bodyPr>
          <a:lstStyle/>
          <a:p>
            <a:r>
              <a:rPr lang="en-US" sz="3200" dirty="0">
                <a:solidFill>
                  <a:srgbClr val="FF0000"/>
                </a:solidFill>
              </a:rPr>
              <a:t>?</a:t>
            </a:r>
          </a:p>
        </p:txBody>
      </p:sp>
      <p:sp>
        <p:nvSpPr>
          <p:cNvPr id="41" name="TextBox 40"/>
          <p:cNvSpPr txBox="1"/>
          <p:nvPr/>
        </p:nvSpPr>
        <p:spPr>
          <a:xfrm>
            <a:off x="2854156" y="2896108"/>
            <a:ext cx="1783848" cy="523220"/>
          </a:xfrm>
          <a:prstGeom prst="rect">
            <a:avLst/>
          </a:prstGeom>
          <a:noFill/>
        </p:spPr>
        <p:txBody>
          <a:bodyPr wrap="square" rtlCol="0">
            <a:spAutoFit/>
          </a:bodyPr>
          <a:lstStyle/>
          <a:p>
            <a:r>
              <a:rPr lang="en-US" sz="2800" dirty="0" smtClean="0">
                <a:solidFill>
                  <a:srgbClr val="244A58"/>
                </a:solidFill>
              </a:rPr>
              <a:t>16% </a:t>
            </a:r>
            <a:r>
              <a:rPr lang="en-US" sz="2800" dirty="0" err="1" smtClean="0">
                <a:solidFill>
                  <a:srgbClr val="244A58"/>
                </a:solidFill>
              </a:rPr>
              <a:t>CpG</a:t>
            </a:r>
            <a:endParaRPr lang="en-US" sz="2800" dirty="0">
              <a:solidFill>
                <a:srgbClr val="244A58"/>
              </a:solidFill>
            </a:endParaRPr>
          </a:p>
        </p:txBody>
      </p:sp>
    </p:spTree>
    <p:extLst>
      <p:ext uri="{BB962C8B-B14F-4D97-AF65-F5344CB8AC3E}">
        <p14:creationId xmlns:p14="http://schemas.microsoft.com/office/powerpoint/2010/main" val="294432246"/>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0"/>
          <p:cNvGrpSpPr>
            <a:grpSpLocks/>
          </p:cNvGrpSpPr>
          <p:nvPr/>
        </p:nvGrpSpPr>
        <p:grpSpPr bwMode="auto">
          <a:xfrm>
            <a:off x="355798" y="853987"/>
            <a:ext cx="4356683" cy="2637706"/>
            <a:chOff x="3254376" y="3736801"/>
            <a:chExt cx="5464175" cy="2976563"/>
          </a:xfrm>
        </p:grpSpPr>
        <p:grpSp>
          <p:nvGrpSpPr>
            <p:cNvPr id="10" name="Group 17"/>
            <p:cNvGrpSpPr>
              <a:grpSpLocks/>
            </p:cNvGrpSpPr>
            <p:nvPr/>
          </p:nvGrpSpPr>
          <p:grpSpPr bwMode="auto">
            <a:xfrm>
              <a:off x="3254376" y="3736801"/>
              <a:ext cx="5464175" cy="2976563"/>
              <a:chOff x="4221484" y="3822598"/>
              <a:chExt cx="4370067" cy="2811877"/>
            </a:xfrm>
          </p:grpSpPr>
          <p:pic>
            <p:nvPicPr>
              <p:cNvPr id="15" name="Content Placeholder 4" descr="dna_500.jpg (JPEG Image, 500x325 pixels).jpg"/>
              <p:cNvPicPr>
                <a:picLocks noChangeAspect="1"/>
              </p:cNvPicPr>
              <p:nvPr/>
            </p:nvPicPr>
            <p:blipFill>
              <a:blip r:embed="rId3"/>
              <a:srcRect/>
              <a:stretch>
                <a:fillRect/>
              </a:stretch>
            </p:blipFill>
            <p:spPr>
              <a:xfrm>
                <a:off x="4221484" y="3822598"/>
                <a:ext cx="4370067" cy="2811877"/>
              </a:xfrm>
              <a:prstGeom prst="rect">
                <a:avLst/>
              </a:prstGeom>
              <a:ln w="12700">
                <a:solidFill>
                  <a:schemeClr val="accent4"/>
                </a:solidFill>
              </a:ln>
            </p:spPr>
          </p:pic>
          <p:grpSp>
            <p:nvGrpSpPr>
              <p:cNvPr id="16" name="Group 9"/>
              <p:cNvGrpSpPr>
                <a:grpSpLocks/>
              </p:cNvGrpSpPr>
              <p:nvPr/>
            </p:nvGrpSpPr>
            <p:grpSpPr bwMode="auto">
              <a:xfrm>
                <a:off x="5810454" y="5709163"/>
                <a:ext cx="672068" cy="611307"/>
                <a:chOff x="2844289" y="3736609"/>
                <a:chExt cx="808649" cy="815080"/>
              </a:xfrm>
            </p:grpSpPr>
            <p:sp>
              <p:nvSpPr>
                <p:cNvPr id="19" name="Oval 18"/>
                <p:cNvSpPr>
                  <a:spLocks noChangeArrowheads="1"/>
                </p:cNvSpPr>
                <p:nvPr/>
              </p:nvSpPr>
              <p:spPr bwMode="auto">
                <a:xfrm>
                  <a:off x="2844289" y="3925836"/>
                  <a:ext cx="598304" cy="570199"/>
                </a:xfrm>
                <a:prstGeom prst="ellipse">
                  <a:avLst/>
                </a:prstGeom>
                <a:solidFill>
                  <a:srgbClr val="C00000"/>
                </a:solidFill>
                <a:ln w="12700">
                  <a:solidFill>
                    <a:srgbClr val="287A9E"/>
                  </a:solidFill>
                  <a:round/>
                  <a:headEnd/>
                  <a:tailEnd/>
                </a:ln>
                <a:effectLst>
                  <a:outerShdw dist="25400" dir="5400000" sx="100999" sy="100999" rotWithShape="0">
                    <a:srgbClr val="808080">
                      <a:alpha val="39998"/>
                    </a:srgbClr>
                  </a:outerShdw>
                </a:effectLst>
              </p:spPr>
              <p:txBody>
                <a:bodyPr anchor="ctr"/>
                <a:lstStyle/>
                <a:p>
                  <a:pPr algn="ctr" fontAlgn="auto">
                    <a:spcBef>
                      <a:spcPts val="0"/>
                    </a:spcBef>
                    <a:spcAft>
                      <a:spcPts val="0"/>
                    </a:spcAft>
                    <a:defRPr/>
                  </a:pPr>
                  <a:endParaRPr lang="en-US" sz="1800">
                    <a:solidFill>
                      <a:schemeClr val="lt1"/>
                    </a:solidFill>
                    <a:latin typeface="+mn-lt"/>
                    <a:ea typeface="+mn-ea"/>
                    <a:cs typeface="+mn-cs"/>
                  </a:endParaRPr>
                </a:p>
              </p:txBody>
            </p:sp>
            <p:sp>
              <p:nvSpPr>
                <p:cNvPr id="20" name="TextBox 11"/>
                <p:cNvSpPr txBox="1">
                  <a:spLocks noChangeArrowheads="1"/>
                </p:cNvSpPr>
                <p:nvPr/>
              </p:nvSpPr>
              <p:spPr bwMode="auto">
                <a:xfrm>
                  <a:off x="2846150" y="3949307"/>
                  <a:ext cx="806788" cy="602382"/>
                </a:xfrm>
                <a:prstGeom prst="rect">
                  <a:avLst/>
                </a:prstGeom>
                <a:noFill/>
                <a:ln w="9525">
                  <a:noFill/>
                  <a:miter lim="800000"/>
                  <a:headEnd/>
                  <a:tailEnd/>
                </a:ln>
              </p:spPr>
              <p:txBody>
                <a:bodyPr wrap="square">
                  <a:prstTxWarp prst="textNoShape">
                    <a:avLst/>
                  </a:prstTxWarp>
                  <a:spAutoFit/>
                </a:bodyPr>
                <a:lstStyle/>
                <a:p>
                  <a:r>
                    <a:rPr lang="en-US" sz="1800" dirty="0">
                      <a:latin typeface="News Gothic MT" pitchFamily="32" charset="0"/>
                    </a:rPr>
                    <a:t>Me</a:t>
                  </a:r>
                </a:p>
              </p:txBody>
            </p:sp>
            <p:cxnSp>
              <p:nvCxnSpPr>
                <p:cNvPr id="21" name="Straight Connector 20"/>
                <p:cNvCxnSpPr>
                  <a:endCxn id="19" idx="1"/>
                </p:cNvCxnSpPr>
                <p:nvPr/>
              </p:nvCxnSpPr>
              <p:spPr>
                <a:xfrm rot="16200000" flipH="1">
                  <a:off x="2751194" y="3829704"/>
                  <a:ext cx="272484" cy="862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7" name="TextBox 13"/>
              <p:cNvSpPr txBox="1">
                <a:spLocks noChangeArrowheads="1"/>
              </p:cNvSpPr>
              <p:nvPr/>
            </p:nvSpPr>
            <p:spPr bwMode="auto">
              <a:xfrm>
                <a:off x="5390830" y="5220554"/>
                <a:ext cx="547880" cy="489433"/>
              </a:xfrm>
              <a:prstGeom prst="rect">
                <a:avLst/>
              </a:prstGeom>
              <a:noFill/>
              <a:ln w="9525">
                <a:noFill/>
                <a:miter lim="800000"/>
                <a:headEnd/>
                <a:tailEnd/>
              </a:ln>
            </p:spPr>
            <p:txBody>
              <a:bodyPr wrap="square">
                <a:prstTxWarp prst="textNoShape">
                  <a:avLst/>
                </a:prstTxWarp>
                <a:spAutoFit/>
              </a:bodyPr>
              <a:lstStyle/>
              <a:p>
                <a:r>
                  <a:rPr lang="en-US" sz="2000">
                    <a:latin typeface="News Gothic MT" pitchFamily="32" charset="0"/>
                  </a:rPr>
                  <a:t>C</a:t>
                </a:r>
              </a:p>
            </p:txBody>
          </p:sp>
          <p:sp>
            <p:nvSpPr>
              <p:cNvPr id="18" name="TextBox 14"/>
              <p:cNvSpPr txBox="1">
                <a:spLocks noChangeArrowheads="1"/>
              </p:cNvSpPr>
              <p:nvPr/>
            </p:nvSpPr>
            <p:spPr bwMode="auto">
              <a:xfrm>
                <a:off x="4842953" y="4670550"/>
                <a:ext cx="547880" cy="489433"/>
              </a:xfrm>
              <a:prstGeom prst="rect">
                <a:avLst/>
              </a:prstGeom>
              <a:noFill/>
              <a:ln w="9525">
                <a:noFill/>
                <a:miter lim="800000"/>
                <a:headEnd/>
                <a:tailEnd/>
              </a:ln>
            </p:spPr>
            <p:txBody>
              <a:bodyPr wrap="square">
                <a:prstTxWarp prst="textNoShape">
                  <a:avLst/>
                </a:prstTxWarp>
                <a:spAutoFit/>
              </a:bodyPr>
              <a:lstStyle/>
              <a:p>
                <a:r>
                  <a:rPr lang="en-US" sz="2000">
                    <a:latin typeface="News Gothic MT" pitchFamily="32" charset="0"/>
                  </a:rPr>
                  <a:t>G</a:t>
                </a:r>
              </a:p>
            </p:txBody>
          </p:sp>
        </p:grpSp>
        <p:cxnSp>
          <p:nvCxnSpPr>
            <p:cNvPr id="11" name="Straight Connector 10"/>
            <p:cNvCxnSpPr/>
            <p:nvPr/>
          </p:nvCxnSpPr>
          <p:spPr>
            <a:xfrm rot="360000">
              <a:off x="4942609" y="4954453"/>
              <a:ext cx="603504" cy="484632"/>
            </a:xfrm>
            <a:prstGeom prst="line">
              <a:avLst/>
            </a:prstGeom>
            <a:ln w="76200" cmpd="sng">
              <a:solidFill>
                <a:srgbClr val="C73636"/>
              </a:solidFill>
            </a:ln>
            <a:scene3d>
              <a:camera prst="orthographicFront"/>
              <a:lightRig rig="threePt" dir="t"/>
            </a:scene3d>
            <a:sp3d>
              <a:bevelT h="6350"/>
            </a:sp3d>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21420000">
              <a:off x="4352036" y="4282440"/>
              <a:ext cx="600198" cy="640080"/>
            </a:xfrm>
            <a:prstGeom prst="line">
              <a:avLst/>
            </a:prstGeom>
            <a:ln w="76200" cmpd="sng">
              <a:solidFill>
                <a:srgbClr val="5EA143"/>
              </a:solidFill>
            </a:ln>
            <a:scene3d>
              <a:camera prst="orthographicFront"/>
              <a:lightRig rig="threePt" dir="t"/>
            </a:scene3d>
            <a:sp3d>
              <a:bevelT h="6350"/>
              <a:bevelB h="6350"/>
            </a:sp3d>
          </p:spPr>
          <p:style>
            <a:lnRef idx="2">
              <a:schemeClr val="accent1"/>
            </a:lnRef>
            <a:fillRef idx="0">
              <a:schemeClr val="accent1"/>
            </a:fillRef>
            <a:effectRef idx="1">
              <a:schemeClr val="accent1"/>
            </a:effectRef>
            <a:fontRef idx="minor">
              <a:schemeClr val="tx1"/>
            </a:fontRef>
          </p:style>
        </p:cxnSp>
        <p:sp>
          <p:nvSpPr>
            <p:cNvPr id="13" name="TextBox 13"/>
            <p:cNvSpPr txBox="1">
              <a:spLocks noChangeArrowheads="1"/>
            </p:cNvSpPr>
            <p:nvPr/>
          </p:nvSpPr>
          <p:spPr bwMode="auto">
            <a:xfrm>
              <a:off x="4489825" y="4409020"/>
              <a:ext cx="685049" cy="518098"/>
            </a:xfrm>
            <a:prstGeom prst="rect">
              <a:avLst/>
            </a:prstGeom>
            <a:noFill/>
            <a:ln w="9525">
              <a:noFill/>
              <a:miter lim="800000"/>
              <a:headEnd/>
              <a:tailEnd/>
            </a:ln>
          </p:spPr>
          <p:txBody>
            <a:bodyPr wrap="square">
              <a:prstTxWarp prst="textNoShape">
                <a:avLst/>
              </a:prstTxWarp>
              <a:spAutoFit/>
            </a:bodyPr>
            <a:lstStyle/>
            <a:p>
              <a:r>
                <a:rPr lang="en-US" sz="2000">
                  <a:latin typeface="News Gothic MT" pitchFamily="32" charset="0"/>
                </a:rPr>
                <a:t>C</a:t>
              </a:r>
            </a:p>
          </p:txBody>
        </p:sp>
        <p:sp>
          <p:nvSpPr>
            <p:cNvPr id="14" name="TextBox 14"/>
            <p:cNvSpPr txBox="1">
              <a:spLocks noChangeArrowheads="1"/>
            </p:cNvSpPr>
            <p:nvPr/>
          </p:nvSpPr>
          <p:spPr bwMode="auto">
            <a:xfrm>
              <a:off x="5121614" y="4986812"/>
              <a:ext cx="685049" cy="518098"/>
            </a:xfrm>
            <a:prstGeom prst="rect">
              <a:avLst/>
            </a:prstGeom>
            <a:noFill/>
            <a:ln w="9525">
              <a:noFill/>
              <a:miter lim="800000"/>
              <a:headEnd/>
              <a:tailEnd/>
            </a:ln>
          </p:spPr>
          <p:txBody>
            <a:bodyPr wrap="square">
              <a:prstTxWarp prst="textNoShape">
                <a:avLst/>
              </a:prstTxWarp>
              <a:spAutoFit/>
            </a:bodyPr>
            <a:lstStyle/>
            <a:p>
              <a:r>
                <a:rPr lang="en-US" sz="2000">
                  <a:latin typeface="News Gothic MT" pitchFamily="32" charset="0"/>
                </a:rPr>
                <a:t>G</a:t>
              </a:r>
            </a:p>
          </p:txBody>
        </p:sp>
      </p:grpSp>
      <p:grpSp>
        <p:nvGrpSpPr>
          <p:cNvPr id="5" name="Group 4"/>
          <p:cNvGrpSpPr/>
          <p:nvPr/>
        </p:nvGrpSpPr>
        <p:grpSpPr>
          <a:xfrm>
            <a:off x="4945581" y="2756825"/>
            <a:ext cx="3914782" cy="1230420"/>
            <a:chOff x="-4038599" y="1427858"/>
            <a:chExt cx="6429381" cy="1911095"/>
          </a:xfrm>
        </p:grpSpPr>
        <p:pic>
          <p:nvPicPr>
            <p:cNvPr id="22" name="Picture 21"/>
            <p:cNvPicPr>
              <a:picLocks noChangeAspect="1"/>
            </p:cNvPicPr>
            <p:nvPr/>
          </p:nvPicPr>
          <p:blipFill>
            <a:blip r:embed="rId4"/>
            <a:stretch>
              <a:fillRect/>
            </a:stretch>
          </p:blipFill>
          <p:spPr>
            <a:xfrm>
              <a:off x="-1818977" y="1433953"/>
              <a:ext cx="1905000" cy="1905000"/>
            </a:xfrm>
            <a:prstGeom prst="rect">
              <a:avLst/>
            </a:prstGeom>
            <a:ln>
              <a:solidFill>
                <a:schemeClr val="accent4"/>
              </a:solidFill>
            </a:ln>
          </p:spPr>
        </p:pic>
        <p:pic>
          <p:nvPicPr>
            <p:cNvPr id="23" name="Picture 22"/>
            <p:cNvPicPr>
              <a:picLocks noChangeAspect="1"/>
            </p:cNvPicPr>
            <p:nvPr/>
          </p:nvPicPr>
          <p:blipFill>
            <a:blip r:embed="rId5"/>
            <a:stretch>
              <a:fillRect/>
            </a:stretch>
          </p:blipFill>
          <p:spPr>
            <a:xfrm>
              <a:off x="485782" y="1433953"/>
              <a:ext cx="1905000" cy="1905000"/>
            </a:xfrm>
            <a:prstGeom prst="rect">
              <a:avLst/>
            </a:prstGeom>
            <a:ln>
              <a:solidFill>
                <a:schemeClr val="accent4"/>
              </a:solidFill>
            </a:ln>
          </p:spPr>
        </p:pic>
        <p:pic>
          <p:nvPicPr>
            <p:cNvPr id="24" name="Picture 23"/>
            <p:cNvPicPr preferRelativeResize="0">
              <a:picLocks/>
            </p:cNvPicPr>
            <p:nvPr/>
          </p:nvPicPr>
          <p:blipFill rotWithShape="1">
            <a:blip r:embed="rId6"/>
            <a:srcRect r="29252" b="7194"/>
            <a:stretch/>
          </p:blipFill>
          <p:spPr>
            <a:xfrm>
              <a:off x="-4038599" y="1427858"/>
              <a:ext cx="1911095" cy="1911095"/>
            </a:xfrm>
            <a:prstGeom prst="rect">
              <a:avLst/>
            </a:prstGeom>
            <a:ln>
              <a:solidFill>
                <a:schemeClr val="accent4"/>
              </a:solidFill>
            </a:ln>
          </p:spPr>
        </p:pic>
      </p:grpSp>
      <p:pic>
        <p:nvPicPr>
          <p:cNvPr id="25" name="Picture 24" descr="Digital Atlas of Mouse Embryology, CD Atlas-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4568" y="4425865"/>
            <a:ext cx="2813789" cy="1756833"/>
          </a:xfrm>
          <a:prstGeom prst="rect">
            <a:avLst/>
          </a:prstGeom>
          <a:ln>
            <a:solidFill>
              <a:schemeClr val="accent4"/>
            </a:solidFill>
          </a:ln>
        </p:spPr>
      </p:pic>
      <p:pic>
        <p:nvPicPr>
          <p:cNvPr id="38" name="Picture 37"/>
          <p:cNvPicPr>
            <a:picLocks noChangeAspect="1"/>
          </p:cNvPicPr>
          <p:nvPr/>
        </p:nvPicPr>
        <p:blipFill>
          <a:blip r:embed="rId8"/>
          <a:stretch>
            <a:fillRect/>
          </a:stretch>
        </p:blipFill>
        <p:spPr>
          <a:xfrm>
            <a:off x="533753" y="3839104"/>
            <a:ext cx="3810000" cy="2533650"/>
          </a:xfrm>
          <a:prstGeom prst="rect">
            <a:avLst/>
          </a:prstGeom>
          <a:ln>
            <a:solidFill>
              <a:srgbClr val="FF6525"/>
            </a:solidFill>
          </a:ln>
        </p:spPr>
      </p:pic>
      <p:grpSp>
        <p:nvGrpSpPr>
          <p:cNvPr id="26" name="Group 25"/>
          <p:cNvGrpSpPr/>
          <p:nvPr/>
        </p:nvGrpSpPr>
        <p:grpSpPr>
          <a:xfrm>
            <a:off x="5169944" y="864475"/>
            <a:ext cx="3690419" cy="1254546"/>
            <a:chOff x="4945581" y="853987"/>
            <a:chExt cx="3690419" cy="1254546"/>
          </a:xfrm>
        </p:grpSpPr>
        <p:grpSp>
          <p:nvGrpSpPr>
            <p:cNvPr id="29" name="Group 28"/>
            <p:cNvGrpSpPr/>
            <p:nvPr/>
          </p:nvGrpSpPr>
          <p:grpSpPr>
            <a:xfrm>
              <a:off x="5164663" y="1275897"/>
              <a:ext cx="3352800" cy="685798"/>
              <a:chOff x="927100" y="3479802"/>
              <a:chExt cx="3352800" cy="685798"/>
            </a:xfrm>
          </p:grpSpPr>
          <p:cxnSp>
            <p:nvCxnSpPr>
              <p:cNvPr id="31" name="Straight Connector 30"/>
              <p:cNvCxnSpPr/>
              <p:nvPr/>
            </p:nvCxnSpPr>
            <p:spPr>
              <a:xfrm flipV="1">
                <a:off x="927100" y="4000500"/>
                <a:ext cx="3352800" cy="25400"/>
              </a:xfrm>
              <a:prstGeom prst="line">
                <a:avLst/>
              </a:prstGeom>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2514600" y="3886200"/>
                <a:ext cx="1765300" cy="279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262626"/>
                    </a:solidFill>
                  </a:rPr>
                  <a:t>Gene A</a:t>
                </a:r>
                <a:endParaRPr lang="en-US" dirty="0">
                  <a:solidFill>
                    <a:srgbClr val="262626"/>
                  </a:solidFill>
                </a:endParaRPr>
              </a:p>
            </p:txBody>
          </p:sp>
          <p:sp>
            <p:nvSpPr>
              <p:cNvPr id="33" name="Oval 32"/>
              <p:cNvSpPr/>
              <p:nvPr/>
            </p:nvSpPr>
            <p:spPr>
              <a:xfrm>
                <a:off x="2692400" y="3714295"/>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4" name="Oval 33"/>
              <p:cNvSpPr/>
              <p:nvPr/>
            </p:nvSpPr>
            <p:spPr>
              <a:xfrm>
                <a:off x="2984500" y="3714295"/>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5" name="Oval 34"/>
              <p:cNvSpPr/>
              <p:nvPr/>
            </p:nvSpPr>
            <p:spPr>
              <a:xfrm>
                <a:off x="3289300" y="3714295"/>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6" name="Oval 35"/>
              <p:cNvSpPr/>
              <p:nvPr/>
            </p:nvSpPr>
            <p:spPr>
              <a:xfrm>
                <a:off x="3556000" y="3714295"/>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37" name="Elbow Connector 36"/>
              <p:cNvCxnSpPr>
                <a:stCxn id="32" idx="1"/>
              </p:cNvCxnSpPr>
              <p:nvPr/>
            </p:nvCxnSpPr>
            <p:spPr>
              <a:xfrm rot="10800000" flipH="1">
                <a:off x="2514600" y="3479802"/>
                <a:ext cx="1117600" cy="546099"/>
              </a:xfrm>
              <a:prstGeom prst="bentConnector3">
                <a:avLst>
                  <a:gd name="adj1" fmla="val -3410"/>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8" name="Rectangle 27"/>
            <p:cNvSpPr/>
            <p:nvPr/>
          </p:nvSpPr>
          <p:spPr>
            <a:xfrm>
              <a:off x="4945581" y="853987"/>
              <a:ext cx="3690419" cy="1254546"/>
            </a:xfrm>
            <a:prstGeom prst="rect">
              <a:avLst/>
            </a:prstGeom>
            <a:noFill/>
            <a:ln>
              <a:solidFill>
                <a:srgbClr val="FFB4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9" name="Picture 38" descr="DNA Methylation Is Crucial for the Early Development in the Oyster C. gigas - Springer-1.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24568" y="2756825"/>
            <a:ext cx="4222539" cy="3425873"/>
          </a:xfrm>
          <a:prstGeom prst="rect">
            <a:avLst/>
          </a:prstGeom>
          <a:ln>
            <a:solidFill>
              <a:schemeClr val="accent3"/>
            </a:solidFill>
          </a:ln>
        </p:spPr>
      </p:pic>
      <p:sp>
        <p:nvSpPr>
          <p:cNvPr id="40" name="TextBox 39"/>
          <p:cNvSpPr txBox="1"/>
          <p:nvPr/>
        </p:nvSpPr>
        <p:spPr>
          <a:xfrm>
            <a:off x="7401844" y="974121"/>
            <a:ext cx="647700" cy="584776"/>
          </a:xfrm>
          <a:prstGeom prst="rect">
            <a:avLst/>
          </a:prstGeom>
          <a:noFill/>
        </p:spPr>
        <p:txBody>
          <a:bodyPr wrap="square" rtlCol="0">
            <a:spAutoFit/>
          </a:bodyPr>
          <a:lstStyle/>
          <a:p>
            <a:r>
              <a:rPr lang="en-US" sz="3200" dirty="0">
                <a:solidFill>
                  <a:srgbClr val="FF0000"/>
                </a:solidFill>
              </a:rPr>
              <a:t>?</a:t>
            </a:r>
          </a:p>
        </p:txBody>
      </p:sp>
      <p:sp>
        <p:nvSpPr>
          <p:cNvPr id="41" name="TextBox 40"/>
          <p:cNvSpPr txBox="1"/>
          <p:nvPr/>
        </p:nvSpPr>
        <p:spPr>
          <a:xfrm>
            <a:off x="2854156" y="2896108"/>
            <a:ext cx="1783848" cy="523220"/>
          </a:xfrm>
          <a:prstGeom prst="rect">
            <a:avLst/>
          </a:prstGeom>
          <a:noFill/>
        </p:spPr>
        <p:txBody>
          <a:bodyPr wrap="square" rtlCol="0">
            <a:spAutoFit/>
          </a:bodyPr>
          <a:lstStyle/>
          <a:p>
            <a:r>
              <a:rPr lang="en-US" sz="2800" dirty="0" smtClean="0">
                <a:solidFill>
                  <a:srgbClr val="244A58"/>
                </a:solidFill>
              </a:rPr>
              <a:t>16% </a:t>
            </a:r>
            <a:r>
              <a:rPr lang="en-US" sz="2800" dirty="0" err="1" smtClean="0">
                <a:solidFill>
                  <a:srgbClr val="244A58"/>
                </a:solidFill>
              </a:rPr>
              <a:t>CpG</a:t>
            </a:r>
            <a:endParaRPr lang="en-US" sz="2800" dirty="0">
              <a:solidFill>
                <a:srgbClr val="244A58"/>
              </a:solidFill>
            </a:endParaRPr>
          </a:p>
        </p:txBody>
      </p:sp>
      <p:sp>
        <p:nvSpPr>
          <p:cNvPr id="2" name="TextBox 1"/>
          <p:cNvSpPr txBox="1"/>
          <p:nvPr/>
        </p:nvSpPr>
        <p:spPr>
          <a:xfrm>
            <a:off x="6976526" y="6209683"/>
            <a:ext cx="2968321" cy="338554"/>
          </a:xfrm>
          <a:prstGeom prst="rect">
            <a:avLst/>
          </a:prstGeom>
          <a:noFill/>
        </p:spPr>
        <p:txBody>
          <a:bodyPr wrap="square" rtlCol="0">
            <a:spAutoFit/>
          </a:bodyPr>
          <a:lstStyle/>
          <a:p>
            <a:r>
              <a:rPr lang="en-US" sz="1600" dirty="0" smtClean="0"/>
              <a:t>(</a:t>
            </a:r>
            <a:r>
              <a:rPr lang="en-US" sz="1600" dirty="0" err="1" smtClean="0"/>
              <a:t>Riviere</a:t>
            </a:r>
            <a:r>
              <a:rPr lang="en-US" sz="1600" dirty="0" smtClean="0"/>
              <a:t> et al., 2013)</a:t>
            </a:r>
            <a:endParaRPr lang="en-US" sz="1600" dirty="0"/>
          </a:p>
        </p:txBody>
      </p:sp>
    </p:spTree>
    <p:extLst>
      <p:ext uri="{BB962C8B-B14F-4D97-AF65-F5344CB8AC3E}">
        <p14:creationId xmlns:p14="http://schemas.microsoft.com/office/powerpoint/2010/main" val="3354539988"/>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0"/>
          <p:cNvGrpSpPr>
            <a:grpSpLocks/>
          </p:cNvGrpSpPr>
          <p:nvPr/>
        </p:nvGrpSpPr>
        <p:grpSpPr bwMode="auto">
          <a:xfrm>
            <a:off x="355798" y="853987"/>
            <a:ext cx="4356683" cy="2637706"/>
            <a:chOff x="3254376" y="3736801"/>
            <a:chExt cx="5464175" cy="2976563"/>
          </a:xfrm>
        </p:grpSpPr>
        <p:grpSp>
          <p:nvGrpSpPr>
            <p:cNvPr id="10" name="Group 17"/>
            <p:cNvGrpSpPr>
              <a:grpSpLocks/>
            </p:cNvGrpSpPr>
            <p:nvPr/>
          </p:nvGrpSpPr>
          <p:grpSpPr bwMode="auto">
            <a:xfrm>
              <a:off x="3254376" y="3736801"/>
              <a:ext cx="5464175" cy="2976563"/>
              <a:chOff x="4221484" y="3822598"/>
              <a:chExt cx="4370067" cy="2811877"/>
            </a:xfrm>
          </p:grpSpPr>
          <p:pic>
            <p:nvPicPr>
              <p:cNvPr id="15" name="Content Placeholder 4" descr="dna_500.jpg (JPEG Image, 500x325 pixels).jpg"/>
              <p:cNvPicPr>
                <a:picLocks noChangeAspect="1"/>
              </p:cNvPicPr>
              <p:nvPr/>
            </p:nvPicPr>
            <p:blipFill>
              <a:blip r:embed="rId3"/>
              <a:srcRect/>
              <a:stretch>
                <a:fillRect/>
              </a:stretch>
            </p:blipFill>
            <p:spPr>
              <a:xfrm>
                <a:off x="4221484" y="3822598"/>
                <a:ext cx="4370067" cy="2811877"/>
              </a:xfrm>
              <a:prstGeom prst="rect">
                <a:avLst/>
              </a:prstGeom>
              <a:ln w="12700">
                <a:solidFill>
                  <a:schemeClr val="accent4"/>
                </a:solidFill>
              </a:ln>
            </p:spPr>
          </p:pic>
          <p:grpSp>
            <p:nvGrpSpPr>
              <p:cNvPr id="16" name="Group 9"/>
              <p:cNvGrpSpPr>
                <a:grpSpLocks/>
              </p:cNvGrpSpPr>
              <p:nvPr/>
            </p:nvGrpSpPr>
            <p:grpSpPr bwMode="auto">
              <a:xfrm>
                <a:off x="5810454" y="5709163"/>
                <a:ext cx="672068" cy="611307"/>
                <a:chOff x="2844289" y="3736609"/>
                <a:chExt cx="808649" cy="815080"/>
              </a:xfrm>
            </p:grpSpPr>
            <p:sp>
              <p:nvSpPr>
                <p:cNvPr id="19" name="Oval 18"/>
                <p:cNvSpPr>
                  <a:spLocks noChangeArrowheads="1"/>
                </p:cNvSpPr>
                <p:nvPr/>
              </p:nvSpPr>
              <p:spPr bwMode="auto">
                <a:xfrm>
                  <a:off x="2844289" y="3925836"/>
                  <a:ext cx="598304" cy="570199"/>
                </a:xfrm>
                <a:prstGeom prst="ellipse">
                  <a:avLst/>
                </a:prstGeom>
                <a:solidFill>
                  <a:srgbClr val="C00000"/>
                </a:solidFill>
                <a:ln w="12700">
                  <a:solidFill>
                    <a:srgbClr val="287A9E"/>
                  </a:solidFill>
                  <a:round/>
                  <a:headEnd/>
                  <a:tailEnd/>
                </a:ln>
                <a:effectLst>
                  <a:outerShdw dist="25400" dir="5400000" sx="100999" sy="100999" rotWithShape="0">
                    <a:srgbClr val="808080">
                      <a:alpha val="39998"/>
                    </a:srgbClr>
                  </a:outerShdw>
                </a:effectLst>
              </p:spPr>
              <p:txBody>
                <a:bodyPr anchor="ctr"/>
                <a:lstStyle/>
                <a:p>
                  <a:pPr algn="ctr" fontAlgn="auto">
                    <a:spcBef>
                      <a:spcPts val="0"/>
                    </a:spcBef>
                    <a:spcAft>
                      <a:spcPts val="0"/>
                    </a:spcAft>
                    <a:defRPr/>
                  </a:pPr>
                  <a:endParaRPr lang="en-US" sz="1800">
                    <a:solidFill>
                      <a:schemeClr val="lt1"/>
                    </a:solidFill>
                    <a:latin typeface="+mn-lt"/>
                    <a:ea typeface="+mn-ea"/>
                    <a:cs typeface="+mn-cs"/>
                  </a:endParaRPr>
                </a:p>
              </p:txBody>
            </p:sp>
            <p:sp>
              <p:nvSpPr>
                <p:cNvPr id="20" name="TextBox 11"/>
                <p:cNvSpPr txBox="1">
                  <a:spLocks noChangeArrowheads="1"/>
                </p:cNvSpPr>
                <p:nvPr/>
              </p:nvSpPr>
              <p:spPr bwMode="auto">
                <a:xfrm>
                  <a:off x="2846150" y="3949307"/>
                  <a:ext cx="806788" cy="602382"/>
                </a:xfrm>
                <a:prstGeom prst="rect">
                  <a:avLst/>
                </a:prstGeom>
                <a:noFill/>
                <a:ln w="9525">
                  <a:noFill/>
                  <a:miter lim="800000"/>
                  <a:headEnd/>
                  <a:tailEnd/>
                </a:ln>
              </p:spPr>
              <p:txBody>
                <a:bodyPr wrap="square">
                  <a:prstTxWarp prst="textNoShape">
                    <a:avLst/>
                  </a:prstTxWarp>
                  <a:spAutoFit/>
                </a:bodyPr>
                <a:lstStyle/>
                <a:p>
                  <a:r>
                    <a:rPr lang="en-US" sz="1800" dirty="0">
                      <a:latin typeface="News Gothic MT" pitchFamily="32" charset="0"/>
                    </a:rPr>
                    <a:t>Me</a:t>
                  </a:r>
                </a:p>
              </p:txBody>
            </p:sp>
            <p:cxnSp>
              <p:nvCxnSpPr>
                <p:cNvPr id="21" name="Straight Connector 20"/>
                <p:cNvCxnSpPr>
                  <a:endCxn id="19" idx="1"/>
                </p:cNvCxnSpPr>
                <p:nvPr/>
              </p:nvCxnSpPr>
              <p:spPr>
                <a:xfrm rot="16200000" flipH="1">
                  <a:off x="2751194" y="3829704"/>
                  <a:ext cx="272484" cy="862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7" name="TextBox 13"/>
              <p:cNvSpPr txBox="1">
                <a:spLocks noChangeArrowheads="1"/>
              </p:cNvSpPr>
              <p:nvPr/>
            </p:nvSpPr>
            <p:spPr bwMode="auto">
              <a:xfrm>
                <a:off x="5390830" y="5220554"/>
                <a:ext cx="547880" cy="489433"/>
              </a:xfrm>
              <a:prstGeom prst="rect">
                <a:avLst/>
              </a:prstGeom>
              <a:noFill/>
              <a:ln w="9525">
                <a:noFill/>
                <a:miter lim="800000"/>
                <a:headEnd/>
                <a:tailEnd/>
              </a:ln>
            </p:spPr>
            <p:txBody>
              <a:bodyPr wrap="square">
                <a:prstTxWarp prst="textNoShape">
                  <a:avLst/>
                </a:prstTxWarp>
                <a:spAutoFit/>
              </a:bodyPr>
              <a:lstStyle/>
              <a:p>
                <a:r>
                  <a:rPr lang="en-US" sz="2000">
                    <a:latin typeface="News Gothic MT" pitchFamily="32" charset="0"/>
                  </a:rPr>
                  <a:t>C</a:t>
                </a:r>
              </a:p>
            </p:txBody>
          </p:sp>
          <p:sp>
            <p:nvSpPr>
              <p:cNvPr id="18" name="TextBox 14"/>
              <p:cNvSpPr txBox="1">
                <a:spLocks noChangeArrowheads="1"/>
              </p:cNvSpPr>
              <p:nvPr/>
            </p:nvSpPr>
            <p:spPr bwMode="auto">
              <a:xfrm>
                <a:off x="4842953" y="4670550"/>
                <a:ext cx="547880" cy="489433"/>
              </a:xfrm>
              <a:prstGeom prst="rect">
                <a:avLst/>
              </a:prstGeom>
              <a:noFill/>
              <a:ln w="9525">
                <a:noFill/>
                <a:miter lim="800000"/>
                <a:headEnd/>
                <a:tailEnd/>
              </a:ln>
            </p:spPr>
            <p:txBody>
              <a:bodyPr wrap="square">
                <a:prstTxWarp prst="textNoShape">
                  <a:avLst/>
                </a:prstTxWarp>
                <a:spAutoFit/>
              </a:bodyPr>
              <a:lstStyle/>
              <a:p>
                <a:r>
                  <a:rPr lang="en-US" sz="2000">
                    <a:latin typeface="News Gothic MT" pitchFamily="32" charset="0"/>
                  </a:rPr>
                  <a:t>G</a:t>
                </a:r>
              </a:p>
            </p:txBody>
          </p:sp>
        </p:grpSp>
        <p:cxnSp>
          <p:nvCxnSpPr>
            <p:cNvPr id="11" name="Straight Connector 10"/>
            <p:cNvCxnSpPr/>
            <p:nvPr/>
          </p:nvCxnSpPr>
          <p:spPr>
            <a:xfrm rot="360000">
              <a:off x="4942609" y="4954453"/>
              <a:ext cx="603504" cy="484632"/>
            </a:xfrm>
            <a:prstGeom prst="line">
              <a:avLst/>
            </a:prstGeom>
            <a:ln w="76200" cmpd="sng">
              <a:solidFill>
                <a:srgbClr val="C73636"/>
              </a:solidFill>
            </a:ln>
            <a:scene3d>
              <a:camera prst="orthographicFront"/>
              <a:lightRig rig="threePt" dir="t"/>
            </a:scene3d>
            <a:sp3d>
              <a:bevelT h="6350"/>
            </a:sp3d>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21420000">
              <a:off x="4352036" y="4282440"/>
              <a:ext cx="600198" cy="640080"/>
            </a:xfrm>
            <a:prstGeom prst="line">
              <a:avLst/>
            </a:prstGeom>
            <a:ln w="76200" cmpd="sng">
              <a:solidFill>
                <a:srgbClr val="5EA143"/>
              </a:solidFill>
            </a:ln>
            <a:scene3d>
              <a:camera prst="orthographicFront"/>
              <a:lightRig rig="threePt" dir="t"/>
            </a:scene3d>
            <a:sp3d>
              <a:bevelT h="6350"/>
              <a:bevelB h="6350"/>
            </a:sp3d>
          </p:spPr>
          <p:style>
            <a:lnRef idx="2">
              <a:schemeClr val="accent1"/>
            </a:lnRef>
            <a:fillRef idx="0">
              <a:schemeClr val="accent1"/>
            </a:fillRef>
            <a:effectRef idx="1">
              <a:schemeClr val="accent1"/>
            </a:effectRef>
            <a:fontRef idx="minor">
              <a:schemeClr val="tx1"/>
            </a:fontRef>
          </p:style>
        </p:cxnSp>
        <p:sp>
          <p:nvSpPr>
            <p:cNvPr id="13" name="TextBox 13"/>
            <p:cNvSpPr txBox="1">
              <a:spLocks noChangeArrowheads="1"/>
            </p:cNvSpPr>
            <p:nvPr/>
          </p:nvSpPr>
          <p:spPr bwMode="auto">
            <a:xfrm>
              <a:off x="4489825" y="4409020"/>
              <a:ext cx="685049" cy="518098"/>
            </a:xfrm>
            <a:prstGeom prst="rect">
              <a:avLst/>
            </a:prstGeom>
            <a:noFill/>
            <a:ln w="9525">
              <a:noFill/>
              <a:miter lim="800000"/>
              <a:headEnd/>
              <a:tailEnd/>
            </a:ln>
          </p:spPr>
          <p:txBody>
            <a:bodyPr wrap="square">
              <a:prstTxWarp prst="textNoShape">
                <a:avLst/>
              </a:prstTxWarp>
              <a:spAutoFit/>
            </a:bodyPr>
            <a:lstStyle/>
            <a:p>
              <a:r>
                <a:rPr lang="en-US" sz="2000">
                  <a:latin typeface="News Gothic MT" pitchFamily="32" charset="0"/>
                </a:rPr>
                <a:t>C</a:t>
              </a:r>
            </a:p>
          </p:txBody>
        </p:sp>
        <p:sp>
          <p:nvSpPr>
            <p:cNvPr id="14" name="TextBox 14"/>
            <p:cNvSpPr txBox="1">
              <a:spLocks noChangeArrowheads="1"/>
            </p:cNvSpPr>
            <p:nvPr/>
          </p:nvSpPr>
          <p:spPr bwMode="auto">
            <a:xfrm>
              <a:off x="5121614" y="4986812"/>
              <a:ext cx="685049" cy="518098"/>
            </a:xfrm>
            <a:prstGeom prst="rect">
              <a:avLst/>
            </a:prstGeom>
            <a:noFill/>
            <a:ln w="9525">
              <a:noFill/>
              <a:miter lim="800000"/>
              <a:headEnd/>
              <a:tailEnd/>
            </a:ln>
          </p:spPr>
          <p:txBody>
            <a:bodyPr wrap="square">
              <a:prstTxWarp prst="textNoShape">
                <a:avLst/>
              </a:prstTxWarp>
              <a:spAutoFit/>
            </a:bodyPr>
            <a:lstStyle/>
            <a:p>
              <a:r>
                <a:rPr lang="en-US" sz="2000">
                  <a:latin typeface="News Gothic MT" pitchFamily="32" charset="0"/>
                </a:rPr>
                <a:t>G</a:t>
              </a:r>
            </a:p>
          </p:txBody>
        </p:sp>
      </p:grpSp>
      <p:grpSp>
        <p:nvGrpSpPr>
          <p:cNvPr id="5" name="Group 4"/>
          <p:cNvGrpSpPr/>
          <p:nvPr/>
        </p:nvGrpSpPr>
        <p:grpSpPr>
          <a:xfrm>
            <a:off x="4945581" y="2756825"/>
            <a:ext cx="3914782" cy="1230420"/>
            <a:chOff x="-4038599" y="1427858"/>
            <a:chExt cx="6429381" cy="1911095"/>
          </a:xfrm>
        </p:grpSpPr>
        <p:pic>
          <p:nvPicPr>
            <p:cNvPr id="22" name="Picture 21"/>
            <p:cNvPicPr>
              <a:picLocks noChangeAspect="1"/>
            </p:cNvPicPr>
            <p:nvPr/>
          </p:nvPicPr>
          <p:blipFill>
            <a:blip r:embed="rId4"/>
            <a:stretch>
              <a:fillRect/>
            </a:stretch>
          </p:blipFill>
          <p:spPr>
            <a:xfrm>
              <a:off x="-1818977" y="1433953"/>
              <a:ext cx="1905000" cy="1905000"/>
            </a:xfrm>
            <a:prstGeom prst="rect">
              <a:avLst/>
            </a:prstGeom>
            <a:ln>
              <a:solidFill>
                <a:schemeClr val="accent4"/>
              </a:solidFill>
            </a:ln>
          </p:spPr>
        </p:pic>
        <p:pic>
          <p:nvPicPr>
            <p:cNvPr id="23" name="Picture 22"/>
            <p:cNvPicPr>
              <a:picLocks noChangeAspect="1"/>
            </p:cNvPicPr>
            <p:nvPr/>
          </p:nvPicPr>
          <p:blipFill>
            <a:blip r:embed="rId5"/>
            <a:stretch>
              <a:fillRect/>
            </a:stretch>
          </p:blipFill>
          <p:spPr>
            <a:xfrm>
              <a:off x="485782" y="1433953"/>
              <a:ext cx="1905000" cy="1905000"/>
            </a:xfrm>
            <a:prstGeom prst="rect">
              <a:avLst/>
            </a:prstGeom>
            <a:ln>
              <a:solidFill>
                <a:schemeClr val="accent4"/>
              </a:solidFill>
            </a:ln>
          </p:spPr>
        </p:pic>
        <p:pic>
          <p:nvPicPr>
            <p:cNvPr id="24" name="Picture 23"/>
            <p:cNvPicPr preferRelativeResize="0">
              <a:picLocks/>
            </p:cNvPicPr>
            <p:nvPr/>
          </p:nvPicPr>
          <p:blipFill rotWithShape="1">
            <a:blip r:embed="rId6"/>
            <a:srcRect r="29252" b="7194"/>
            <a:stretch/>
          </p:blipFill>
          <p:spPr>
            <a:xfrm>
              <a:off x="-4038599" y="1427858"/>
              <a:ext cx="1911095" cy="1911095"/>
            </a:xfrm>
            <a:prstGeom prst="rect">
              <a:avLst/>
            </a:prstGeom>
            <a:ln>
              <a:solidFill>
                <a:schemeClr val="accent4"/>
              </a:solidFill>
            </a:ln>
          </p:spPr>
        </p:pic>
      </p:grpSp>
      <p:pic>
        <p:nvPicPr>
          <p:cNvPr id="25" name="Picture 24" descr="Digital Atlas of Mouse Embryology, CD Atlas-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4568" y="4425865"/>
            <a:ext cx="2813789" cy="1756833"/>
          </a:xfrm>
          <a:prstGeom prst="rect">
            <a:avLst/>
          </a:prstGeom>
          <a:ln>
            <a:solidFill>
              <a:schemeClr val="accent4"/>
            </a:solidFill>
          </a:ln>
        </p:spPr>
      </p:pic>
      <p:pic>
        <p:nvPicPr>
          <p:cNvPr id="38" name="Picture 37"/>
          <p:cNvPicPr>
            <a:picLocks noChangeAspect="1"/>
          </p:cNvPicPr>
          <p:nvPr/>
        </p:nvPicPr>
        <p:blipFill>
          <a:blip r:embed="rId8"/>
          <a:stretch>
            <a:fillRect/>
          </a:stretch>
        </p:blipFill>
        <p:spPr>
          <a:xfrm>
            <a:off x="533753" y="3839104"/>
            <a:ext cx="3810000" cy="2533650"/>
          </a:xfrm>
          <a:prstGeom prst="rect">
            <a:avLst/>
          </a:prstGeom>
          <a:ln>
            <a:solidFill>
              <a:srgbClr val="FF6525"/>
            </a:solidFill>
          </a:ln>
        </p:spPr>
      </p:pic>
      <p:grpSp>
        <p:nvGrpSpPr>
          <p:cNvPr id="26" name="Group 25"/>
          <p:cNvGrpSpPr/>
          <p:nvPr/>
        </p:nvGrpSpPr>
        <p:grpSpPr>
          <a:xfrm>
            <a:off x="5169944" y="864475"/>
            <a:ext cx="3690419" cy="1254546"/>
            <a:chOff x="4945581" y="853987"/>
            <a:chExt cx="3690419" cy="1254546"/>
          </a:xfrm>
        </p:grpSpPr>
        <p:grpSp>
          <p:nvGrpSpPr>
            <p:cNvPr id="29" name="Group 28"/>
            <p:cNvGrpSpPr/>
            <p:nvPr/>
          </p:nvGrpSpPr>
          <p:grpSpPr>
            <a:xfrm>
              <a:off x="5164663" y="1275897"/>
              <a:ext cx="3352800" cy="685798"/>
              <a:chOff x="927100" y="3479802"/>
              <a:chExt cx="3352800" cy="685798"/>
            </a:xfrm>
          </p:grpSpPr>
          <p:cxnSp>
            <p:nvCxnSpPr>
              <p:cNvPr id="31" name="Straight Connector 30"/>
              <p:cNvCxnSpPr/>
              <p:nvPr/>
            </p:nvCxnSpPr>
            <p:spPr>
              <a:xfrm flipV="1">
                <a:off x="927100" y="4000500"/>
                <a:ext cx="3352800" cy="25400"/>
              </a:xfrm>
              <a:prstGeom prst="line">
                <a:avLst/>
              </a:prstGeom>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2514600" y="3886200"/>
                <a:ext cx="1765300" cy="279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262626"/>
                    </a:solidFill>
                  </a:rPr>
                  <a:t>Gene A</a:t>
                </a:r>
                <a:endParaRPr lang="en-US" dirty="0">
                  <a:solidFill>
                    <a:srgbClr val="262626"/>
                  </a:solidFill>
                </a:endParaRPr>
              </a:p>
            </p:txBody>
          </p:sp>
          <p:sp>
            <p:nvSpPr>
              <p:cNvPr id="33" name="Oval 32"/>
              <p:cNvSpPr/>
              <p:nvPr/>
            </p:nvSpPr>
            <p:spPr>
              <a:xfrm>
                <a:off x="2692400" y="3714295"/>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4" name="Oval 33"/>
              <p:cNvSpPr/>
              <p:nvPr/>
            </p:nvSpPr>
            <p:spPr>
              <a:xfrm>
                <a:off x="2984500" y="3714295"/>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5" name="Oval 34"/>
              <p:cNvSpPr/>
              <p:nvPr/>
            </p:nvSpPr>
            <p:spPr>
              <a:xfrm>
                <a:off x="3289300" y="3714295"/>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6" name="Oval 35"/>
              <p:cNvSpPr/>
              <p:nvPr/>
            </p:nvSpPr>
            <p:spPr>
              <a:xfrm>
                <a:off x="3556000" y="3714295"/>
                <a:ext cx="165100" cy="1651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37" name="Elbow Connector 36"/>
              <p:cNvCxnSpPr>
                <a:stCxn id="32" idx="1"/>
              </p:cNvCxnSpPr>
              <p:nvPr/>
            </p:nvCxnSpPr>
            <p:spPr>
              <a:xfrm rot="10800000" flipH="1">
                <a:off x="2514600" y="3479802"/>
                <a:ext cx="1117600" cy="546099"/>
              </a:xfrm>
              <a:prstGeom prst="bentConnector3">
                <a:avLst>
                  <a:gd name="adj1" fmla="val -3410"/>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8" name="Rectangle 27"/>
            <p:cNvSpPr/>
            <p:nvPr/>
          </p:nvSpPr>
          <p:spPr>
            <a:xfrm>
              <a:off x="4945581" y="853987"/>
              <a:ext cx="3690419" cy="1254546"/>
            </a:xfrm>
            <a:prstGeom prst="rect">
              <a:avLst/>
            </a:prstGeom>
            <a:noFill/>
            <a:ln>
              <a:solidFill>
                <a:srgbClr val="FFB4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9" name="Picture 38" descr="DNA Methylation Is Crucial for the Early Development in the Oyster C. gigas - Springer-1.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24568" y="2756825"/>
            <a:ext cx="4222539" cy="3425873"/>
          </a:xfrm>
          <a:prstGeom prst="rect">
            <a:avLst/>
          </a:prstGeom>
          <a:ln>
            <a:solidFill>
              <a:srgbClr val="FFB400"/>
            </a:solidFill>
          </a:ln>
        </p:spPr>
      </p:pic>
      <p:graphicFrame>
        <p:nvGraphicFramePr>
          <p:cNvPr id="40" name="Chart 39"/>
          <p:cNvGraphicFramePr>
            <a:graphicFrameLocks/>
          </p:cNvGraphicFramePr>
          <p:nvPr>
            <p:extLst>
              <p:ext uri="{D42A27DB-BD31-4B8C-83A1-F6EECF244321}">
                <p14:modId xmlns:p14="http://schemas.microsoft.com/office/powerpoint/2010/main" val="1183361973"/>
              </p:ext>
            </p:extLst>
          </p:nvPr>
        </p:nvGraphicFramePr>
        <p:xfrm>
          <a:off x="385074" y="3716837"/>
          <a:ext cx="4264647" cy="2655917"/>
        </p:xfrm>
        <a:graphic>
          <a:graphicData uri="http://schemas.openxmlformats.org/drawingml/2006/chart">
            <c:chart xmlns:c="http://schemas.openxmlformats.org/drawingml/2006/chart" xmlns:r="http://schemas.openxmlformats.org/officeDocument/2006/relationships" r:id="rId10"/>
          </a:graphicData>
        </a:graphic>
      </p:graphicFrame>
      <p:sp>
        <p:nvSpPr>
          <p:cNvPr id="41" name="TextBox 40"/>
          <p:cNvSpPr txBox="1"/>
          <p:nvPr/>
        </p:nvSpPr>
        <p:spPr>
          <a:xfrm>
            <a:off x="7401844" y="974121"/>
            <a:ext cx="647700" cy="584776"/>
          </a:xfrm>
          <a:prstGeom prst="rect">
            <a:avLst/>
          </a:prstGeom>
          <a:noFill/>
        </p:spPr>
        <p:txBody>
          <a:bodyPr wrap="square" rtlCol="0">
            <a:spAutoFit/>
          </a:bodyPr>
          <a:lstStyle/>
          <a:p>
            <a:r>
              <a:rPr lang="en-US" sz="3200" dirty="0">
                <a:solidFill>
                  <a:srgbClr val="FF0000"/>
                </a:solidFill>
              </a:rPr>
              <a:t>?</a:t>
            </a:r>
          </a:p>
        </p:txBody>
      </p:sp>
      <p:sp>
        <p:nvSpPr>
          <p:cNvPr id="42" name="TextBox 41"/>
          <p:cNvSpPr txBox="1"/>
          <p:nvPr/>
        </p:nvSpPr>
        <p:spPr>
          <a:xfrm>
            <a:off x="2854156" y="2896108"/>
            <a:ext cx="1783848" cy="523220"/>
          </a:xfrm>
          <a:prstGeom prst="rect">
            <a:avLst/>
          </a:prstGeom>
          <a:noFill/>
        </p:spPr>
        <p:txBody>
          <a:bodyPr wrap="square" rtlCol="0">
            <a:spAutoFit/>
          </a:bodyPr>
          <a:lstStyle/>
          <a:p>
            <a:r>
              <a:rPr lang="en-US" sz="2800" dirty="0" smtClean="0">
                <a:solidFill>
                  <a:srgbClr val="244A58"/>
                </a:solidFill>
              </a:rPr>
              <a:t>16% </a:t>
            </a:r>
            <a:r>
              <a:rPr lang="en-US" sz="2800" dirty="0" err="1" smtClean="0">
                <a:solidFill>
                  <a:srgbClr val="244A58"/>
                </a:solidFill>
              </a:rPr>
              <a:t>CpG</a:t>
            </a:r>
            <a:endParaRPr lang="en-US" sz="2800" dirty="0">
              <a:solidFill>
                <a:srgbClr val="244A58"/>
              </a:solidFill>
            </a:endParaRPr>
          </a:p>
        </p:txBody>
      </p:sp>
      <p:sp>
        <p:nvSpPr>
          <p:cNvPr id="43" name="TextBox 42"/>
          <p:cNvSpPr txBox="1"/>
          <p:nvPr/>
        </p:nvSpPr>
        <p:spPr>
          <a:xfrm>
            <a:off x="6976526" y="6209683"/>
            <a:ext cx="2968321" cy="338554"/>
          </a:xfrm>
          <a:prstGeom prst="rect">
            <a:avLst/>
          </a:prstGeom>
          <a:noFill/>
        </p:spPr>
        <p:txBody>
          <a:bodyPr wrap="square" rtlCol="0">
            <a:spAutoFit/>
          </a:bodyPr>
          <a:lstStyle/>
          <a:p>
            <a:r>
              <a:rPr lang="en-US" sz="1600" dirty="0" smtClean="0"/>
              <a:t>(</a:t>
            </a:r>
            <a:r>
              <a:rPr lang="en-US" sz="1600" dirty="0" err="1" smtClean="0"/>
              <a:t>Riviere</a:t>
            </a:r>
            <a:r>
              <a:rPr lang="en-US" sz="1600" dirty="0" smtClean="0"/>
              <a:t> et al., 2013)</a:t>
            </a:r>
            <a:endParaRPr lang="en-US" sz="1600" dirty="0"/>
          </a:p>
        </p:txBody>
      </p:sp>
    </p:spTree>
    <p:extLst>
      <p:ext uri="{BB962C8B-B14F-4D97-AF65-F5344CB8AC3E}">
        <p14:creationId xmlns:p14="http://schemas.microsoft.com/office/powerpoint/2010/main" val="1332295112"/>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320675" y="-323850"/>
            <a:ext cx="8042275" cy="1336675"/>
          </a:xfrm>
        </p:spPr>
        <p:txBody>
          <a:bodyPr/>
          <a:lstStyle/>
          <a:p>
            <a:pPr algn="l"/>
            <a:r>
              <a:rPr lang="en-US" dirty="0" smtClean="0"/>
              <a:t>Model</a:t>
            </a:r>
            <a:endParaRPr lang="en-US" dirty="0"/>
          </a:p>
        </p:txBody>
      </p:sp>
    </p:spTree>
    <p:extLst>
      <p:ext uri="{BB962C8B-B14F-4D97-AF65-F5344CB8AC3E}">
        <p14:creationId xmlns:p14="http://schemas.microsoft.com/office/powerpoint/2010/main" val="1476660608"/>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3648" y="1248193"/>
            <a:ext cx="9286547" cy="1666727"/>
          </a:xfrm>
        </p:spPr>
        <p:txBody>
          <a:bodyPr>
            <a:normAutofit fontScale="92500" lnSpcReduction="20000"/>
          </a:bodyPr>
          <a:lstStyle/>
          <a:p>
            <a:pPr marL="0" indent="0" eaLnBrk="1" hangingPunct="1">
              <a:lnSpc>
                <a:spcPct val="110000"/>
              </a:lnSpc>
              <a:spcBef>
                <a:spcPts val="800"/>
              </a:spcBef>
              <a:spcAft>
                <a:spcPts val="1200"/>
              </a:spcAft>
              <a:buNone/>
            </a:pPr>
            <a:r>
              <a:rPr lang="en-US" sz="3600" i="1" dirty="0" smtClean="0">
                <a:solidFill>
                  <a:schemeClr val="tx1">
                    <a:lumMod val="85000"/>
                    <a:lumOff val="15000"/>
                  </a:schemeClr>
                </a:solidFill>
                <a:ea typeface="ＭＳ Ｐゴシック" pitchFamily="32" charset="-128"/>
                <a:cs typeface="ＭＳ Ｐゴシック" pitchFamily="32" charset="-128"/>
              </a:rPr>
              <a:t>The distribution of DNA methylation may function to promote variation in environmental response genes </a:t>
            </a:r>
          </a:p>
          <a:p>
            <a:pPr marL="349250" lvl="1" indent="0" eaLnBrk="1" hangingPunct="1">
              <a:lnSpc>
                <a:spcPct val="110000"/>
              </a:lnSpc>
              <a:spcAft>
                <a:spcPts val="1200"/>
              </a:spcAft>
              <a:buNone/>
            </a:pPr>
            <a:endParaRPr lang="en-US" sz="3600" i="1" dirty="0">
              <a:solidFill>
                <a:schemeClr val="tx1">
                  <a:lumMod val="85000"/>
                  <a:lumOff val="15000"/>
                </a:schemeClr>
              </a:solidFill>
              <a:ea typeface="ＭＳ Ｐゴシック" pitchFamily="32" charset="-128"/>
              <a:cs typeface="ＭＳ Ｐゴシック" pitchFamily="32" charset="-128"/>
            </a:endParaRPr>
          </a:p>
          <a:p>
            <a:pPr>
              <a:lnSpc>
                <a:spcPct val="110000"/>
              </a:lnSpc>
            </a:pPr>
            <a:endParaRPr lang="en-US" sz="3600" i="1" dirty="0">
              <a:solidFill>
                <a:schemeClr val="tx1">
                  <a:lumMod val="85000"/>
                  <a:lumOff val="15000"/>
                </a:schemeClr>
              </a:solidFill>
            </a:endParaRPr>
          </a:p>
        </p:txBody>
      </p:sp>
      <p:grpSp>
        <p:nvGrpSpPr>
          <p:cNvPr id="4" name="Group 3"/>
          <p:cNvGrpSpPr/>
          <p:nvPr/>
        </p:nvGrpSpPr>
        <p:grpSpPr>
          <a:xfrm>
            <a:off x="594509" y="3038593"/>
            <a:ext cx="4296336" cy="2349500"/>
            <a:chOff x="2108200" y="1435100"/>
            <a:chExt cx="6477000" cy="3429000"/>
          </a:xfrm>
        </p:grpSpPr>
        <p:pic>
          <p:nvPicPr>
            <p:cNvPr id="5" name="Picture 4"/>
            <p:cNvPicPr>
              <a:picLocks noChangeAspect="1"/>
            </p:cNvPicPr>
            <p:nvPr/>
          </p:nvPicPr>
          <p:blipFill>
            <a:blip r:embed="rId3"/>
            <a:stretch>
              <a:fillRect/>
            </a:stretch>
          </p:blipFill>
          <p:spPr>
            <a:xfrm>
              <a:off x="2108200" y="1435100"/>
              <a:ext cx="6477000" cy="3429000"/>
            </a:xfrm>
            <a:prstGeom prst="rect">
              <a:avLst/>
            </a:prstGeom>
            <a:ln>
              <a:solidFill>
                <a:srgbClr val="FF6525"/>
              </a:solidFill>
            </a:ln>
          </p:spPr>
        </p:pic>
        <p:sp>
          <p:nvSpPr>
            <p:cNvPr id="6" name="Rectangle 92"/>
            <p:cNvSpPr>
              <a:spLocks/>
            </p:cNvSpPr>
            <p:nvPr/>
          </p:nvSpPr>
          <p:spPr bwMode="auto">
            <a:xfrm>
              <a:off x="2146300" y="2654299"/>
              <a:ext cx="339164" cy="225333"/>
            </a:xfrm>
            <a:prstGeom prst="rect">
              <a:avLst/>
            </a:prstGeom>
            <a:solidFill>
              <a:srgbClr val="FFFFFF"/>
            </a:solidFill>
            <a:ln>
              <a:solidFill>
                <a:srgbClr val="FFFFFF"/>
              </a:solidFill>
            </a:ln>
            <a:effectLst/>
          </p:spPr>
          <p:txBody>
            <a:bodyPr lIns="0" tIns="0" rIns="0" bIns="0"/>
            <a:lstStyle/>
            <a:p>
              <a:endParaRPr lang="en-US"/>
            </a:p>
          </p:txBody>
        </p:sp>
        <p:sp>
          <p:nvSpPr>
            <p:cNvPr id="7" name="Rectangle 92"/>
            <p:cNvSpPr>
              <a:spLocks/>
            </p:cNvSpPr>
            <p:nvPr/>
          </p:nvSpPr>
          <p:spPr bwMode="auto">
            <a:xfrm>
              <a:off x="3505200" y="2574831"/>
              <a:ext cx="431800" cy="225333"/>
            </a:xfrm>
            <a:prstGeom prst="rect">
              <a:avLst/>
            </a:prstGeom>
            <a:solidFill>
              <a:srgbClr val="FFFFFF"/>
            </a:solidFill>
            <a:ln>
              <a:solidFill>
                <a:srgbClr val="FFFFFF"/>
              </a:solidFill>
            </a:ln>
            <a:effectLst/>
          </p:spPr>
          <p:txBody>
            <a:bodyPr lIns="0" tIns="0" rIns="0" bIns="0"/>
            <a:lstStyle/>
            <a:p>
              <a:endParaRPr lang="en-US"/>
            </a:p>
          </p:txBody>
        </p:sp>
        <p:sp>
          <p:nvSpPr>
            <p:cNvPr id="8" name="Rectangle 92"/>
            <p:cNvSpPr>
              <a:spLocks/>
            </p:cNvSpPr>
            <p:nvPr/>
          </p:nvSpPr>
          <p:spPr bwMode="auto">
            <a:xfrm>
              <a:off x="2333064" y="1612899"/>
              <a:ext cx="524436" cy="342901"/>
            </a:xfrm>
            <a:prstGeom prst="rect">
              <a:avLst/>
            </a:prstGeom>
            <a:solidFill>
              <a:srgbClr val="FFFFFF"/>
            </a:solidFill>
            <a:ln>
              <a:solidFill>
                <a:srgbClr val="FFFFFF"/>
              </a:solidFill>
            </a:ln>
            <a:effectLst/>
          </p:spPr>
          <p:txBody>
            <a:bodyPr lIns="0" tIns="0" rIns="0" bIns="0"/>
            <a:lstStyle/>
            <a:p>
              <a:endParaRPr lang="en-US"/>
            </a:p>
          </p:txBody>
        </p:sp>
        <p:sp>
          <p:nvSpPr>
            <p:cNvPr id="9" name="Rectangle 92"/>
            <p:cNvSpPr>
              <a:spLocks/>
            </p:cNvSpPr>
            <p:nvPr/>
          </p:nvSpPr>
          <p:spPr bwMode="auto">
            <a:xfrm>
              <a:off x="4479364" y="1498600"/>
              <a:ext cx="1502336" cy="165099"/>
            </a:xfrm>
            <a:prstGeom prst="rect">
              <a:avLst/>
            </a:prstGeom>
            <a:solidFill>
              <a:srgbClr val="FFFFFF"/>
            </a:solidFill>
            <a:ln>
              <a:solidFill>
                <a:srgbClr val="FFFFFF"/>
              </a:solidFill>
            </a:ln>
            <a:effectLst/>
          </p:spPr>
          <p:txBody>
            <a:bodyPr lIns="0" tIns="0" rIns="0" bIns="0"/>
            <a:lstStyle/>
            <a:p>
              <a:endParaRPr lang="en-US"/>
            </a:p>
          </p:txBody>
        </p:sp>
        <p:sp>
          <p:nvSpPr>
            <p:cNvPr id="10" name="Rectangle 92"/>
            <p:cNvSpPr>
              <a:spLocks/>
            </p:cNvSpPr>
            <p:nvPr/>
          </p:nvSpPr>
          <p:spPr bwMode="auto">
            <a:xfrm>
              <a:off x="5803900" y="2501900"/>
              <a:ext cx="1502336" cy="165099"/>
            </a:xfrm>
            <a:prstGeom prst="rect">
              <a:avLst/>
            </a:prstGeom>
            <a:solidFill>
              <a:srgbClr val="FFFFFF"/>
            </a:solidFill>
            <a:ln>
              <a:solidFill>
                <a:srgbClr val="FFFFFF"/>
              </a:solidFill>
            </a:ln>
            <a:effectLst/>
          </p:spPr>
          <p:txBody>
            <a:bodyPr lIns="0" tIns="0" rIns="0" bIns="0"/>
            <a:lstStyle/>
            <a:p>
              <a:endParaRPr lang="en-US"/>
            </a:p>
          </p:txBody>
        </p:sp>
        <p:sp>
          <p:nvSpPr>
            <p:cNvPr id="11" name="Rectangle 92"/>
            <p:cNvSpPr>
              <a:spLocks/>
            </p:cNvSpPr>
            <p:nvPr/>
          </p:nvSpPr>
          <p:spPr bwMode="auto">
            <a:xfrm>
              <a:off x="4822264" y="3784600"/>
              <a:ext cx="1159436" cy="342900"/>
            </a:xfrm>
            <a:prstGeom prst="rect">
              <a:avLst/>
            </a:prstGeom>
            <a:solidFill>
              <a:srgbClr val="FFFFFF"/>
            </a:solidFill>
            <a:ln>
              <a:solidFill>
                <a:srgbClr val="FFFFFF"/>
              </a:solidFill>
            </a:ln>
            <a:effectLst/>
          </p:spPr>
          <p:txBody>
            <a:bodyPr lIns="0" tIns="0" rIns="0" bIns="0"/>
            <a:lstStyle/>
            <a:p>
              <a:endParaRPr lang="en-US"/>
            </a:p>
          </p:txBody>
        </p:sp>
        <p:sp>
          <p:nvSpPr>
            <p:cNvPr id="12" name="Rectangle 92"/>
            <p:cNvSpPr>
              <a:spLocks/>
            </p:cNvSpPr>
            <p:nvPr/>
          </p:nvSpPr>
          <p:spPr bwMode="auto">
            <a:xfrm>
              <a:off x="7438464" y="4508500"/>
              <a:ext cx="1038786" cy="330200"/>
            </a:xfrm>
            <a:prstGeom prst="rect">
              <a:avLst/>
            </a:prstGeom>
            <a:solidFill>
              <a:srgbClr val="FFFFFF"/>
            </a:solidFill>
            <a:ln>
              <a:solidFill>
                <a:srgbClr val="FFFFFF"/>
              </a:solidFill>
            </a:ln>
            <a:effectLst/>
          </p:spPr>
          <p:txBody>
            <a:bodyPr lIns="0" tIns="0" rIns="0" bIns="0"/>
            <a:lstStyle/>
            <a:p>
              <a:endParaRPr lang="en-US"/>
            </a:p>
          </p:txBody>
        </p:sp>
        <p:sp>
          <p:nvSpPr>
            <p:cNvPr id="13" name="Rectangle 92"/>
            <p:cNvSpPr>
              <a:spLocks/>
            </p:cNvSpPr>
            <p:nvPr/>
          </p:nvSpPr>
          <p:spPr bwMode="auto">
            <a:xfrm>
              <a:off x="3770778" y="4165600"/>
              <a:ext cx="708586" cy="330200"/>
            </a:xfrm>
            <a:prstGeom prst="rect">
              <a:avLst/>
            </a:prstGeom>
            <a:solidFill>
              <a:srgbClr val="FFFFFF"/>
            </a:solidFill>
            <a:ln>
              <a:solidFill>
                <a:srgbClr val="FFFFFF"/>
              </a:solidFill>
            </a:ln>
            <a:effectLst/>
          </p:spPr>
          <p:txBody>
            <a:bodyPr lIns="0" tIns="0" rIns="0" bIns="0"/>
            <a:lstStyle/>
            <a:p>
              <a:endParaRPr lang="en-US"/>
            </a:p>
          </p:txBody>
        </p:sp>
        <p:sp>
          <p:nvSpPr>
            <p:cNvPr id="14" name="Rectangle 92"/>
            <p:cNvSpPr>
              <a:spLocks/>
            </p:cNvSpPr>
            <p:nvPr/>
          </p:nvSpPr>
          <p:spPr bwMode="auto">
            <a:xfrm>
              <a:off x="3719978" y="4343400"/>
              <a:ext cx="708586" cy="330200"/>
            </a:xfrm>
            <a:prstGeom prst="rect">
              <a:avLst/>
            </a:prstGeom>
            <a:solidFill>
              <a:srgbClr val="FFFFFF"/>
            </a:solidFill>
            <a:ln>
              <a:solidFill>
                <a:srgbClr val="FFFFFF"/>
              </a:solidFill>
            </a:ln>
            <a:effectLst/>
          </p:spPr>
          <p:txBody>
            <a:bodyPr lIns="0" tIns="0" rIns="0" bIns="0"/>
            <a:lstStyle/>
            <a:p>
              <a:endParaRPr lang="en-US"/>
            </a:p>
          </p:txBody>
        </p:sp>
      </p:grpSp>
      <p:sp>
        <p:nvSpPr>
          <p:cNvPr id="16" name="Content Placeholder 2"/>
          <p:cNvSpPr txBox="1">
            <a:spLocks/>
          </p:cNvSpPr>
          <p:nvPr/>
        </p:nvSpPr>
        <p:spPr bwMode="auto">
          <a:xfrm>
            <a:off x="4838701" y="2721228"/>
            <a:ext cx="4419600" cy="48972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9250" indent="-349250" algn="l" rtl="0" eaLnBrk="0" fontAlgn="base" hangingPunct="0">
              <a:spcBef>
                <a:spcPts val="2000"/>
              </a:spcBef>
              <a:spcAft>
                <a:spcPct val="0"/>
              </a:spcAft>
              <a:buClr>
                <a:srgbClr val="6FB7D7"/>
              </a:buClr>
              <a:buSzPct val="110000"/>
              <a:buFont typeface="Wingdings 2" pitchFamily="-112" charset="2"/>
              <a:buChar char=""/>
              <a:defRPr sz="2400" kern="1200">
                <a:solidFill>
                  <a:srgbClr val="595959"/>
                </a:solidFill>
                <a:latin typeface="+mn-lt"/>
                <a:ea typeface="ＭＳ Ｐゴシック" pitchFamily="-110" charset="-128"/>
                <a:cs typeface="ＭＳ Ｐゴシック" pitchFamily="-110" charset="-128"/>
              </a:defRPr>
            </a:lvl1pPr>
            <a:lvl2pPr marL="685800" indent="-336550" algn="l" rtl="0" eaLnBrk="0" fontAlgn="base" hangingPunct="0">
              <a:spcBef>
                <a:spcPts val="600"/>
              </a:spcBef>
              <a:spcAft>
                <a:spcPct val="0"/>
              </a:spcAft>
              <a:buClr>
                <a:srgbClr val="215D77"/>
              </a:buClr>
              <a:buSzPct val="110000"/>
              <a:buFont typeface="Wingdings 2" pitchFamily="-112" charset="2"/>
              <a:buChar char=""/>
              <a:defRPr sz="2200" kern="1200">
                <a:solidFill>
                  <a:srgbClr val="595959"/>
                </a:solidFill>
                <a:latin typeface="+mn-lt"/>
                <a:ea typeface="ＭＳ Ｐゴシック" pitchFamily="-110" charset="-128"/>
                <a:cs typeface="+mn-cs"/>
              </a:defRPr>
            </a:lvl2pPr>
            <a:lvl3pPr marL="968375" indent="-282575" algn="l" rtl="0" eaLnBrk="0" fontAlgn="base" hangingPunct="0">
              <a:spcBef>
                <a:spcPts val="600"/>
              </a:spcBef>
              <a:spcAft>
                <a:spcPct val="0"/>
              </a:spcAft>
              <a:buClr>
                <a:srgbClr val="6FB7D7"/>
              </a:buClr>
              <a:buSzPct val="110000"/>
              <a:buFont typeface="Wingdings 2" pitchFamily="-112" charset="2"/>
              <a:buChar char=""/>
              <a:defRPr sz="2000" kern="1200">
                <a:solidFill>
                  <a:srgbClr val="595959"/>
                </a:solidFill>
                <a:latin typeface="+mn-lt"/>
                <a:ea typeface="ＭＳ Ｐゴシック" pitchFamily="-110" charset="-128"/>
                <a:cs typeface="+mn-cs"/>
              </a:defRPr>
            </a:lvl3pPr>
            <a:lvl4pPr marL="1263650" indent="-295275" algn="l" rtl="0" eaLnBrk="0" fontAlgn="base" hangingPunct="0">
              <a:spcBef>
                <a:spcPts val="600"/>
              </a:spcBef>
              <a:spcAft>
                <a:spcPct val="0"/>
              </a:spcAft>
              <a:buClr>
                <a:srgbClr val="215D77"/>
              </a:buClr>
              <a:buSzPct val="110000"/>
              <a:buFont typeface="Wingdings 2" pitchFamily="-112" charset="2"/>
              <a:buChar char=""/>
              <a:defRPr kern="1200">
                <a:solidFill>
                  <a:srgbClr val="595959"/>
                </a:solidFill>
                <a:latin typeface="+mn-lt"/>
                <a:ea typeface="ＭＳ Ｐゴシック" pitchFamily="-110" charset="-128"/>
                <a:cs typeface="+mn-cs"/>
              </a:defRPr>
            </a:lvl4pPr>
            <a:lvl5pPr marL="1546225" indent="-282575" algn="l" rtl="0" eaLnBrk="0" fontAlgn="base" hangingPunct="0">
              <a:spcBef>
                <a:spcPts val="600"/>
              </a:spcBef>
              <a:spcAft>
                <a:spcPct val="0"/>
              </a:spcAft>
              <a:buClr>
                <a:srgbClr val="6FB7D7"/>
              </a:buClr>
              <a:buSzPct val="110000"/>
              <a:buFont typeface="Wingdings 2" pitchFamily="-112" charset="2"/>
              <a:buChar char=""/>
              <a:defRPr kern="1200">
                <a:solidFill>
                  <a:srgbClr val="595959"/>
                </a:solidFill>
                <a:latin typeface="+mn-lt"/>
                <a:ea typeface="ＭＳ Ｐゴシック" pitchFamily="-110"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endParaRPr lang="en-US" dirty="0" smtClean="0">
              <a:solidFill>
                <a:srgbClr val="262626"/>
              </a:solidFill>
              <a:ea typeface="ＭＳ Ｐゴシック" pitchFamily="32" charset="-128"/>
              <a:cs typeface="ＭＳ Ｐゴシック" pitchFamily="32" charset="-128"/>
            </a:endParaRPr>
          </a:p>
          <a:p>
            <a:pPr lvl="1">
              <a:spcAft>
                <a:spcPts val="1800"/>
              </a:spcAft>
            </a:pPr>
            <a:r>
              <a:rPr lang="en-US" sz="2400" dirty="0">
                <a:solidFill>
                  <a:srgbClr val="262626"/>
                </a:solidFill>
              </a:rPr>
              <a:t>P</a:t>
            </a:r>
            <a:r>
              <a:rPr lang="en-US" sz="2400" dirty="0" smtClean="0">
                <a:solidFill>
                  <a:srgbClr val="262626"/>
                </a:solidFill>
              </a:rPr>
              <a:t>lanktonic larvae</a:t>
            </a:r>
          </a:p>
          <a:p>
            <a:pPr lvl="1">
              <a:spcAft>
                <a:spcPts val="1800"/>
              </a:spcAft>
            </a:pPr>
            <a:r>
              <a:rPr lang="en-US" sz="2400" dirty="0">
                <a:solidFill>
                  <a:srgbClr val="262626"/>
                </a:solidFill>
              </a:rPr>
              <a:t>S</a:t>
            </a:r>
            <a:r>
              <a:rPr lang="en-US" sz="2400" dirty="0" smtClean="0">
                <a:solidFill>
                  <a:srgbClr val="262626"/>
                </a:solidFill>
              </a:rPr>
              <a:t>essile</a:t>
            </a:r>
          </a:p>
          <a:p>
            <a:pPr lvl="1">
              <a:spcAft>
                <a:spcPts val="1800"/>
              </a:spcAft>
            </a:pPr>
            <a:r>
              <a:rPr lang="en-US" sz="2400" dirty="0">
                <a:solidFill>
                  <a:srgbClr val="262626"/>
                </a:solidFill>
              </a:rPr>
              <a:t>V</a:t>
            </a:r>
            <a:r>
              <a:rPr lang="en-US" sz="2400" dirty="0" smtClean="0">
                <a:solidFill>
                  <a:srgbClr val="262626"/>
                </a:solidFill>
              </a:rPr>
              <a:t>ariable environments</a:t>
            </a:r>
            <a:endParaRPr lang="en-US" dirty="0" smtClean="0">
              <a:solidFill>
                <a:srgbClr val="262626"/>
              </a:solidFill>
            </a:endParaRPr>
          </a:p>
          <a:p>
            <a:pPr lvl="2">
              <a:spcAft>
                <a:spcPts val="1800"/>
              </a:spcAft>
            </a:pPr>
            <a:endParaRPr lang="en-US" dirty="0" smtClean="0">
              <a:solidFill>
                <a:srgbClr val="262626"/>
              </a:solidFill>
            </a:endParaRPr>
          </a:p>
          <a:p>
            <a:pPr lvl="2">
              <a:spcAft>
                <a:spcPts val="1800"/>
              </a:spcAft>
            </a:pPr>
            <a:endParaRPr lang="en-US" dirty="0" smtClean="0">
              <a:solidFill>
                <a:srgbClr val="262626"/>
              </a:solidFill>
            </a:endParaRPr>
          </a:p>
          <a:p>
            <a:endParaRPr lang="en-US" dirty="0">
              <a:solidFill>
                <a:srgbClr val="262626"/>
              </a:solidFill>
            </a:endParaRPr>
          </a:p>
        </p:txBody>
      </p:sp>
      <p:sp>
        <p:nvSpPr>
          <p:cNvPr id="18" name="Title 1"/>
          <p:cNvSpPr>
            <a:spLocks noGrp="1"/>
          </p:cNvSpPr>
          <p:nvPr>
            <p:ph type="title"/>
          </p:nvPr>
        </p:nvSpPr>
        <p:spPr>
          <a:xfrm>
            <a:off x="320675" y="-323850"/>
            <a:ext cx="8042275" cy="1336675"/>
          </a:xfrm>
        </p:spPr>
        <p:txBody>
          <a:bodyPr/>
          <a:lstStyle/>
          <a:p>
            <a:pPr algn="l"/>
            <a:r>
              <a:rPr lang="en-US" dirty="0" smtClean="0"/>
              <a:t>Model</a:t>
            </a:r>
            <a:endParaRPr lang="en-US" dirty="0"/>
          </a:p>
        </p:txBody>
      </p:sp>
    </p:spTree>
    <p:extLst>
      <p:ext uri="{BB962C8B-B14F-4D97-AF65-F5344CB8AC3E}">
        <p14:creationId xmlns:p14="http://schemas.microsoft.com/office/powerpoint/2010/main" val="323250382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cific Oysters.jpg"/>
          <p:cNvPicPr>
            <a:picLocks noChangeAspect="1"/>
          </p:cNvPicPr>
          <p:nvPr/>
        </p:nvPicPr>
        <p:blipFill>
          <a:blip r:embed="rId3"/>
          <a:stretch>
            <a:fillRect/>
          </a:stretch>
        </p:blipFill>
        <p:spPr>
          <a:xfrm>
            <a:off x="2555875" y="1006475"/>
            <a:ext cx="2133600" cy="1752600"/>
          </a:xfrm>
          <a:prstGeom prst="rect">
            <a:avLst/>
          </a:prstGeom>
        </p:spPr>
      </p:pic>
      <p:pic>
        <p:nvPicPr>
          <p:cNvPr id="4" name="Picture 3" descr="Pacific Oysters.jpg"/>
          <p:cNvPicPr>
            <a:picLocks noChangeAspect="1"/>
          </p:cNvPicPr>
          <p:nvPr/>
        </p:nvPicPr>
        <p:blipFill>
          <a:blip r:embed="rId3">
            <a:alphaModFix amt="62000"/>
          </a:blip>
          <a:stretch>
            <a:fillRect/>
          </a:stretch>
        </p:blipFill>
        <p:spPr>
          <a:xfrm>
            <a:off x="87181" y="3435866"/>
            <a:ext cx="2341694" cy="1923534"/>
          </a:xfrm>
          <a:prstGeom prst="rect">
            <a:avLst/>
          </a:prstGeom>
          <a:effectLst>
            <a:softEdge rad="165100"/>
          </a:effectLst>
        </p:spPr>
      </p:pic>
      <p:sp>
        <p:nvSpPr>
          <p:cNvPr id="8" name="TextBox 7"/>
          <p:cNvSpPr txBox="1"/>
          <p:nvPr/>
        </p:nvSpPr>
        <p:spPr>
          <a:xfrm>
            <a:off x="452230" y="5349845"/>
            <a:ext cx="1976784" cy="400110"/>
          </a:xfrm>
          <a:prstGeom prst="rect">
            <a:avLst/>
          </a:prstGeom>
          <a:noFill/>
        </p:spPr>
        <p:txBody>
          <a:bodyPr wrap="square" rtlCol="0">
            <a:spAutoFit/>
          </a:bodyPr>
          <a:lstStyle/>
          <a:p>
            <a:r>
              <a:rPr lang="en-US" sz="2000" b="1" dirty="0" smtClean="0">
                <a:solidFill>
                  <a:schemeClr val="tx2">
                    <a:lumMod val="90000"/>
                    <a:lumOff val="10000"/>
                  </a:schemeClr>
                </a:solidFill>
              </a:rPr>
              <a:t>GENES (DNA)</a:t>
            </a:r>
            <a:endParaRPr lang="en-US" sz="2000" b="1" dirty="0">
              <a:solidFill>
                <a:schemeClr val="tx2">
                  <a:lumMod val="90000"/>
                  <a:lumOff val="10000"/>
                </a:schemeClr>
              </a:solidFill>
            </a:endParaRPr>
          </a:p>
        </p:txBody>
      </p:sp>
      <p:sp>
        <p:nvSpPr>
          <p:cNvPr id="14" name="TextBox 13"/>
          <p:cNvSpPr txBox="1"/>
          <p:nvPr/>
        </p:nvSpPr>
        <p:spPr>
          <a:xfrm>
            <a:off x="1810180" y="4170320"/>
            <a:ext cx="2336800" cy="707886"/>
          </a:xfrm>
          <a:prstGeom prst="rect">
            <a:avLst/>
          </a:prstGeom>
          <a:noFill/>
        </p:spPr>
        <p:txBody>
          <a:bodyPr wrap="square" rtlCol="0">
            <a:spAutoFit/>
          </a:bodyPr>
          <a:lstStyle/>
          <a:p>
            <a:pPr algn="ctr"/>
            <a:r>
              <a:rPr lang="en-US" sz="2400" b="1" dirty="0" smtClean="0">
                <a:solidFill>
                  <a:srgbClr val="FF6525"/>
                </a:solidFill>
              </a:rPr>
              <a:t>EPIGENOME</a:t>
            </a:r>
          </a:p>
          <a:p>
            <a:pPr algn="ctr"/>
            <a:r>
              <a:rPr lang="en-US" sz="1600" b="1" dirty="0" smtClean="0">
                <a:solidFill>
                  <a:srgbClr val="FF6525"/>
                </a:solidFill>
              </a:rPr>
              <a:t>(DNA methylation)</a:t>
            </a:r>
            <a:endParaRPr lang="en-US" sz="1600" b="1" dirty="0">
              <a:solidFill>
                <a:srgbClr val="FF6525"/>
              </a:solidFill>
            </a:endParaRPr>
          </a:p>
        </p:txBody>
      </p:sp>
      <p:pic>
        <p:nvPicPr>
          <p:cNvPr id="6" name="Picture 5" descr="Pacific Oysters.jpg"/>
          <p:cNvPicPr>
            <a:picLocks noChangeAspect="1"/>
          </p:cNvPicPr>
          <p:nvPr/>
        </p:nvPicPr>
        <p:blipFill>
          <a:blip r:embed="rId3"/>
          <a:stretch>
            <a:fillRect/>
          </a:stretch>
        </p:blipFill>
        <p:spPr>
          <a:xfrm>
            <a:off x="4613274" y="1511300"/>
            <a:ext cx="1082261" cy="889000"/>
          </a:xfrm>
          <a:prstGeom prst="rect">
            <a:avLst/>
          </a:prstGeom>
        </p:spPr>
      </p:pic>
      <p:sp>
        <p:nvSpPr>
          <p:cNvPr id="22" name="TextBox 21"/>
          <p:cNvSpPr txBox="1"/>
          <p:nvPr/>
        </p:nvSpPr>
        <p:spPr>
          <a:xfrm>
            <a:off x="4052005" y="2514024"/>
            <a:ext cx="1692275" cy="400110"/>
          </a:xfrm>
          <a:prstGeom prst="rect">
            <a:avLst/>
          </a:prstGeom>
          <a:noFill/>
        </p:spPr>
        <p:txBody>
          <a:bodyPr wrap="square" rtlCol="0">
            <a:spAutoFit/>
          </a:bodyPr>
          <a:lstStyle/>
          <a:p>
            <a:r>
              <a:rPr lang="en-US" sz="2000" b="1" dirty="0" smtClean="0">
                <a:solidFill>
                  <a:srgbClr val="713B0E"/>
                </a:solidFill>
              </a:rPr>
              <a:t>TRAITS</a:t>
            </a:r>
            <a:endParaRPr lang="en-US" sz="2000" b="1" dirty="0">
              <a:solidFill>
                <a:srgbClr val="713B0E"/>
              </a:solidFill>
            </a:endParaRPr>
          </a:p>
        </p:txBody>
      </p:sp>
      <p:sp>
        <p:nvSpPr>
          <p:cNvPr id="25" name="TextBox 24"/>
          <p:cNvSpPr txBox="1"/>
          <p:nvPr/>
        </p:nvSpPr>
        <p:spPr>
          <a:xfrm>
            <a:off x="3386635" y="1006475"/>
            <a:ext cx="665370" cy="338554"/>
          </a:xfrm>
          <a:prstGeom prst="rect">
            <a:avLst/>
          </a:prstGeom>
          <a:noFill/>
        </p:spPr>
        <p:txBody>
          <a:bodyPr wrap="square" rtlCol="0">
            <a:spAutoFit/>
          </a:bodyPr>
          <a:lstStyle/>
          <a:p>
            <a:r>
              <a:rPr lang="en-US" sz="1600" dirty="0" smtClean="0">
                <a:solidFill>
                  <a:schemeClr val="accent3">
                    <a:lumMod val="50000"/>
                  </a:schemeClr>
                </a:solidFill>
              </a:rPr>
              <a:t>color</a:t>
            </a:r>
            <a:endParaRPr lang="en-US" sz="1600" dirty="0">
              <a:solidFill>
                <a:schemeClr val="accent3">
                  <a:lumMod val="50000"/>
                </a:schemeClr>
              </a:solidFill>
            </a:endParaRPr>
          </a:p>
        </p:txBody>
      </p:sp>
      <p:sp>
        <p:nvSpPr>
          <p:cNvPr id="27" name="TextBox 26"/>
          <p:cNvSpPr txBox="1"/>
          <p:nvPr/>
        </p:nvSpPr>
        <p:spPr>
          <a:xfrm>
            <a:off x="5068680" y="1388934"/>
            <a:ext cx="960644" cy="338554"/>
          </a:xfrm>
          <a:prstGeom prst="rect">
            <a:avLst/>
          </a:prstGeom>
          <a:noFill/>
        </p:spPr>
        <p:txBody>
          <a:bodyPr wrap="square" rtlCol="0">
            <a:spAutoFit/>
          </a:bodyPr>
          <a:lstStyle/>
          <a:p>
            <a:r>
              <a:rPr lang="en-US" sz="1600" dirty="0" smtClean="0">
                <a:solidFill>
                  <a:schemeClr val="accent3">
                    <a:lumMod val="50000"/>
                  </a:schemeClr>
                </a:solidFill>
              </a:rPr>
              <a:t>growth</a:t>
            </a:r>
            <a:endParaRPr lang="en-US" sz="1600" dirty="0">
              <a:solidFill>
                <a:schemeClr val="accent3">
                  <a:lumMod val="50000"/>
                </a:schemeClr>
              </a:solidFill>
            </a:endParaRPr>
          </a:p>
        </p:txBody>
      </p:sp>
      <p:sp>
        <p:nvSpPr>
          <p:cNvPr id="28" name="TextBox 27"/>
          <p:cNvSpPr txBox="1"/>
          <p:nvPr/>
        </p:nvSpPr>
        <p:spPr>
          <a:xfrm>
            <a:off x="4146980" y="1095375"/>
            <a:ext cx="2152219" cy="338554"/>
          </a:xfrm>
          <a:prstGeom prst="rect">
            <a:avLst/>
          </a:prstGeom>
          <a:noFill/>
        </p:spPr>
        <p:txBody>
          <a:bodyPr wrap="square" rtlCol="0">
            <a:spAutoFit/>
          </a:bodyPr>
          <a:lstStyle/>
          <a:p>
            <a:r>
              <a:rPr lang="en-US" sz="1600" dirty="0" smtClean="0">
                <a:solidFill>
                  <a:schemeClr val="accent3">
                    <a:lumMod val="50000"/>
                  </a:schemeClr>
                </a:solidFill>
              </a:rPr>
              <a:t>disease resistance</a:t>
            </a:r>
            <a:endParaRPr lang="en-US" sz="1600" dirty="0">
              <a:solidFill>
                <a:schemeClr val="accent3">
                  <a:lumMod val="50000"/>
                </a:schemeClr>
              </a:solidFill>
            </a:endParaRPr>
          </a:p>
        </p:txBody>
      </p:sp>
      <p:grpSp>
        <p:nvGrpSpPr>
          <p:cNvPr id="32" name="Group 31"/>
          <p:cNvGrpSpPr/>
          <p:nvPr/>
        </p:nvGrpSpPr>
        <p:grpSpPr>
          <a:xfrm>
            <a:off x="5795080" y="3733800"/>
            <a:ext cx="2737258" cy="2152710"/>
            <a:chOff x="5680780" y="3302000"/>
            <a:chExt cx="2737258" cy="2152710"/>
          </a:xfrm>
        </p:grpSpPr>
        <p:pic>
          <p:nvPicPr>
            <p:cNvPr id="11" name="Picture 10" descr="DSCF0515.JPG"/>
            <p:cNvPicPr>
              <a:picLocks noChangeAspect="1"/>
            </p:cNvPicPr>
            <p:nvPr/>
          </p:nvPicPr>
          <p:blipFill>
            <a:blip r:embed="rId4">
              <a:alphaModFix/>
              <a:lum/>
            </a:blip>
            <a:srcRect l="2171" t="22632" r="5033"/>
            <a:stretch>
              <a:fillRect/>
            </a:stretch>
          </p:blipFill>
          <p:spPr>
            <a:xfrm>
              <a:off x="5680780" y="3302000"/>
              <a:ext cx="2710904" cy="1694933"/>
            </a:xfrm>
            <a:prstGeom prst="rect">
              <a:avLst/>
            </a:prstGeom>
            <a:ln>
              <a:noFill/>
            </a:ln>
            <a:effectLst>
              <a:softEdge rad="112500"/>
            </a:effectLst>
          </p:spPr>
        </p:pic>
        <p:sp>
          <p:nvSpPr>
            <p:cNvPr id="13" name="TextBox 12"/>
            <p:cNvSpPr txBox="1"/>
            <p:nvPr/>
          </p:nvSpPr>
          <p:spPr>
            <a:xfrm>
              <a:off x="6118224" y="5054600"/>
              <a:ext cx="2273459" cy="400110"/>
            </a:xfrm>
            <a:prstGeom prst="rect">
              <a:avLst/>
            </a:prstGeom>
            <a:noFill/>
          </p:spPr>
          <p:txBody>
            <a:bodyPr wrap="square" rtlCol="0">
              <a:spAutoFit/>
            </a:bodyPr>
            <a:lstStyle/>
            <a:p>
              <a:r>
                <a:rPr lang="en-US" sz="2000" b="1" dirty="0" smtClean="0">
                  <a:solidFill>
                    <a:srgbClr val="3F5B03"/>
                  </a:solidFill>
                </a:rPr>
                <a:t>ENVIRONMENT</a:t>
              </a:r>
              <a:endParaRPr lang="en-US" sz="2000" b="1" dirty="0">
                <a:solidFill>
                  <a:srgbClr val="3F5B03"/>
                </a:solidFill>
              </a:endParaRPr>
            </a:p>
          </p:txBody>
        </p:sp>
        <p:sp>
          <p:nvSpPr>
            <p:cNvPr id="30" name="TextBox 29"/>
            <p:cNvSpPr txBox="1"/>
            <p:nvPr/>
          </p:nvSpPr>
          <p:spPr>
            <a:xfrm>
              <a:off x="6966114" y="3523074"/>
              <a:ext cx="1451924" cy="338554"/>
            </a:xfrm>
            <a:prstGeom prst="rect">
              <a:avLst/>
            </a:prstGeom>
            <a:noFill/>
          </p:spPr>
          <p:txBody>
            <a:bodyPr wrap="square" rtlCol="0">
              <a:spAutoFit/>
            </a:bodyPr>
            <a:lstStyle/>
            <a:p>
              <a:r>
                <a:rPr lang="en-US" sz="1600" dirty="0" smtClean="0">
                  <a:solidFill>
                    <a:schemeClr val="accent5">
                      <a:lumMod val="50000"/>
                    </a:schemeClr>
                  </a:solidFill>
                </a:rPr>
                <a:t>nutrition</a:t>
              </a:r>
              <a:endParaRPr lang="en-US" sz="1600" dirty="0">
                <a:solidFill>
                  <a:schemeClr val="accent5">
                    <a:lumMod val="50000"/>
                  </a:schemeClr>
                </a:solidFill>
              </a:endParaRPr>
            </a:p>
          </p:txBody>
        </p:sp>
        <p:sp>
          <p:nvSpPr>
            <p:cNvPr id="31" name="TextBox 30"/>
            <p:cNvSpPr txBox="1"/>
            <p:nvPr/>
          </p:nvSpPr>
          <p:spPr>
            <a:xfrm>
              <a:off x="5762108" y="3383374"/>
              <a:ext cx="1451924" cy="338554"/>
            </a:xfrm>
            <a:prstGeom prst="rect">
              <a:avLst/>
            </a:prstGeom>
            <a:noFill/>
          </p:spPr>
          <p:txBody>
            <a:bodyPr wrap="square" rtlCol="0">
              <a:spAutoFit/>
            </a:bodyPr>
            <a:lstStyle/>
            <a:p>
              <a:r>
                <a:rPr lang="en-US" sz="1600" dirty="0" smtClean="0">
                  <a:solidFill>
                    <a:srgbClr val="3F5B03"/>
                  </a:solidFill>
                </a:rPr>
                <a:t>pathogens</a:t>
              </a:r>
              <a:endParaRPr lang="en-US" sz="1600" dirty="0">
                <a:solidFill>
                  <a:srgbClr val="3F5B03"/>
                </a:solidFill>
              </a:endParaRPr>
            </a:p>
          </p:txBody>
        </p:sp>
      </p:grpSp>
      <p:sp>
        <p:nvSpPr>
          <p:cNvPr id="57" name="Right Arrow 56"/>
          <p:cNvSpPr/>
          <p:nvPr/>
        </p:nvSpPr>
        <p:spPr>
          <a:xfrm rot="13897105">
            <a:off x="5371607" y="2908320"/>
            <a:ext cx="1338534" cy="316535"/>
          </a:xfrm>
          <a:prstGeom prst="rightArrow">
            <a:avLst>
              <a:gd name="adj1" fmla="val 27568"/>
              <a:gd name="adj2" fmla="val 52254"/>
            </a:avLst>
          </a:prstGeom>
          <a:gradFill flip="none" rotWithShape="1">
            <a:gsLst>
              <a:gs pos="37000">
                <a:schemeClr val="accent5">
                  <a:lumMod val="75000"/>
                </a:schemeClr>
              </a:gs>
              <a:gs pos="100000">
                <a:srgbClr val="FFFFFF"/>
              </a:gs>
            </a:gsLst>
            <a:lin ang="10200000" scaled="0"/>
            <a:tileRect/>
          </a:gradFill>
          <a:ln>
            <a:solidFill>
              <a:schemeClr val="accent5">
                <a:lumMod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58" name="Right Arrow 57"/>
          <p:cNvSpPr/>
          <p:nvPr/>
        </p:nvSpPr>
        <p:spPr>
          <a:xfrm rot="18494277">
            <a:off x="1679452" y="2748553"/>
            <a:ext cx="1338534" cy="316535"/>
          </a:xfrm>
          <a:prstGeom prst="rightArrow">
            <a:avLst>
              <a:gd name="adj1" fmla="val 27568"/>
              <a:gd name="adj2" fmla="val 5225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ight Arrow 58"/>
          <p:cNvSpPr/>
          <p:nvPr/>
        </p:nvSpPr>
        <p:spPr>
          <a:xfrm rot="18494277">
            <a:off x="2178828" y="3087106"/>
            <a:ext cx="1338534" cy="316535"/>
          </a:xfrm>
          <a:prstGeom prst="rightArrow">
            <a:avLst>
              <a:gd name="adj1" fmla="val 27568"/>
              <a:gd name="adj2" fmla="val 52254"/>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3" name="TextBox 22"/>
          <p:cNvSpPr txBox="1"/>
          <p:nvPr/>
        </p:nvSpPr>
        <p:spPr>
          <a:xfrm>
            <a:off x="7133287" y="3475416"/>
            <a:ext cx="1451924" cy="338554"/>
          </a:xfrm>
          <a:prstGeom prst="rect">
            <a:avLst/>
          </a:prstGeom>
          <a:noFill/>
        </p:spPr>
        <p:txBody>
          <a:bodyPr wrap="square" rtlCol="0">
            <a:spAutoFit/>
          </a:bodyPr>
          <a:lstStyle/>
          <a:p>
            <a:r>
              <a:rPr lang="en-US" sz="1600" dirty="0" smtClean="0">
                <a:solidFill>
                  <a:srgbClr val="3F5B03"/>
                </a:solidFill>
              </a:rPr>
              <a:t>temperature</a:t>
            </a:r>
            <a:endParaRPr lang="en-US" sz="1600" dirty="0">
              <a:solidFill>
                <a:srgbClr val="3F5B03"/>
              </a:solidFill>
            </a:endParaRPr>
          </a:p>
        </p:txBody>
      </p:sp>
    </p:spTree>
    <p:extLst>
      <p:ext uri="{BB962C8B-B14F-4D97-AF65-F5344CB8AC3E}">
        <p14:creationId xmlns:p14="http://schemas.microsoft.com/office/powerpoint/2010/main" val="3136923363"/>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
          <p:cNvSpPr txBox="1">
            <a:spLocks/>
          </p:cNvSpPr>
          <p:nvPr/>
        </p:nvSpPr>
        <p:spPr>
          <a:xfrm>
            <a:off x="5238855" y="1107010"/>
            <a:ext cx="2348773" cy="409575"/>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b="1" dirty="0" err="1" smtClean="0">
                <a:solidFill>
                  <a:srgbClr val="404040"/>
                </a:solidFill>
              </a:rPr>
              <a:t>unmethylated</a:t>
            </a:r>
            <a:endParaRPr lang="en-US" b="1" dirty="0" smtClean="0">
              <a:solidFill>
                <a:srgbClr val="404040"/>
              </a:solidFill>
            </a:endParaRPr>
          </a:p>
        </p:txBody>
      </p:sp>
      <p:sp>
        <p:nvSpPr>
          <p:cNvPr id="94" name="Content Placeholder 2"/>
          <p:cNvSpPr txBox="1">
            <a:spLocks/>
          </p:cNvSpPr>
          <p:nvPr/>
        </p:nvSpPr>
        <p:spPr>
          <a:xfrm>
            <a:off x="2262481" y="1107010"/>
            <a:ext cx="2348773" cy="409575"/>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b="1" dirty="0" smtClean="0">
                <a:solidFill>
                  <a:srgbClr val="404040"/>
                </a:solidFill>
              </a:rPr>
              <a:t>methylated</a:t>
            </a:r>
          </a:p>
        </p:txBody>
      </p:sp>
      <p:grpSp>
        <p:nvGrpSpPr>
          <p:cNvPr id="4" name="Group 3"/>
          <p:cNvGrpSpPr/>
          <p:nvPr/>
        </p:nvGrpSpPr>
        <p:grpSpPr>
          <a:xfrm>
            <a:off x="2160881" y="1497205"/>
            <a:ext cx="1948780" cy="358570"/>
            <a:chOff x="2710754" y="1515072"/>
            <a:chExt cx="2566656" cy="425495"/>
          </a:xfrm>
        </p:grpSpPr>
        <p:grpSp>
          <p:nvGrpSpPr>
            <p:cNvPr id="46" name="Group 45"/>
            <p:cNvGrpSpPr/>
            <p:nvPr/>
          </p:nvGrpSpPr>
          <p:grpSpPr>
            <a:xfrm>
              <a:off x="2710754" y="1708440"/>
              <a:ext cx="2566656" cy="232127"/>
              <a:chOff x="263997" y="1938947"/>
              <a:chExt cx="2657815" cy="232127"/>
            </a:xfrm>
          </p:grpSpPr>
          <p:cxnSp>
            <p:nvCxnSpPr>
              <p:cNvPr id="56" name="Straight Connector 55"/>
              <p:cNvCxnSpPr/>
              <p:nvPr/>
            </p:nvCxnSpPr>
            <p:spPr>
              <a:xfrm flipH="1">
                <a:off x="365963" y="2084768"/>
                <a:ext cx="223241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nvGrpSpPr>
              <p:cNvPr id="59" name="Group 58"/>
              <p:cNvGrpSpPr/>
              <p:nvPr/>
            </p:nvGrpSpPr>
            <p:grpSpPr>
              <a:xfrm>
                <a:off x="263997" y="1938947"/>
                <a:ext cx="2657815" cy="232127"/>
                <a:chOff x="263997" y="1938947"/>
                <a:chExt cx="2657815" cy="232127"/>
              </a:xfrm>
            </p:grpSpPr>
            <p:sp>
              <p:nvSpPr>
                <p:cNvPr id="60" name="Rectangle 59"/>
                <p:cNvSpPr/>
                <p:nvPr/>
              </p:nvSpPr>
              <p:spPr>
                <a:xfrm>
                  <a:off x="1158402" y="1938947"/>
                  <a:ext cx="612979" cy="23212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2" name="Rectangle 61"/>
                <p:cNvSpPr/>
                <p:nvPr/>
              </p:nvSpPr>
              <p:spPr>
                <a:xfrm>
                  <a:off x="263997" y="1938947"/>
                  <a:ext cx="843605" cy="23212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3" name="Rectangle 62"/>
                <p:cNvSpPr/>
                <p:nvPr/>
              </p:nvSpPr>
              <p:spPr>
                <a:xfrm>
                  <a:off x="1847581" y="1938947"/>
                  <a:ext cx="1074231" cy="23212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64" name="Group 63"/>
            <p:cNvGrpSpPr/>
            <p:nvPr/>
          </p:nvGrpSpPr>
          <p:grpSpPr>
            <a:xfrm>
              <a:off x="3058291" y="1515072"/>
              <a:ext cx="2058345" cy="193367"/>
              <a:chOff x="3534042" y="1762338"/>
              <a:chExt cx="2131451" cy="193367"/>
            </a:xfrm>
          </p:grpSpPr>
          <p:grpSp>
            <p:nvGrpSpPr>
              <p:cNvPr id="65" name="Group 64"/>
              <p:cNvGrpSpPr/>
              <p:nvPr/>
            </p:nvGrpSpPr>
            <p:grpSpPr>
              <a:xfrm>
                <a:off x="3534042" y="1762338"/>
                <a:ext cx="88333" cy="193367"/>
                <a:chOff x="7728695" y="1300673"/>
                <a:chExt cx="88333" cy="193367"/>
              </a:xfrm>
            </p:grpSpPr>
            <p:sp>
              <p:nvSpPr>
                <p:cNvPr id="91" name="Oval 90"/>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2" name="Straight Connector 91"/>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6" name="Group 65"/>
              <p:cNvGrpSpPr/>
              <p:nvPr/>
            </p:nvGrpSpPr>
            <p:grpSpPr>
              <a:xfrm>
                <a:off x="3775938" y="1762338"/>
                <a:ext cx="88333" cy="193367"/>
                <a:chOff x="7728695" y="1300673"/>
                <a:chExt cx="88333" cy="193367"/>
              </a:xfrm>
            </p:grpSpPr>
            <p:sp>
              <p:nvSpPr>
                <p:cNvPr id="89" name="Oval 88"/>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0" name="Straight Connector 8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7" name="Group 66"/>
              <p:cNvGrpSpPr/>
              <p:nvPr/>
            </p:nvGrpSpPr>
            <p:grpSpPr>
              <a:xfrm>
                <a:off x="4056407" y="1762338"/>
                <a:ext cx="88333" cy="193367"/>
                <a:chOff x="7728695" y="1300673"/>
                <a:chExt cx="88333" cy="193367"/>
              </a:xfrm>
            </p:grpSpPr>
            <p:sp>
              <p:nvSpPr>
                <p:cNvPr id="87" name="Oval 86"/>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8" name="Straight Connector 8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8" name="Group 67"/>
              <p:cNvGrpSpPr/>
              <p:nvPr/>
            </p:nvGrpSpPr>
            <p:grpSpPr>
              <a:xfrm>
                <a:off x="4342280" y="1762338"/>
                <a:ext cx="88333" cy="193367"/>
                <a:chOff x="7728695" y="1300673"/>
                <a:chExt cx="88333" cy="193367"/>
              </a:xfrm>
            </p:grpSpPr>
            <p:sp>
              <p:nvSpPr>
                <p:cNvPr id="85" name="Oval 84"/>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6" name="Straight Connector 85"/>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9" name="Group 68"/>
              <p:cNvGrpSpPr/>
              <p:nvPr/>
            </p:nvGrpSpPr>
            <p:grpSpPr>
              <a:xfrm>
                <a:off x="4578606" y="1762338"/>
                <a:ext cx="88333" cy="193367"/>
                <a:chOff x="7728695" y="1300673"/>
                <a:chExt cx="88333" cy="193367"/>
              </a:xfrm>
            </p:grpSpPr>
            <p:sp>
              <p:nvSpPr>
                <p:cNvPr id="82" name="Oval 81"/>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4" name="Straight Connector 83"/>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70" name="Group 69"/>
              <p:cNvGrpSpPr/>
              <p:nvPr/>
            </p:nvGrpSpPr>
            <p:grpSpPr>
              <a:xfrm>
                <a:off x="5194968" y="1762338"/>
                <a:ext cx="88333" cy="193367"/>
                <a:chOff x="7728695" y="1300673"/>
                <a:chExt cx="88333" cy="193367"/>
              </a:xfrm>
            </p:grpSpPr>
            <p:sp>
              <p:nvSpPr>
                <p:cNvPr id="79" name="Oval 78"/>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0" name="Straight Connector 7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71" name="Group 70"/>
              <p:cNvGrpSpPr/>
              <p:nvPr/>
            </p:nvGrpSpPr>
            <p:grpSpPr>
              <a:xfrm>
                <a:off x="5386064" y="1762338"/>
                <a:ext cx="88333" cy="193367"/>
                <a:chOff x="7728695" y="1300673"/>
                <a:chExt cx="88333" cy="193367"/>
              </a:xfrm>
            </p:grpSpPr>
            <p:sp>
              <p:nvSpPr>
                <p:cNvPr id="75" name="Oval 74"/>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8" name="Straight Connector 7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72" name="Group 71"/>
              <p:cNvGrpSpPr/>
              <p:nvPr/>
            </p:nvGrpSpPr>
            <p:grpSpPr>
              <a:xfrm>
                <a:off x="5577160" y="1762338"/>
                <a:ext cx="88333" cy="193367"/>
                <a:chOff x="7728695" y="1300673"/>
                <a:chExt cx="88333" cy="193367"/>
              </a:xfrm>
            </p:grpSpPr>
            <p:sp>
              <p:nvSpPr>
                <p:cNvPr id="73" name="Oval 72"/>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4" name="Straight Connector 73"/>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grpSp>
      <p:grpSp>
        <p:nvGrpSpPr>
          <p:cNvPr id="93" name="Group 92"/>
          <p:cNvGrpSpPr/>
          <p:nvPr/>
        </p:nvGrpSpPr>
        <p:grpSpPr>
          <a:xfrm>
            <a:off x="5213850" y="1501137"/>
            <a:ext cx="2133816" cy="354638"/>
            <a:chOff x="2710754" y="1515072"/>
            <a:chExt cx="2566656" cy="425495"/>
          </a:xfrm>
        </p:grpSpPr>
        <p:grpSp>
          <p:nvGrpSpPr>
            <p:cNvPr id="95" name="Group 94"/>
            <p:cNvGrpSpPr/>
            <p:nvPr/>
          </p:nvGrpSpPr>
          <p:grpSpPr>
            <a:xfrm>
              <a:off x="2710754" y="1708440"/>
              <a:ext cx="2566656" cy="232127"/>
              <a:chOff x="263997" y="1938947"/>
              <a:chExt cx="2657815" cy="232127"/>
            </a:xfrm>
          </p:grpSpPr>
          <p:cxnSp>
            <p:nvCxnSpPr>
              <p:cNvPr id="121" name="Straight Connector 120"/>
              <p:cNvCxnSpPr/>
              <p:nvPr/>
            </p:nvCxnSpPr>
            <p:spPr>
              <a:xfrm flipH="1">
                <a:off x="365963" y="2084768"/>
                <a:ext cx="223241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nvGrpSpPr>
              <p:cNvPr id="122" name="Group 121"/>
              <p:cNvGrpSpPr/>
              <p:nvPr/>
            </p:nvGrpSpPr>
            <p:grpSpPr>
              <a:xfrm>
                <a:off x="263997" y="1938947"/>
                <a:ext cx="2657815" cy="232127"/>
                <a:chOff x="263997" y="1938947"/>
                <a:chExt cx="2657815" cy="232127"/>
              </a:xfrm>
            </p:grpSpPr>
            <p:sp>
              <p:nvSpPr>
                <p:cNvPr id="123" name="Rectangle 122"/>
                <p:cNvSpPr/>
                <p:nvPr/>
              </p:nvSpPr>
              <p:spPr>
                <a:xfrm>
                  <a:off x="1158402" y="1938947"/>
                  <a:ext cx="612979" cy="23212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4" name="Rectangle 123"/>
                <p:cNvSpPr/>
                <p:nvPr/>
              </p:nvSpPr>
              <p:spPr>
                <a:xfrm>
                  <a:off x="263997" y="1938947"/>
                  <a:ext cx="843605" cy="23212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5" name="Rectangle 124"/>
                <p:cNvSpPr/>
                <p:nvPr/>
              </p:nvSpPr>
              <p:spPr>
                <a:xfrm>
                  <a:off x="1847581" y="1938947"/>
                  <a:ext cx="1074231" cy="23212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96" name="Group 95"/>
            <p:cNvGrpSpPr/>
            <p:nvPr/>
          </p:nvGrpSpPr>
          <p:grpSpPr>
            <a:xfrm>
              <a:off x="3058291" y="1515072"/>
              <a:ext cx="2058345" cy="193367"/>
              <a:chOff x="3534042" y="1762338"/>
              <a:chExt cx="2131451" cy="193367"/>
            </a:xfrm>
          </p:grpSpPr>
          <p:grpSp>
            <p:nvGrpSpPr>
              <p:cNvPr id="97" name="Group 96"/>
              <p:cNvGrpSpPr/>
              <p:nvPr/>
            </p:nvGrpSpPr>
            <p:grpSpPr>
              <a:xfrm>
                <a:off x="3534042" y="1762338"/>
                <a:ext cx="88333" cy="193367"/>
                <a:chOff x="7728695" y="1300673"/>
                <a:chExt cx="88333" cy="193367"/>
              </a:xfrm>
            </p:grpSpPr>
            <p:sp>
              <p:nvSpPr>
                <p:cNvPr id="119" name="Oval 118"/>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20" name="Straight Connector 11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98" name="Group 97"/>
              <p:cNvGrpSpPr/>
              <p:nvPr/>
            </p:nvGrpSpPr>
            <p:grpSpPr>
              <a:xfrm>
                <a:off x="3775938" y="1762338"/>
                <a:ext cx="88333" cy="193367"/>
                <a:chOff x="7728695" y="1300673"/>
                <a:chExt cx="88333" cy="193367"/>
              </a:xfrm>
            </p:grpSpPr>
            <p:sp>
              <p:nvSpPr>
                <p:cNvPr id="117" name="Oval 116"/>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8" name="Straight Connector 11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99" name="Group 98"/>
              <p:cNvGrpSpPr/>
              <p:nvPr/>
            </p:nvGrpSpPr>
            <p:grpSpPr>
              <a:xfrm>
                <a:off x="4056407" y="1762338"/>
                <a:ext cx="88333" cy="193367"/>
                <a:chOff x="7728695" y="1300673"/>
                <a:chExt cx="88333" cy="193367"/>
              </a:xfrm>
            </p:grpSpPr>
            <p:sp>
              <p:nvSpPr>
                <p:cNvPr id="115" name="Oval 114"/>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6" name="Straight Connector 115"/>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0" name="Group 99"/>
              <p:cNvGrpSpPr/>
              <p:nvPr/>
            </p:nvGrpSpPr>
            <p:grpSpPr>
              <a:xfrm>
                <a:off x="4342280" y="1762338"/>
                <a:ext cx="88333" cy="193367"/>
                <a:chOff x="7728695" y="1300673"/>
                <a:chExt cx="88333" cy="193367"/>
              </a:xfrm>
            </p:grpSpPr>
            <p:sp>
              <p:nvSpPr>
                <p:cNvPr id="113" name="Oval 112"/>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4" name="Straight Connector 113"/>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1" name="Group 100"/>
              <p:cNvGrpSpPr/>
              <p:nvPr/>
            </p:nvGrpSpPr>
            <p:grpSpPr>
              <a:xfrm>
                <a:off x="4578606" y="1762338"/>
                <a:ext cx="88333" cy="193367"/>
                <a:chOff x="7728695" y="1300673"/>
                <a:chExt cx="88333" cy="193367"/>
              </a:xfrm>
            </p:grpSpPr>
            <p:sp>
              <p:nvSpPr>
                <p:cNvPr id="111" name="Oval 110"/>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2" name="Straight Connector 111"/>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2" name="Group 101"/>
              <p:cNvGrpSpPr/>
              <p:nvPr/>
            </p:nvGrpSpPr>
            <p:grpSpPr>
              <a:xfrm>
                <a:off x="5194968" y="1762338"/>
                <a:ext cx="88333" cy="193367"/>
                <a:chOff x="7728695" y="1300673"/>
                <a:chExt cx="88333" cy="193367"/>
              </a:xfrm>
            </p:grpSpPr>
            <p:sp>
              <p:nvSpPr>
                <p:cNvPr id="109" name="Oval 108"/>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0" name="Straight Connector 10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3" name="Group 102"/>
              <p:cNvGrpSpPr/>
              <p:nvPr/>
            </p:nvGrpSpPr>
            <p:grpSpPr>
              <a:xfrm>
                <a:off x="5386064" y="1762338"/>
                <a:ext cx="88333" cy="193367"/>
                <a:chOff x="7728695" y="1300673"/>
                <a:chExt cx="88333" cy="193367"/>
              </a:xfrm>
            </p:grpSpPr>
            <p:sp>
              <p:nvSpPr>
                <p:cNvPr id="107" name="Oval 106"/>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8" name="Straight Connector 10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4" name="Group 103"/>
              <p:cNvGrpSpPr/>
              <p:nvPr/>
            </p:nvGrpSpPr>
            <p:grpSpPr>
              <a:xfrm>
                <a:off x="5577160" y="1762338"/>
                <a:ext cx="88333" cy="193367"/>
                <a:chOff x="7728695" y="1300673"/>
                <a:chExt cx="88333" cy="193367"/>
              </a:xfrm>
            </p:grpSpPr>
            <p:sp>
              <p:nvSpPr>
                <p:cNvPr id="105" name="Oval 104"/>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6" name="Straight Connector 105"/>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grpSp>
      <p:sp>
        <p:nvSpPr>
          <p:cNvPr id="126" name="Rectangle 125"/>
          <p:cNvSpPr/>
          <p:nvPr/>
        </p:nvSpPr>
        <p:spPr>
          <a:xfrm>
            <a:off x="1885123" y="1055456"/>
            <a:ext cx="2459254" cy="883497"/>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Rectangle 126"/>
          <p:cNvSpPr/>
          <p:nvPr/>
        </p:nvSpPr>
        <p:spPr>
          <a:xfrm>
            <a:off x="5111775" y="1074836"/>
            <a:ext cx="2459254" cy="883497"/>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2008430" y="2729382"/>
            <a:ext cx="2010921" cy="109728"/>
            <a:chOff x="6483268" y="4178007"/>
            <a:chExt cx="2010921" cy="109728"/>
          </a:xfrm>
        </p:grpSpPr>
        <p:sp>
          <p:nvSpPr>
            <p:cNvPr id="133" name="Rectangle 132"/>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4" name="Rectangle 133"/>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5" name="Rectangle 134"/>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48" name="Group 147"/>
          <p:cNvGrpSpPr/>
          <p:nvPr/>
        </p:nvGrpSpPr>
        <p:grpSpPr>
          <a:xfrm>
            <a:off x="2008430" y="3022384"/>
            <a:ext cx="2010921" cy="109728"/>
            <a:chOff x="6483268" y="4178007"/>
            <a:chExt cx="2010921" cy="109728"/>
          </a:xfrm>
        </p:grpSpPr>
        <p:sp>
          <p:nvSpPr>
            <p:cNvPr id="149" name="Rectangle 148"/>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0" name="Rectangle 149"/>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1" name="Rectangle 150"/>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52" name="Group 151"/>
          <p:cNvGrpSpPr/>
          <p:nvPr/>
        </p:nvGrpSpPr>
        <p:grpSpPr>
          <a:xfrm>
            <a:off x="2008430" y="3315386"/>
            <a:ext cx="2010921" cy="109728"/>
            <a:chOff x="6483268" y="4178007"/>
            <a:chExt cx="2010921" cy="109728"/>
          </a:xfrm>
        </p:grpSpPr>
        <p:sp>
          <p:nvSpPr>
            <p:cNvPr id="153" name="Rectangle 152"/>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4" name="Rectangle 153"/>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5" name="Rectangle 154"/>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56" name="Group 155"/>
          <p:cNvGrpSpPr/>
          <p:nvPr/>
        </p:nvGrpSpPr>
        <p:grpSpPr>
          <a:xfrm>
            <a:off x="2008430" y="3608388"/>
            <a:ext cx="2010921" cy="109728"/>
            <a:chOff x="6483268" y="4178007"/>
            <a:chExt cx="2010921" cy="109728"/>
          </a:xfrm>
        </p:grpSpPr>
        <p:sp>
          <p:nvSpPr>
            <p:cNvPr id="157" name="Rectangle 156"/>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8" name="Rectangle 157"/>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9" name="Rectangle 158"/>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0" name="Group 159"/>
          <p:cNvGrpSpPr/>
          <p:nvPr/>
        </p:nvGrpSpPr>
        <p:grpSpPr>
          <a:xfrm>
            <a:off x="2008430" y="3901390"/>
            <a:ext cx="2010921" cy="109728"/>
            <a:chOff x="6483268" y="4178007"/>
            <a:chExt cx="2010921" cy="109728"/>
          </a:xfrm>
        </p:grpSpPr>
        <p:sp>
          <p:nvSpPr>
            <p:cNvPr id="161" name="Rectangle 160"/>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2" name="Rectangle 161"/>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3" name="Rectangle 162"/>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4" name="Group 163"/>
          <p:cNvGrpSpPr/>
          <p:nvPr/>
        </p:nvGrpSpPr>
        <p:grpSpPr>
          <a:xfrm>
            <a:off x="2008430" y="4194392"/>
            <a:ext cx="2010921" cy="109728"/>
            <a:chOff x="6483268" y="4178007"/>
            <a:chExt cx="2010921" cy="109728"/>
          </a:xfrm>
        </p:grpSpPr>
        <p:sp>
          <p:nvSpPr>
            <p:cNvPr id="165" name="Rectangle 164"/>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6" name="Rectangle 165"/>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7" name="Rectangle 166"/>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8" name="Group 167"/>
          <p:cNvGrpSpPr/>
          <p:nvPr/>
        </p:nvGrpSpPr>
        <p:grpSpPr>
          <a:xfrm>
            <a:off x="2008430" y="4487394"/>
            <a:ext cx="2010921" cy="109728"/>
            <a:chOff x="6483268" y="4178007"/>
            <a:chExt cx="2010921" cy="109728"/>
          </a:xfrm>
        </p:grpSpPr>
        <p:sp>
          <p:nvSpPr>
            <p:cNvPr id="169" name="Rectangle 168"/>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0" name="Rectangle 169"/>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1" name="Rectangle 170"/>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72" name="Group 171"/>
          <p:cNvGrpSpPr/>
          <p:nvPr/>
        </p:nvGrpSpPr>
        <p:grpSpPr>
          <a:xfrm>
            <a:off x="2008430" y="4780399"/>
            <a:ext cx="2010921" cy="109728"/>
            <a:chOff x="6483268" y="4178007"/>
            <a:chExt cx="2010921" cy="109728"/>
          </a:xfrm>
        </p:grpSpPr>
        <p:sp>
          <p:nvSpPr>
            <p:cNvPr id="173" name="Rectangle 172"/>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4" name="Rectangle 173"/>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5" name="Rectangle 174"/>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76" name="Group 175"/>
          <p:cNvGrpSpPr/>
          <p:nvPr/>
        </p:nvGrpSpPr>
        <p:grpSpPr>
          <a:xfrm>
            <a:off x="5132165" y="2733111"/>
            <a:ext cx="1155577" cy="109728"/>
            <a:chOff x="6483268" y="4178007"/>
            <a:chExt cx="1155577" cy="109728"/>
          </a:xfrm>
        </p:grpSpPr>
        <p:sp>
          <p:nvSpPr>
            <p:cNvPr id="177" name="Rectangle 176"/>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8" name="Rectangle 177"/>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80" name="Group 179"/>
          <p:cNvGrpSpPr/>
          <p:nvPr/>
        </p:nvGrpSpPr>
        <p:grpSpPr>
          <a:xfrm>
            <a:off x="5132165" y="3025581"/>
            <a:ext cx="2010921" cy="109728"/>
            <a:chOff x="6483268" y="4178007"/>
            <a:chExt cx="2010921" cy="109728"/>
          </a:xfrm>
        </p:grpSpPr>
        <p:sp>
          <p:nvSpPr>
            <p:cNvPr id="181" name="Rectangle 180"/>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2" name="Rectangle 181"/>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3" name="Rectangle 182"/>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86" name="Rectangle 185"/>
          <p:cNvSpPr/>
          <p:nvPr/>
        </p:nvSpPr>
        <p:spPr>
          <a:xfrm>
            <a:off x="5132165" y="3318051"/>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88" name="Group 187"/>
          <p:cNvGrpSpPr/>
          <p:nvPr/>
        </p:nvGrpSpPr>
        <p:grpSpPr>
          <a:xfrm>
            <a:off x="5132165" y="3610521"/>
            <a:ext cx="1532996" cy="109728"/>
            <a:chOff x="6483268" y="4178007"/>
            <a:chExt cx="1532996" cy="109728"/>
          </a:xfrm>
        </p:grpSpPr>
        <p:sp>
          <p:nvSpPr>
            <p:cNvPr id="190" name="Rectangle 189"/>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1" name="Rectangle 190"/>
            <p:cNvSpPr/>
            <p:nvPr/>
          </p:nvSpPr>
          <p:spPr>
            <a:xfrm>
              <a:off x="7153822"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92" name="Group 191"/>
          <p:cNvGrpSpPr/>
          <p:nvPr/>
        </p:nvGrpSpPr>
        <p:grpSpPr>
          <a:xfrm>
            <a:off x="5132165" y="3902991"/>
            <a:ext cx="1531764" cy="109728"/>
            <a:chOff x="6483268" y="4178007"/>
            <a:chExt cx="1531764" cy="109728"/>
          </a:xfrm>
        </p:grpSpPr>
        <p:sp>
          <p:nvSpPr>
            <p:cNvPr id="194" name="Rectangle 193"/>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5" name="Rectangle 194"/>
            <p:cNvSpPr/>
            <p:nvPr/>
          </p:nvSpPr>
          <p:spPr>
            <a:xfrm>
              <a:off x="7152590"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96" name="Group 195"/>
          <p:cNvGrpSpPr/>
          <p:nvPr/>
        </p:nvGrpSpPr>
        <p:grpSpPr>
          <a:xfrm>
            <a:off x="5132165" y="4195461"/>
            <a:ext cx="1996650" cy="109728"/>
            <a:chOff x="6483268" y="4178007"/>
            <a:chExt cx="1996650" cy="109728"/>
          </a:xfrm>
        </p:grpSpPr>
        <p:sp>
          <p:nvSpPr>
            <p:cNvPr id="197" name="Rectangle 196"/>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8" name="Rectangle 197"/>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9" name="Rectangle 198"/>
            <p:cNvSpPr/>
            <p:nvPr/>
          </p:nvSpPr>
          <p:spPr>
            <a:xfrm>
              <a:off x="7617476"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00" name="Group 199"/>
          <p:cNvGrpSpPr/>
          <p:nvPr/>
        </p:nvGrpSpPr>
        <p:grpSpPr>
          <a:xfrm>
            <a:off x="5132165" y="4487931"/>
            <a:ext cx="1347472" cy="109728"/>
            <a:chOff x="7146717" y="4178007"/>
            <a:chExt cx="1347472" cy="109728"/>
          </a:xfrm>
        </p:grpSpPr>
        <p:sp>
          <p:nvSpPr>
            <p:cNvPr id="201" name="Rectangle 200"/>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3" name="Rectangle 202"/>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05" name="Rectangle 204"/>
          <p:cNvSpPr/>
          <p:nvPr/>
        </p:nvSpPr>
        <p:spPr>
          <a:xfrm>
            <a:off x="5132165" y="4780399"/>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8" name="Title 1"/>
          <p:cNvSpPr>
            <a:spLocks noGrp="1"/>
          </p:cNvSpPr>
          <p:nvPr>
            <p:ph type="title"/>
          </p:nvPr>
        </p:nvSpPr>
        <p:spPr>
          <a:xfrm>
            <a:off x="320675" y="-391582"/>
            <a:ext cx="8042275" cy="1336675"/>
          </a:xfrm>
        </p:spPr>
        <p:txBody>
          <a:bodyPr/>
          <a:lstStyle/>
          <a:p>
            <a:pPr algn="l"/>
            <a:r>
              <a:rPr lang="en-US" dirty="0" smtClean="0"/>
              <a:t>Model</a:t>
            </a:r>
            <a:endParaRPr lang="en-US" dirty="0"/>
          </a:p>
        </p:txBody>
      </p:sp>
    </p:spTree>
    <p:extLst>
      <p:ext uri="{BB962C8B-B14F-4D97-AF65-F5344CB8AC3E}">
        <p14:creationId xmlns:p14="http://schemas.microsoft.com/office/powerpoint/2010/main" val="1091061436"/>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
          <p:cNvSpPr txBox="1">
            <a:spLocks/>
          </p:cNvSpPr>
          <p:nvPr/>
        </p:nvSpPr>
        <p:spPr>
          <a:xfrm>
            <a:off x="5238855" y="1107010"/>
            <a:ext cx="2348773" cy="409575"/>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b="1" dirty="0" err="1" smtClean="0">
                <a:solidFill>
                  <a:srgbClr val="404040"/>
                </a:solidFill>
              </a:rPr>
              <a:t>unmethylated</a:t>
            </a:r>
            <a:endParaRPr lang="en-US" b="1" dirty="0" smtClean="0">
              <a:solidFill>
                <a:srgbClr val="404040"/>
              </a:solidFill>
            </a:endParaRPr>
          </a:p>
        </p:txBody>
      </p:sp>
      <p:sp>
        <p:nvSpPr>
          <p:cNvPr id="94" name="Content Placeholder 2"/>
          <p:cNvSpPr txBox="1">
            <a:spLocks/>
          </p:cNvSpPr>
          <p:nvPr/>
        </p:nvSpPr>
        <p:spPr>
          <a:xfrm>
            <a:off x="2262481" y="1107010"/>
            <a:ext cx="2348773" cy="409575"/>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b="1" dirty="0" smtClean="0">
                <a:solidFill>
                  <a:srgbClr val="404040"/>
                </a:solidFill>
              </a:rPr>
              <a:t>methylated</a:t>
            </a:r>
          </a:p>
        </p:txBody>
      </p:sp>
      <p:grpSp>
        <p:nvGrpSpPr>
          <p:cNvPr id="4" name="Group 3"/>
          <p:cNvGrpSpPr/>
          <p:nvPr/>
        </p:nvGrpSpPr>
        <p:grpSpPr>
          <a:xfrm>
            <a:off x="2160881" y="1497205"/>
            <a:ext cx="1948780" cy="358570"/>
            <a:chOff x="2710754" y="1515072"/>
            <a:chExt cx="2566656" cy="425495"/>
          </a:xfrm>
        </p:grpSpPr>
        <p:grpSp>
          <p:nvGrpSpPr>
            <p:cNvPr id="46" name="Group 45"/>
            <p:cNvGrpSpPr/>
            <p:nvPr/>
          </p:nvGrpSpPr>
          <p:grpSpPr>
            <a:xfrm>
              <a:off x="2710754" y="1708440"/>
              <a:ext cx="2566656" cy="232127"/>
              <a:chOff x="263997" y="1938947"/>
              <a:chExt cx="2657815" cy="232127"/>
            </a:xfrm>
          </p:grpSpPr>
          <p:cxnSp>
            <p:nvCxnSpPr>
              <p:cNvPr id="56" name="Straight Connector 55"/>
              <p:cNvCxnSpPr/>
              <p:nvPr/>
            </p:nvCxnSpPr>
            <p:spPr>
              <a:xfrm flipH="1">
                <a:off x="365963" y="2084768"/>
                <a:ext cx="223241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nvGrpSpPr>
              <p:cNvPr id="59" name="Group 58"/>
              <p:cNvGrpSpPr/>
              <p:nvPr/>
            </p:nvGrpSpPr>
            <p:grpSpPr>
              <a:xfrm>
                <a:off x="263997" y="1938947"/>
                <a:ext cx="2657815" cy="232127"/>
                <a:chOff x="263997" y="1938947"/>
                <a:chExt cx="2657815" cy="232127"/>
              </a:xfrm>
            </p:grpSpPr>
            <p:sp>
              <p:nvSpPr>
                <p:cNvPr id="60" name="Rectangle 59"/>
                <p:cNvSpPr/>
                <p:nvPr/>
              </p:nvSpPr>
              <p:spPr>
                <a:xfrm>
                  <a:off x="1158402" y="1938947"/>
                  <a:ext cx="612979" cy="23212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2" name="Rectangle 61"/>
                <p:cNvSpPr/>
                <p:nvPr/>
              </p:nvSpPr>
              <p:spPr>
                <a:xfrm>
                  <a:off x="263997" y="1938947"/>
                  <a:ext cx="843605" cy="23212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3" name="Rectangle 62"/>
                <p:cNvSpPr/>
                <p:nvPr/>
              </p:nvSpPr>
              <p:spPr>
                <a:xfrm>
                  <a:off x="1847581" y="1938947"/>
                  <a:ext cx="1074231" cy="23212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64" name="Group 63"/>
            <p:cNvGrpSpPr/>
            <p:nvPr/>
          </p:nvGrpSpPr>
          <p:grpSpPr>
            <a:xfrm>
              <a:off x="3058291" y="1515072"/>
              <a:ext cx="2058345" cy="193367"/>
              <a:chOff x="3534042" y="1762338"/>
              <a:chExt cx="2131451" cy="193367"/>
            </a:xfrm>
          </p:grpSpPr>
          <p:grpSp>
            <p:nvGrpSpPr>
              <p:cNvPr id="65" name="Group 64"/>
              <p:cNvGrpSpPr/>
              <p:nvPr/>
            </p:nvGrpSpPr>
            <p:grpSpPr>
              <a:xfrm>
                <a:off x="3534042" y="1762338"/>
                <a:ext cx="88333" cy="193367"/>
                <a:chOff x="7728695" y="1300673"/>
                <a:chExt cx="88333" cy="193367"/>
              </a:xfrm>
            </p:grpSpPr>
            <p:sp>
              <p:nvSpPr>
                <p:cNvPr id="91" name="Oval 90"/>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2" name="Straight Connector 91"/>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6" name="Group 65"/>
              <p:cNvGrpSpPr/>
              <p:nvPr/>
            </p:nvGrpSpPr>
            <p:grpSpPr>
              <a:xfrm>
                <a:off x="3775938" y="1762338"/>
                <a:ext cx="88333" cy="193367"/>
                <a:chOff x="7728695" y="1300673"/>
                <a:chExt cx="88333" cy="193367"/>
              </a:xfrm>
            </p:grpSpPr>
            <p:sp>
              <p:nvSpPr>
                <p:cNvPr id="89" name="Oval 88"/>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0" name="Straight Connector 8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7" name="Group 66"/>
              <p:cNvGrpSpPr/>
              <p:nvPr/>
            </p:nvGrpSpPr>
            <p:grpSpPr>
              <a:xfrm>
                <a:off x="4056407" y="1762338"/>
                <a:ext cx="88333" cy="193367"/>
                <a:chOff x="7728695" y="1300673"/>
                <a:chExt cx="88333" cy="193367"/>
              </a:xfrm>
            </p:grpSpPr>
            <p:sp>
              <p:nvSpPr>
                <p:cNvPr id="87" name="Oval 86"/>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8" name="Straight Connector 8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8" name="Group 67"/>
              <p:cNvGrpSpPr/>
              <p:nvPr/>
            </p:nvGrpSpPr>
            <p:grpSpPr>
              <a:xfrm>
                <a:off x="4342280" y="1762338"/>
                <a:ext cx="88333" cy="193367"/>
                <a:chOff x="7728695" y="1300673"/>
                <a:chExt cx="88333" cy="193367"/>
              </a:xfrm>
            </p:grpSpPr>
            <p:sp>
              <p:nvSpPr>
                <p:cNvPr id="85" name="Oval 84"/>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6" name="Straight Connector 85"/>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9" name="Group 68"/>
              <p:cNvGrpSpPr/>
              <p:nvPr/>
            </p:nvGrpSpPr>
            <p:grpSpPr>
              <a:xfrm>
                <a:off x="4578606" y="1762338"/>
                <a:ext cx="88333" cy="193367"/>
                <a:chOff x="7728695" y="1300673"/>
                <a:chExt cx="88333" cy="193367"/>
              </a:xfrm>
            </p:grpSpPr>
            <p:sp>
              <p:nvSpPr>
                <p:cNvPr id="82" name="Oval 81"/>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4" name="Straight Connector 83"/>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70" name="Group 69"/>
              <p:cNvGrpSpPr/>
              <p:nvPr/>
            </p:nvGrpSpPr>
            <p:grpSpPr>
              <a:xfrm>
                <a:off x="5194968" y="1762338"/>
                <a:ext cx="88333" cy="193367"/>
                <a:chOff x="7728695" y="1300673"/>
                <a:chExt cx="88333" cy="193367"/>
              </a:xfrm>
            </p:grpSpPr>
            <p:sp>
              <p:nvSpPr>
                <p:cNvPr id="79" name="Oval 78"/>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0" name="Straight Connector 7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71" name="Group 70"/>
              <p:cNvGrpSpPr/>
              <p:nvPr/>
            </p:nvGrpSpPr>
            <p:grpSpPr>
              <a:xfrm>
                <a:off x="5386064" y="1762338"/>
                <a:ext cx="88333" cy="193367"/>
                <a:chOff x="7728695" y="1300673"/>
                <a:chExt cx="88333" cy="193367"/>
              </a:xfrm>
            </p:grpSpPr>
            <p:sp>
              <p:nvSpPr>
                <p:cNvPr id="75" name="Oval 74"/>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8" name="Straight Connector 7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72" name="Group 71"/>
              <p:cNvGrpSpPr/>
              <p:nvPr/>
            </p:nvGrpSpPr>
            <p:grpSpPr>
              <a:xfrm>
                <a:off x="5577160" y="1762338"/>
                <a:ext cx="88333" cy="193367"/>
                <a:chOff x="7728695" y="1300673"/>
                <a:chExt cx="88333" cy="193367"/>
              </a:xfrm>
            </p:grpSpPr>
            <p:sp>
              <p:nvSpPr>
                <p:cNvPr id="73" name="Oval 72"/>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4" name="Straight Connector 73"/>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grpSp>
      <p:grpSp>
        <p:nvGrpSpPr>
          <p:cNvPr id="93" name="Group 92"/>
          <p:cNvGrpSpPr/>
          <p:nvPr/>
        </p:nvGrpSpPr>
        <p:grpSpPr>
          <a:xfrm>
            <a:off x="5213850" y="1501137"/>
            <a:ext cx="2133816" cy="354638"/>
            <a:chOff x="2710754" y="1515072"/>
            <a:chExt cx="2566656" cy="425495"/>
          </a:xfrm>
        </p:grpSpPr>
        <p:grpSp>
          <p:nvGrpSpPr>
            <p:cNvPr id="95" name="Group 94"/>
            <p:cNvGrpSpPr/>
            <p:nvPr/>
          </p:nvGrpSpPr>
          <p:grpSpPr>
            <a:xfrm>
              <a:off x="2710754" y="1708440"/>
              <a:ext cx="2566656" cy="232127"/>
              <a:chOff x="263997" y="1938947"/>
              <a:chExt cx="2657815" cy="232127"/>
            </a:xfrm>
          </p:grpSpPr>
          <p:cxnSp>
            <p:nvCxnSpPr>
              <p:cNvPr id="121" name="Straight Connector 120"/>
              <p:cNvCxnSpPr/>
              <p:nvPr/>
            </p:nvCxnSpPr>
            <p:spPr>
              <a:xfrm flipH="1">
                <a:off x="365963" y="2084768"/>
                <a:ext cx="223241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nvGrpSpPr>
              <p:cNvPr id="122" name="Group 121"/>
              <p:cNvGrpSpPr/>
              <p:nvPr/>
            </p:nvGrpSpPr>
            <p:grpSpPr>
              <a:xfrm>
                <a:off x="263997" y="1938947"/>
                <a:ext cx="2657815" cy="232127"/>
                <a:chOff x="263997" y="1938947"/>
                <a:chExt cx="2657815" cy="232127"/>
              </a:xfrm>
            </p:grpSpPr>
            <p:sp>
              <p:nvSpPr>
                <p:cNvPr id="123" name="Rectangle 122"/>
                <p:cNvSpPr/>
                <p:nvPr/>
              </p:nvSpPr>
              <p:spPr>
                <a:xfrm>
                  <a:off x="1158402" y="1938947"/>
                  <a:ext cx="612979" cy="23212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4" name="Rectangle 123"/>
                <p:cNvSpPr/>
                <p:nvPr/>
              </p:nvSpPr>
              <p:spPr>
                <a:xfrm>
                  <a:off x="263997" y="1938947"/>
                  <a:ext cx="843605" cy="23212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5" name="Rectangle 124"/>
                <p:cNvSpPr/>
                <p:nvPr/>
              </p:nvSpPr>
              <p:spPr>
                <a:xfrm>
                  <a:off x="1847581" y="1938947"/>
                  <a:ext cx="1074231" cy="23212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96" name="Group 95"/>
            <p:cNvGrpSpPr/>
            <p:nvPr/>
          </p:nvGrpSpPr>
          <p:grpSpPr>
            <a:xfrm>
              <a:off x="3058291" y="1515072"/>
              <a:ext cx="2058345" cy="193367"/>
              <a:chOff x="3534042" y="1762338"/>
              <a:chExt cx="2131451" cy="193367"/>
            </a:xfrm>
          </p:grpSpPr>
          <p:grpSp>
            <p:nvGrpSpPr>
              <p:cNvPr id="97" name="Group 96"/>
              <p:cNvGrpSpPr/>
              <p:nvPr/>
            </p:nvGrpSpPr>
            <p:grpSpPr>
              <a:xfrm>
                <a:off x="3534042" y="1762338"/>
                <a:ext cx="88333" cy="193367"/>
                <a:chOff x="7728695" y="1300673"/>
                <a:chExt cx="88333" cy="193367"/>
              </a:xfrm>
            </p:grpSpPr>
            <p:sp>
              <p:nvSpPr>
                <p:cNvPr id="119" name="Oval 118"/>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20" name="Straight Connector 11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98" name="Group 97"/>
              <p:cNvGrpSpPr/>
              <p:nvPr/>
            </p:nvGrpSpPr>
            <p:grpSpPr>
              <a:xfrm>
                <a:off x="3775938" y="1762338"/>
                <a:ext cx="88333" cy="193367"/>
                <a:chOff x="7728695" y="1300673"/>
                <a:chExt cx="88333" cy="193367"/>
              </a:xfrm>
            </p:grpSpPr>
            <p:sp>
              <p:nvSpPr>
                <p:cNvPr id="117" name="Oval 116"/>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8" name="Straight Connector 11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99" name="Group 98"/>
              <p:cNvGrpSpPr/>
              <p:nvPr/>
            </p:nvGrpSpPr>
            <p:grpSpPr>
              <a:xfrm>
                <a:off x="4056407" y="1762338"/>
                <a:ext cx="88333" cy="193367"/>
                <a:chOff x="7728695" y="1300673"/>
                <a:chExt cx="88333" cy="193367"/>
              </a:xfrm>
            </p:grpSpPr>
            <p:sp>
              <p:nvSpPr>
                <p:cNvPr id="115" name="Oval 114"/>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6" name="Straight Connector 115"/>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0" name="Group 99"/>
              <p:cNvGrpSpPr/>
              <p:nvPr/>
            </p:nvGrpSpPr>
            <p:grpSpPr>
              <a:xfrm>
                <a:off x="4342280" y="1762338"/>
                <a:ext cx="88333" cy="193367"/>
                <a:chOff x="7728695" y="1300673"/>
                <a:chExt cx="88333" cy="193367"/>
              </a:xfrm>
            </p:grpSpPr>
            <p:sp>
              <p:nvSpPr>
                <p:cNvPr id="113" name="Oval 112"/>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4" name="Straight Connector 113"/>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1" name="Group 100"/>
              <p:cNvGrpSpPr/>
              <p:nvPr/>
            </p:nvGrpSpPr>
            <p:grpSpPr>
              <a:xfrm>
                <a:off x="4578606" y="1762338"/>
                <a:ext cx="88333" cy="193367"/>
                <a:chOff x="7728695" y="1300673"/>
                <a:chExt cx="88333" cy="193367"/>
              </a:xfrm>
            </p:grpSpPr>
            <p:sp>
              <p:nvSpPr>
                <p:cNvPr id="111" name="Oval 110"/>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2" name="Straight Connector 111"/>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2" name="Group 101"/>
              <p:cNvGrpSpPr/>
              <p:nvPr/>
            </p:nvGrpSpPr>
            <p:grpSpPr>
              <a:xfrm>
                <a:off x="5194968" y="1762338"/>
                <a:ext cx="88333" cy="193367"/>
                <a:chOff x="7728695" y="1300673"/>
                <a:chExt cx="88333" cy="193367"/>
              </a:xfrm>
            </p:grpSpPr>
            <p:sp>
              <p:nvSpPr>
                <p:cNvPr id="109" name="Oval 108"/>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0" name="Straight Connector 10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3" name="Group 102"/>
              <p:cNvGrpSpPr/>
              <p:nvPr/>
            </p:nvGrpSpPr>
            <p:grpSpPr>
              <a:xfrm>
                <a:off x="5386064" y="1762338"/>
                <a:ext cx="88333" cy="193367"/>
                <a:chOff x="7728695" y="1300673"/>
                <a:chExt cx="88333" cy="193367"/>
              </a:xfrm>
            </p:grpSpPr>
            <p:sp>
              <p:nvSpPr>
                <p:cNvPr id="107" name="Oval 106"/>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8" name="Straight Connector 10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4" name="Group 103"/>
              <p:cNvGrpSpPr/>
              <p:nvPr/>
            </p:nvGrpSpPr>
            <p:grpSpPr>
              <a:xfrm>
                <a:off x="5577160" y="1762338"/>
                <a:ext cx="88333" cy="193367"/>
                <a:chOff x="7728695" y="1300673"/>
                <a:chExt cx="88333" cy="193367"/>
              </a:xfrm>
            </p:grpSpPr>
            <p:sp>
              <p:nvSpPr>
                <p:cNvPr id="105" name="Oval 104"/>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6" name="Straight Connector 105"/>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grpSp>
      <p:sp>
        <p:nvSpPr>
          <p:cNvPr id="126" name="Rectangle 125"/>
          <p:cNvSpPr/>
          <p:nvPr/>
        </p:nvSpPr>
        <p:spPr>
          <a:xfrm>
            <a:off x="1885123" y="1055456"/>
            <a:ext cx="2459254" cy="883497"/>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Rectangle 126"/>
          <p:cNvSpPr/>
          <p:nvPr/>
        </p:nvSpPr>
        <p:spPr>
          <a:xfrm>
            <a:off x="5111775" y="1074836"/>
            <a:ext cx="2459254" cy="883497"/>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2008430" y="2729382"/>
            <a:ext cx="2010921" cy="109728"/>
            <a:chOff x="6483268" y="4178007"/>
            <a:chExt cx="2010921" cy="109728"/>
          </a:xfrm>
        </p:grpSpPr>
        <p:sp>
          <p:nvSpPr>
            <p:cNvPr id="133" name="Rectangle 132"/>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4" name="Rectangle 133"/>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5" name="Rectangle 134"/>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48" name="Group 147"/>
          <p:cNvGrpSpPr/>
          <p:nvPr/>
        </p:nvGrpSpPr>
        <p:grpSpPr>
          <a:xfrm>
            <a:off x="2008430" y="3022384"/>
            <a:ext cx="2010921" cy="109728"/>
            <a:chOff x="6483268" y="4178007"/>
            <a:chExt cx="2010921" cy="109728"/>
          </a:xfrm>
        </p:grpSpPr>
        <p:sp>
          <p:nvSpPr>
            <p:cNvPr id="149" name="Rectangle 148"/>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0" name="Rectangle 149"/>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1" name="Rectangle 150"/>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52" name="Group 151"/>
          <p:cNvGrpSpPr/>
          <p:nvPr/>
        </p:nvGrpSpPr>
        <p:grpSpPr>
          <a:xfrm>
            <a:off x="2008430" y="3315386"/>
            <a:ext cx="2010921" cy="109728"/>
            <a:chOff x="6483268" y="4178007"/>
            <a:chExt cx="2010921" cy="109728"/>
          </a:xfrm>
        </p:grpSpPr>
        <p:sp>
          <p:nvSpPr>
            <p:cNvPr id="153" name="Rectangle 152"/>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4" name="Rectangle 153"/>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5" name="Rectangle 154"/>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56" name="Group 155"/>
          <p:cNvGrpSpPr/>
          <p:nvPr/>
        </p:nvGrpSpPr>
        <p:grpSpPr>
          <a:xfrm>
            <a:off x="2008430" y="3608388"/>
            <a:ext cx="2010921" cy="109728"/>
            <a:chOff x="6483268" y="4178007"/>
            <a:chExt cx="2010921" cy="109728"/>
          </a:xfrm>
        </p:grpSpPr>
        <p:sp>
          <p:nvSpPr>
            <p:cNvPr id="157" name="Rectangle 156"/>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8" name="Rectangle 157"/>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9" name="Rectangle 158"/>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0" name="Group 159"/>
          <p:cNvGrpSpPr/>
          <p:nvPr/>
        </p:nvGrpSpPr>
        <p:grpSpPr>
          <a:xfrm>
            <a:off x="2008430" y="3901390"/>
            <a:ext cx="2010921" cy="109728"/>
            <a:chOff x="6483268" y="4178007"/>
            <a:chExt cx="2010921" cy="109728"/>
          </a:xfrm>
        </p:grpSpPr>
        <p:sp>
          <p:nvSpPr>
            <p:cNvPr id="161" name="Rectangle 160"/>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2" name="Rectangle 161"/>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3" name="Rectangle 162"/>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4" name="Group 163"/>
          <p:cNvGrpSpPr/>
          <p:nvPr/>
        </p:nvGrpSpPr>
        <p:grpSpPr>
          <a:xfrm>
            <a:off x="2008430" y="4194392"/>
            <a:ext cx="2010921" cy="109728"/>
            <a:chOff x="6483268" y="4178007"/>
            <a:chExt cx="2010921" cy="109728"/>
          </a:xfrm>
        </p:grpSpPr>
        <p:sp>
          <p:nvSpPr>
            <p:cNvPr id="165" name="Rectangle 164"/>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6" name="Rectangle 165"/>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7" name="Rectangle 166"/>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8" name="Group 167"/>
          <p:cNvGrpSpPr/>
          <p:nvPr/>
        </p:nvGrpSpPr>
        <p:grpSpPr>
          <a:xfrm>
            <a:off x="2008430" y="4487394"/>
            <a:ext cx="2010921" cy="109728"/>
            <a:chOff x="6483268" y="4178007"/>
            <a:chExt cx="2010921" cy="109728"/>
          </a:xfrm>
        </p:grpSpPr>
        <p:sp>
          <p:nvSpPr>
            <p:cNvPr id="169" name="Rectangle 168"/>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0" name="Rectangle 169"/>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1" name="Rectangle 170"/>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72" name="Group 171"/>
          <p:cNvGrpSpPr/>
          <p:nvPr/>
        </p:nvGrpSpPr>
        <p:grpSpPr>
          <a:xfrm>
            <a:off x="2008430" y="4780399"/>
            <a:ext cx="2010921" cy="109728"/>
            <a:chOff x="6483268" y="4178007"/>
            <a:chExt cx="2010921" cy="109728"/>
          </a:xfrm>
        </p:grpSpPr>
        <p:sp>
          <p:nvSpPr>
            <p:cNvPr id="173" name="Rectangle 172"/>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4" name="Rectangle 173"/>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5" name="Rectangle 174"/>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76" name="Group 175"/>
          <p:cNvGrpSpPr/>
          <p:nvPr/>
        </p:nvGrpSpPr>
        <p:grpSpPr>
          <a:xfrm>
            <a:off x="5132165" y="2733111"/>
            <a:ext cx="1155577" cy="109728"/>
            <a:chOff x="6483268" y="4178007"/>
            <a:chExt cx="1155577" cy="109728"/>
          </a:xfrm>
        </p:grpSpPr>
        <p:sp>
          <p:nvSpPr>
            <p:cNvPr id="177" name="Rectangle 176"/>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8" name="Rectangle 177"/>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80" name="Group 179"/>
          <p:cNvGrpSpPr/>
          <p:nvPr/>
        </p:nvGrpSpPr>
        <p:grpSpPr>
          <a:xfrm>
            <a:off x="5132165" y="3025581"/>
            <a:ext cx="2010921" cy="109728"/>
            <a:chOff x="6483268" y="4178007"/>
            <a:chExt cx="2010921" cy="109728"/>
          </a:xfrm>
        </p:grpSpPr>
        <p:sp>
          <p:nvSpPr>
            <p:cNvPr id="181" name="Rectangle 180"/>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2" name="Rectangle 181"/>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3" name="Rectangle 182"/>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86" name="Rectangle 185"/>
          <p:cNvSpPr/>
          <p:nvPr/>
        </p:nvSpPr>
        <p:spPr>
          <a:xfrm>
            <a:off x="5132165" y="3318051"/>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88" name="Group 187"/>
          <p:cNvGrpSpPr/>
          <p:nvPr/>
        </p:nvGrpSpPr>
        <p:grpSpPr>
          <a:xfrm>
            <a:off x="5132165" y="3610521"/>
            <a:ext cx="1532996" cy="109728"/>
            <a:chOff x="6483268" y="4178007"/>
            <a:chExt cx="1532996" cy="109728"/>
          </a:xfrm>
        </p:grpSpPr>
        <p:sp>
          <p:nvSpPr>
            <p:cNvPr id="190" name="Rectangle 189"/>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1" name="Rectangle 190"/>
            <p:cNvSpPr/>
            <p:nvPr/>
          </p:nvSpPr>
          <p:spPr>
            <a:xfrm>
              <a:off x="7153822"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92" name="Group 191"/>
          <p:cNvGrpSpPr/>
          <p:nvPr/>
        </p:nvGrpSpPr>
        <p:grpSpPr>
          <a:xfrm>
            <a:off x="5132165" y="3902991"/>
            <a:ext cx="1531764" cy="109728"/>
            <a:chOff x="6483268" y="4178007"/>
            <a:chExt cx="1531764" cy="109728"/>
          </a:xfrm>
        </p:grpSpPr>
        <p:sp>
          <p:nvSpPr>
            <p:cNvPr id="194" name="Rectangle 193"/>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5" name="Rectangle 194"/>
            <p:cNvSpPr/>
            <p:nvPr/>
          </p:nvSpPr>
          <p:spPr>
            <a:xfrm>
              <a:off x="7152590"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96" name="Group 195"/>
          <p:cNvGrpSpPr/>
          <p:nvPr/>
        </p:nvGrpSpPr>
        <p:grpSpPr>
          <a:xfrm>
            <a:off x="5132165" y="4195461"/>
            <a:ext cx="1996650" cy="109728"/>
            <a:chOff x="6483268" y="4178007"/>
            <a:chExt cx="1996650" cy="109728"/>
          </a:xfrm>
        </p:grpSpPr>
        <p:sp>
          <p:nvSpPr>
            <p:cNvPr id="197" name="Rectangle 196"/>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8" name="Rectangle 197"/>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9" name="Rectangle 198"/>
            <p:cNvSpPr/>
            <p:nvPr/>
          </p:nvSpPr>
          <p:spPr>
            <a:xfrm>
              <a:off x="7617476"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00" name="Group 199"/>
          <p:cNvGrpSpPr/>
          <p:nvPr/>
        </p:nvGrpSpPr>
        <p:grpSpPr>
          <a:xfrm>
            <a:off x="5132165" y="4487931"/>
            <a:ext cx="1347472" cy="109728"/>
            <a:chOff x="7146717" y="4178007"/>
            <a:chExt cx="1347472" cy="109728"/>
          </a:xfrm>
        </p:grpSpPr>
        <p:sp>
          <p:nvSpPr>
            <p:cNvPr id="201" name="Rectangle 200"/>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3" name="Rectangle 202"/>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05" name="Rectangle 204"/>
          <p:cNvSpPr/>
          <p:nvPr/>
        </p:nvSpPr>
        <p:spPr>
          <a:xfrm>
            <a:off x="5132165" y="4780399"/>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9" name="Content Placeholder 2"/>
          <p:cNvSpPr txBox="1">
            <a:spLocks/>
          </p:cNvSpPr>
          <p:nvPr/>
        </p:nvSpPr>
        <p:spPr>
          <a:xfrm>
            <a:off x="1879691" y="1943146"/>
            <a:ext cx="2348773" cy="409575"/>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sz="2000" dirty="0" smtClean="0">
                <a:solidFill>
                  <a:schemeClr val="tx1">
                    <a:lumMod val="85000"/>
                    <a:lumOff val="15000"/>
                  </a:schemeClr>
                </a:solidFill>
              </a:rPr>
              <a:t>housekeeping</a:t>
            </a:r>
          </a:p>
        </p:txBody>
      </p:sp>
      <p:sp>
        <p:nvSpPr>
          <p:cNvPr id="132" name="Title 1"/>
          <p:cNvSpPr txBox="1">
            <a:spLocks/>
          </p:cNvSpPr>
          <p:nvPr/>
        </p:nvSpPr>
        <p:spPr>
          <a:xfrm>
            <a:off x="320675" y="-391582"/>
            <a:ext cx="8042275" cy="1336675"/>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dirty="0" smtClean="0"/>
              <a:t>Model</a:t>
            </a:r>
            <a:endParaRPr lang="en-US" dirty="0"/>
          </a:p>
        </p:txBody>
      </p:sp>
    </p:spTree>
    <p:extLst>
      <p:ext uri="{BB962C8B-B14F-4D97-AF65-F5344CB8AC3E}">
        <p14:creationId xmlns:p14="http://schemas.microsoft.com/office/powerpoint/2010/main" val="2116614423"/>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
          <p:cNvSpPr txBox="1">
            <a:spLocks/>
          </p:cNvSpPr>
          <p:nvPr/>
        </p:nvSpPr>
        <p:spPr>
          <a:xfrm>
            <a:off x="5238855" y="1107010"/>
            <a:ext cx="2348773" cy="409575"/>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b="1" dirty="0" err="1" smtClean="0">
                <a:solidFill>
                  <a:srgbClr val="404040"/>
                </a:solidFill>
              </a:rPr>
              <a:t>unmethylated</a:t>
            </a:r>
            <a:endParaRPr lang="en-US" b="1" dirty="0" smtClean="0">
              <a:solidFill>
                <a:srgbClr val="404040"/>
              </a:solidFill>
            </a:endParaRPr>
          </a:p>
        </p:txBody>
      </p:sp>
      <p:sp>
        <p:nvSpPr>
          <p:cNvPr id="94" name="Content Placeholder 2"/>
          <p:cNvSpPr txBox="1">
            <a:spLocks/>
          </p:cNvSpPr>
          <p:nvPr/>
        </p:nvSpPr>
        <p:spPr>
          <a:xfrm>
            <a:off x="2262481" y="1107010"/>
            <a:ext cx="2348773" cy="409575"/>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b="1" dirty="0" smtClean="0">
                <a:solidFill>
                  <a:srgbClr val="404040"/>
                </a:solidFill>
              </a:rPr>
              <a:t>methylated</a:t>
            </a:r>
          </a:p>
        </p:txBody>
      </p:sp>
      <p:grpSp>
        <p:nvGrpSpPr>
          <p:cNvPr id="4" name="Group 3"/>
          <p:cNvGrpSpPr/>
          <p:nvPr/>
        </p:nvGrpSpPr>
        <p:grpSpPr>
          <a:xfrm>
            <a:off x="2160881" y="1497205"/>
            <a:ext cx="1948780" cy="358570"/>
            <a:chOff x="2710754" y="1515072"/>
            <a:chExt cx="2566656" cy="425495"/>
          </a:xfrm>
        </p:grpSpPr>
        <p:grpSp>
          <p:nvGrpSpPr>
            <p:cNvPr id="46" name="Group 45"/>
            <p:cNvGrpSpPr/>
            <p:nvPr/>
          </p:nvGrpSpPr>
          <p:grpSpPr>
            <a:xfrm>
              <a:off x="2710754" y="1708440"/>
              <a:ext cx="2566656" cy="232127"/>
              <a:chOff x="263997" y="1938947"/>
              <a:chExt cx="2657815" cy="232127"/>
            </a:xfrm>
          </p:grpSpPr>
          <p:cxnSp>
            <p:nvCxnSpPr>
              <p:cNvPr id="56" name="Straight Connector 55"/>
              <p:cNvCxnSpPr/>
              <p:nvPr/>
            </p:nvCxnSpPr>
            <p:spPr>
              <a:xfrm flipH="1">
                <a:off x="365963" y="2084768"/>
                <a:ext cx="223241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nvGrpSpPr>
              <p:cNvPr id="59" name="Group 58"/>
              <p:cNvGrpSpPr/>
              <p:nvPr/>
            </p:nvGrpSpPr>
            <p:grpSpPr>
              <a:xfrm>
                <a:off x="263997" y="1938947"/>
                <a:ext cx="2657815" cy="232127"/>
                <a:chOff x="263997" y="1938947"/>
                <a:chExt cx="2657815" cy="232127"/>
              </a:xfrm>
            </p:grpSpPr>
            <p:sp>
              <p:nvSpPr>
                <p:cNvPr id="60" name="Rectangle 59"/>
                <p:cNvSpPr/>
                <p:nvPr/>
              </p:nvSpPr>
              <p:spPr>
                <a:xfrm>
                  <a:off x="1158402" y="1938947"/>
                  <a:ext cx="612979" cy="23212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2" name="Rectangle 61"/>
                <p:cNvSpPr/>
                <p:nvPr/>
              </p:nvSpPr>
              <p:spPr>
                <a:xfrm>
                  <a:off x="263997" y="1938947"/>
                  <a:ext cx="843605" cy="23212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3" name="Rectangle 62"/>
                <p:cNvSpPr/>
                <p:nvPr/>
              </p:nvSpPr>
              <p:spPr>
                <a:xfrm>
                  <a:off x="1847581" y="1938947"/>
                  <a:ext cx="1074231" cy="23212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64" name="Group 63"/>
            <p:cNvGrpSpPr/>
            <p:nvPr/>
          </p:nvGrpSpPr>
          <p:grpSpPr>
            <a:xfrm>
              <a:off x="3058291" y="1515072"/>
              <a:ext cx="2058345" cy="193367"/>
              <a:chOff x="3534042" y="1762338"/>
              <a:chExt cx="2131451" cy="193367"/>
            </a:xfrm>
          </p:grpSpPr>
          <p:grpSp>
            <p:nvGrpSpPr>
              <p:cNvPr id="65" name="Group 64"/>
              <p:cNvGrpSpPr/>
              <p:nvPr/>
            </p:nvGrpSpPr>
            <p:grpSpPr>
              <a:xfrm>
                <a:off x="3534042" y="1762338"/>
                <a:ext cx="88333" cy="193367"/>
                <a:chOff x="7728695" y="1300673"/>
                <a:chExt cx="88333" cy="193367"/>
              </a:xfrm>
            </p:grpSpPr>
            <p:sp>
              <p:nvSpPr>
                <p:cNvPr id="91" name="Oval 90"/>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2" name="Straight Connector 91"/>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6" name="Group 65"/>
              <p:cNvGrpSpPr/>
              <p:nvPr/>
            </p:nvGrpSpPr>
            <p:grpSpPr>
              <a:xfrm>
                <a:off x="3775938" y="1762338"/>
                <a:ext cx="88333" cy="193367"/>
                <a:chOff x="7728695" y="1300673"/>
                <a:chExt cx="88333" cy="193367"/>
              </a:xfrm>
            </p:grpSpPr>
            <p:sp>
              <p:nvSpPr>
                <p:cNvPr id="89" name="Oval 88"/>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0" name="Straight Connector 8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7" name="Group 66"/>
              <p:cNvGrpSpPr/>
              <p:nvPr/>
            </p:nvGrpSpPr>
            <p:grpSpPr>
              <a:xfrm>
                <a:off x="4056407" y="1762338"/>
                <a:ext cx="88333" cy="193367"/>
                <a:chOff x="7728695" y="1300673"/>
                <a:chExt cx="88333" cy="193367"/>
              </a:xfrm>
            </p:grpSpPr>
            <p:sp>
              <p:nvSpPr>
                <p:cNvPr id="87" name="Oval 86"/>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8" name="Straight Connector 8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8" name="Group 67"/>
              <p:cNvGrpSpPr/>
              <p:nvPr/>
            </p:nvGrpSpPr>
            <p:grpSpPr>
              <a:xfrm>
                <a:off x="4342280" y="1762338"/>
                <a:ext cx="88333" cy="193367"/>
                <a:chOff x="7728695" y="1300673"/>
                <a:chExt cx="88333" cy="193367"/>
              </a:xfrm>
            </p:grpSpPr>
            <p:sp>
              <p:nvSpPr>
                <p:cNvPr id="85" name="Oval 84"/>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6" name="Straight Connector 85"/>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9" name="Group 68"/>
              <p:cNvGrpSpPr/>
              <p:nvPr/>
            </p:nvGrpSpPr>
            <p:grpSpPr>
              <a:xfrm>
                <a:off x="4578606" y="1762338"/>
                <a:ext cx="88333" cy="193367"/>
                <a:chOff x="7728695" y="1300673"/>
                <a:chExt cx="88333" cy="193367"/>
              </a:xfrm>
            </p:grpSpPr>
            <p:sp>
              <p:nvSpPr>
                <p:cNvPr id="82" name="Oval 81"/>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4" name="Straight Connector 83"/>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70" name="Group 69"/>
              <p:cNvGrpSpPr/>
              <p:nvPr/>
            </p:nvGrpSpPr>
            <p:grpSpPr>
              <a:xfrm>
                <a:off x="5194968" y="1762338"/>
                <a:ext cx="88333" cy="193367"/>
                <a:chOff x="7728695" y="1300673"/>
                <a:chExt cx="88333" cy="193367"/>
              </a:xfrm>
            </p:grpSpPr>
            <p:sp>
              <p:nvSpPr>
                <p:cNvPr id="79" name="Oval 78"/>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0" name="Straight Connector 7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71" name="Group 70"/>
              <p:cNvGrpSpPr/>
              <p:nvPr/>
            </p:nvGrpSpPr>
            <p:grpSpPr>
              <a:xfrm>
                <a:off x="5386064" y="1762338"/>
                <a:ext cx="88333" cy="193367"/>
                <a:chOff x="7728695" y="1300673"/>
                <a:chExt cx="88333" cy="193367"/>
              </a:xfrm>
            </p:grpSpPr>
            <p:sp>
              <p:nvSpPr>
                <p:cNvPr id="75" name="Oval 74"/>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8" name="Straight Connector 7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72" name="Group 71"/>
              <p:cNvGrpSpPr/>
              <p:nvPr/>
            </p:nvGrpSpPr>
            <p:grpSpPr>
              <a:xfrm>
                <a:off x="5577160" y="1762338"/>
                <a:ext cx="88333" cy="193367"/>
                <a:chOff x="7728695" y="1300673"/>
                <a:chExt cx="88333" cy="193367"/>
              </a:xfrm>
            </p:grpSpPr>
            <p:sp>
              <p:nvSpPr>
                <p:cNvPr id="73" name="Oval 72"/>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4" name="Straight Connector 73"/>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grpSp>
      <p:grpSp>
        <p:nvGrpSpPr>
          <p:cNvPr id="93" name="Group 92"/>
          <p:cNvGrpSpPr/>
          <p:nvPr/>
        </p:nvGrpSpPr>
        <p:grpSpPr>
          <a:xfrm>
            <a:off x="5213850" y="1501137"/>
            <a:ext cx="2133816" cy="354638"/>
            <a:chOff x="2710754" y="1515072"/>
            <a:chExt cx="2566656" cy="425495"/>
          </a:xfrm>
        </p:grpSpPr>
        <p:grpSp>
          <p:nvGrpSpPr>
            <p:cNvPr id="95" name="Group 94"/>
            <p:cNvGrpSpPr/>
            <p:nvPr/>
          </p:nvGrpSpPr>
          <p:grpSpPr>
            <a:xfrm>
              <a:off x="2710754" y="1708440"/>
              <a:ext cx="2566656" cy="232127"/>
              <a:chOff x="263997" y="1938947"/>
              <a:chExt cx="2657815" cy="232127"/>
            </a:xfrm>
          </p:grpSpPr>
          <p:cxnSp>
            <p:nvCxnSpPr>
              <p:cNvPr id="121" name="Straight Connector 120"/>
              <p:cNvCxnSpPr/>
              <p:nvPr/>
            </p:nvCxnSpPr>
            <p:spPr>
              <a:xfrm flipH="1">
                <a:off x="365963" y="2084768"/>
                <a:ext cx="223241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nvGrpSpPr>
              <p:cNvPr id="122" name="Group 121"/>
              <p:cNvGrpSpPr/>
              <p:nvPr/>
            </p:nvGrpSpPr>
            <p:grpSpPr>
              <a:xfrm>
                <a:off x="263997" y="1938947"/>
                <a:ext cx="2657815" cy="232127"/>
                <a:chOff x="263997" y="1938947"/>
                <a:chExt cx="2657815" cy="232127"/>
              </a:xfrm>
            </p:grpSpPr>
            <p:sp>
              <p:nvSpPr>
                <p:cNvPr id="123" name="Rectangle 122"/>
                <p:cNvSpPr/>
                <p:nvPr/>
              </p:nvSpPr>
              <p:spPr>
                <a:xfrm>
                  <a:off x="1158402" y="1938947"/>
                  <a:ext cx="612979" cy="23212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4" name="Rectangle 123"/>
                <p:cNvSpPr/>
                <p:nvPr/>
              </p:nvSpPr>
              <p:spPr>
                <a:xfrm>
                  <a:off x="263997" y="1938947"/>
                  <a:ext cx="843605" cy="23212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5" name="Rectangle 124"/>
                <p:cNvSpPr/>
                <p:nvPr/>
              </p:nvSpPr>
              <p:spPr>
                <a:xfrm>
                  <a:off x="1847581" y="1938947"/>
                  <a:ext cx="1074231" cy="23212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96" name="Group 95"/>
            <p:cNvGrpSpPr/>
            <p:nvPr/>
          </p:nvGrpSpPr>
          <p:grpSpPr>
            <a:xfrm>
              <a:off x="3058291" y="1515072"/>
              <a:ext cx="2058345" cy="193367"/>
              <a:chOff x="3534042" y="1762338"/>
              <a:chExt cx="2131451" cy="193367"/>
            </a:xfrm>
          </p:grpSpPr>
          <p:grpSp>
            <p:nvGrpSpPr>
              <p:cNvPr id="97" name="Group 96"/>
              <p:cNvGrpSpPr/>
              <p:nvPr/>
            </p:nvGrpSpPr>
            <p:grpSpPr>
              <a:xfrm>
                <a:off x="3534042" y="1762338"/>
                <a:ext cx="88333" cy="193367"/>
                <a:chOff x="7728695" y="1300673"/>
                <a:chExt cx="88333" cy="193367"/>
              </a:xfrm>
            </p:grpSpPr>
            <p:sp>
              <p:nvSpPr>
                <p:cNvPr id="119" name="Oval 118"/>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20" name="Straight Connector 11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98" name="Group 97"/>
              <p:cNvGrpSpPr/>
              <p:nvPr/>
            </p:nvGrpSpPr>
            <p:grpSpPr>
              <a:xfrm>
                <a:off x="3775938" y="1762338"/>
                <a:ext cx="88333" cy="193367"/>
                <a:chOff x="7728695" y="1300673"/>
                <a:chExt cx="88333" cy="193367"/>
              </a:xfrm>
            </p:grpSpPr>
            <p:sp>
              <p:nvSpPr>
                <p:cNvPr id="117" name="Oval 116"/>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8" name="Straight Connector 11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99" name="Group 98"/>
              <p:cNvGrpSpPr/>
              <p:nvPr/>
            </p:nvGrpSpPr>
            <p:grpSpPr>
              <a:xfrm>
                <a:off x="4056407" y="1762338"/>
                <a:ext cx="88333" cy="193367"/>
                <a:chOff x="7728695" y="1300673"/>
                <a:chExt cx="88333" cy="193367"/>
              </a:xfrm>
            </p:grpSpPr>
            <p:sp>
              <p:nvSpPr>
                <p:cNvPr id="115" name="Oval 114"/>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6" name="Straight Connector 115"/>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0" name="Group 99"/>
              <p:cNvGrpSpPr/>
              <p:nvPr/>
            </p:nvGrpSpPr>
            <p:grpSpPr>
              <a:xfrm>
                <a:off x="4342280" y="1762338"/>
                <a:ext cx="88333" cy="193367"/>
                <a:chOff x="7728695" y="1300673"/>
                <a:chExt cx="88333" cy="193367"/>
              </a:xfrm>
            </p:grpSpPr>
            <p:sp>
              <p:nvSpPr>
                <p:cNvPr id="113" name="Oval 112"/>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4" name="Straight Connector 113"/>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1" name="Group 100"/>
              <p:cNvGrpSpPr/>
              <p:nvPr/>
            </p:nvGrpSpPr>
            <p:grpSpPr>
              <a:xfrm>
                <a:off x="4578606" y="1762338"/>
                <a:ext cx="88333" cy="193367"/>
                <a:chOff x="7728695" y="1300673"/>
                <a:chExt cx="88333" cy="193367"/>
              </a:xfrm>
            </p:grpSpPr>
            <p:sp>
              <p:nvSpPr>
                <p:cNvPr id="111" name="Oval 110"/>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2" name="Straight Connector 111"/>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2" name="Group 101"/>
              <p:cNvGrpSpPr/>
              <p:nvPr/>
            </p:nvGrpSpPr>
            <p:grpSpPr>
              <a:xfrm>
                <a:off x="5194968" y="1762338"/>
                <a:ext cx="88333" cy="193367"/>
                <a:chOff x="7728695" y="1300673"/>
                <a:chExt cx="88333" cy="193367"/>
              </a:xfrm>
            </p:grpSpPr>
            <p:sp>
              <p:nvSpPr>
                <p:cNvPr id="109" name="Oval 108"/>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0" name="Straight Connector 10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3" name="Group 102"/>
              <p:cNvGrpSpPr/>
              <p:nvPr/>
            </p:nvGrpSpPr>
            <p:grpSpPr>
              <a:xfrm>
                <a:off x="5386064" y="1762338"/>
                <a:ext cx="88333" cy="193367"/>
                <a:chOff x="7728695" y="1300673"/>
                <a:chExt cx="88333" cy="193367"/>
              </a:xfrm>
            </p:grpSpPr>
            <p:sp>
              <p:nvSpPr>
                <p:cNvPr id="107" name="Oval 106"/>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8" name="Straight Connector 10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4" name="Group 103"/>
              <p:cNvGrpSpPr/>
              <p:nvPr/>
            </p:nvGrpSpPr>
            <p:grpSpPr>
              <a:xfrm>
                <a:off x="5577160" y="1762338"/>
                <a:ext cx="88333" cy="193367"/>
                <a:chOff x="7728695" y="1300673"/>
                <a:chExt cx="88333" cy="193367"/>
              </a:xfrm>
            </p:grpSpPr>
            <p:sp>
              <p:nvSpPr>
                <p:cNvPr id="105" name="Oval 104"/>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6" name="Straight Connector 105"/>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grpSp>
      <p:sp>
        <p:nvSpPr>
          <p:cNvPr id="126" name="Rectangle 125"/>
          <p:cNvSpPr/>
          <p:nvPr/>
        </p:nvSpPr>
        <p:spPr>
          <a:xfrm>
            <a:off x="1885123" y="1055456"/>
            <a:ext cx="2459254" cy="883497"/>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Rectangle 126"/>
          <p:cNvSpPr/>
          <p:nvPr/>
        </p:nvSpPr>
        <p:spPr>
          <a:xfrm>
            <a:off x="5111775" y="1074836"/>
            <a:ext cx="2459254" cy="883497"/>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2008430" y="2729382"/>
            <a:ext cx="2010921" cy="109728"/>
            <a:chOff x="6483268" y="4178007"/>
            <a:chExt cx="2010921" cy="109728"/>
          </a:xfrm>
        </p:grpSpPr>
        <p:sp>
          <p:nvSpPr>
            <p:cNvPr id="133" name="Rectangle 132"/>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4" name="Rectangle 133"/>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5" name="Rectangle 134"/>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48" name="Group 147"/>
          <p:cNvGrpSpPr/>
          <p:nvPr/>
        </p:nvGrpSpPr>
        <p:grpSpPr>
          <a:xfrm>
            <a:off x="2008430" y="3022384"/>
            <a:ext cx="2010921" cy="109728"/>
            <a:chOff x="6483268" y="4178007"/>
            <a:chExt cx="2010921" cy="109728"/>
          </a:xfrm>
        </p:grpSpPr>
        <p:sp>
          <p:nvSpPr>
            <p:cNvPr id="149" name="Rectangle 148"/>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0" name="Rectangle 149"/>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1" name="Rectangle 150"/>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52" name="Group 151"/>
          <p:cNvGrpSpPr/>
          <p:nvPr/>
        </p:nvGrpSpPr>
        <p:grpSpPr>
          <a:xfrm>
            <a:off x="2008430" y="3315386"/>
            <a:ext cx="2010921" cy="109728"/>
            <a:chOff x="6483268" y="4178007"/>
            <a:chExt cx="2010921" cy="109728"/>
          </a:xfrm>
        </p:grpSpPr>
        <p:sp>
          <p:nvSpPr>
            <p:cNvPr id="153" name="Rectangle 152"/>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4" name="Rectangle 153"/>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5" name="Rectangle 154"/>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56" name="Group 155"/>
          <p:cNvGrpSpPr/>
          <p:nvPr/>
        </p:nvGrpSpPr>
        <p:grpSpPr>
          <a:xfrm>
            <a:off x="2008430" y="3608388"/>
            <a:ext cx="2010921" cy="109728"/>
            <a:chOff x="6483268" y="4178007"/>
            <a:chExt cx="2010921" cy="109728"/>
          </a:xfrm>
        </p:grpSpPr>
        <p:sp>
          <p:nvSpPr>
            <p:cNvPr id="157" name="Rectangle 156"/>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8" name="Rectangle 157"/>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9" name="Rectangle 158"/>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0" name="Group 159"/>
          <p:cNvGrpSpPr/>
          <p:nvPr/>
        </p:nvGrpSpPr>
        <p:grpSpPr>
          <a:xfrm>
            <a:off x="2008430" y="3901390"/>
            <a:ext cx="2010921" cy="109728"/>
            <a:chOff x="6483268" y="4178007"/>
            <a:chExt cx="2010921" cy="109728"/>
          </a:xfrm>
        </p:grpSpPr>
        <p:sp>
          <p:nvSpPr>
            <p:cNvPr id="161" name="Rectangle 160"/>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2" name="Rectangle 161"/>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3" name="Rectangle 162"/>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4" name="Group 163"/>
          <p:cNvGrpSpPr/>
          <p:nvPr/>
        </p:nvGrpSpPr>
        <p:grpSpPr>
          <a:xfrm>
            <a:off x="2008430" y="4194392"/>
            <a:ext cx="2010921" cy="109728"/>
            <a:chOff x="6483268" y="4178007"/>
            <a:chExt cx="2010921" cy="109728"/>
          </a:xfrm>
        </p:grpSpPr>
        <p:sp>
          <p:nvSpPr>
            <p:cNvPr id="165" name="Rectangle 164"/>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6" name="Rectangle 165"/>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7" name="Rectangle 166"/>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8" name="Group 167"/>
          <p:cNvGrpSpPr/>
          <p:nvPr/>
        </p:nvGrpSpPr>
        <p:grpSpPr>
          <a:xfrm>
            <a:off x="2008430" y="4487394"/>
            <a:ext cx="2010921" cy="109728"/>
            <a:chOff x="6483268" y="4178007"/>
            <a:chExt cx="2010921" cy="109728"/>
          </a:xfrm>
        </p:grpSpPr>
        <p:sp>
          <p:nvSpPr>
            <p:cNvPr id="169" name="Rectangle 168"/>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0" name="Rectangle 169"/>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1" name="Rectangle 170"/>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72" name="Group 171"/>
          <p:cNvGrpSpPr/>
          <p:nvPr/>
        </p:nvGrpSpPr>
        <p:grpSpPr>
          <a:xfrm>
            <a:off x="2008430" y="4780399"/>
            <a:ext cx="2010921" cy="109728"/>
            <a:chOff x="6483268" y="4178007"/>
            <a:chExt cx="2010921" cy="109728"/>
          </a:xfrm>
        </p:grpSpPr>
        <p:sp>
          <p:nvSpPr>
            <p:cNvPr id="173" name="Rectangle 172"/>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4" name="Rectangle 173"/>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5" name="Rectangle 174"/>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76" name="Group 175"/>
          <p:cNvGrpSpPr/>
          <p:nvPr/>
        </p:nvGrpSpPr>
        <p:grpSpPr>
          <a:xfrm>
            <a:off x="5132165" y="2733111"/>
            <a:ext cx="1155577" cy="109728"/>
            <a:chOff x="6483268" y="4178007"/>
            <a:chExt cx="1155577" cy="109728"/>
          </a:xfrm>
        </p:grpSpPr>
        <p:sp>
          <p:nvSpPr>
            <p:cNvPr id="177" name="Rectangle 176"/>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8" name="Rectangle 177"/>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80" name="Group 179"/>
          <p:cNvGrpSpPr/>
          <p:nvPr/>
        </p:nvGrpSpPr>
        <p:grpSpPr>
          <a:xfrm>
            <a:off x="5132165" y="3025581"/>
            <a:ext cx="2010921" cy="109728"/>
            <a:chOff x="6483268" y="4178007"/>
            <a:chExt cx="2010921" cy="109728"/>
          </a:xfrm>
        </p:grpSpPr>
        <p:sp>
          <p:nvSpPr>
            <p:cNvPr id="181" name="Rectangle 180"/>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2" name="Rectangle 181"/>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3" name="Rectangle 182"/>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86" name="Rectangle 185"/>
          <p:cNvSpPr/>
          <p:nvPr/>
        </p:nvSpPr>
        <p:spPr>
          <a:xfrm>
            <a:off x="5132165" y="3318051"/>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88" name="Group 187"/>
          <p:cNvGrpSpPr/>
          <p:nvPr/>
        </p:nvGrpSpPr>
        <p:grpSpPr>
          <a:xfrm>
            <a:off x="5132165" y="3610521"/>
            <a:ext cx="1532996" cy="109728"/>
            <a:chOff x="6483268" y="4178007"/>
            <a:chExt cx="1532996" cy="109728"/>
          </a:xfrm>
        </p:grpSpPr>
        <p:sp>
          <p:nvSpPr>
            <p:cNvPr id="190" name="Rectangle 189"/>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1" name="Rectangle 190"/>
            <p:cNvSpPr/>
            <p:nvPr/>
          </p:nvSpPr>
          <p:spPr>
            <a:xfrm>
              <a:off x="7153822"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92" name="Group 191"/>
          <p:cNvGrpSpPr/>
          <p:nvPr/>
        </p:nvGrpSpPr>
        <p:grpSpPr>
          <a:xfrm>
            <a:off x="5132165" y="3902991"/>
            <a:ext cx="1531764" cy="109728"/>
            <a:chOff x="6483268" y="4178007"/>
            <a:chExt cx="1531764" cy="109728"/>
          </a:xfrm>
        </p:grpSpPr>
        <p:sp>
          <p:nvSpPr>
            <p:cNvPr id="194" name="Rectangle 193"/>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5" name="Rectangle 194"/>
            <p:cNvSpPr/>
            <p:nvPr/>
          </p:nvSpPr>
          <p:spPr>
            <a:xfrm>
              <a:off x="7152590"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96" name="Group 195"/>
          <p:cNvGrpSpPr/>
          <p:nvPr/>
        </p:nvGrpSpPr>
        <p:grpSpPr>
          <a:xfrm>
            <a:off x="5132165" y="4195461"/>
            <a:ext cx="1996650" cy="109728"/>
            <a:chOff x="6483268" y="4178007"/>
            <a:chExt cx="1996650" cy="109728"/>
          </a:xfrm>
        </p:grpSpPr>
        <p:sp>
          <p:nvSpPr>
            <p:cNvPr id="197" name="Rectangle 196"/>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8" name="Rectangle 197"/>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9" name="Rectangle 198"/>
            <p:cNvSpPr/>
            <p:nvPr/>
          </p:nvSpPr>
          <p:spPr>
            <a:xfrm>
              <a:off x="7617476"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00" name="Group 199"/>
          <p:cNvGrpSpPr/>
          <p:nvPr/>
        </p:nvGrpSpPr>
        <p:grpSpPr>
          <a:xfrm>
            <a:off x="5132165" y="4487931"/>
            <a:ext cx="1347472" cy="109728"/>
            <a:chOff x="7146717" y="4178007"/>
            <a:chExt cx="1347472" cy="109728"/>
          </a:xfrm>
        </p:grpSpPr>
        <p:sp>
          <p:nvSpPr>
            <p:cNvPr id="201" name="Rectangle 200"/>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3" name="Rectangle 202"/>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05" name="Rectangle 204"/>
          <p:cNvSpPr/>
          <p:nvPr/>
        </p:nvSpPr>
        <p:spPr>
          <a:xfrm>
            <a:off x="5132165" y="4780399"/>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9" name="Content Placeholder 2"/>
          <p:cNvSpPr txBox="1">
            <a:spLocks/>
          </p:cNvSpPr>
          <p:nvPr/>
        </p:nvSpPr>
        <p:spPr>
          <a:xfrm>
            <a:off x="1879691" y="1943146"/>
            <a:ext cx="2348773" cy="409575"/>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sz="2000" dirty="0" smtClean="0">
                <a:solidFill>
                  <a:schemeClr val="tx1">
                    <a:lumMod val="85000"/>
                    <a:lumOff val="15000"/>
                  </a:schemeClr>
                </a:solidFill>
              </a:rPr>
              <a:t>housekeeping</a:t>
            </a:r>
          </a:p>
        </p:txBody>
      </p:sp>
      <p:sp>
        <p:nvSpPr>
          <p:cNvPr id="132" name="Title 1"/>
          <p:cNvSpPr txBox="1">
            <a:spLocks/>
          </p:cNvSpPr>
          <p:nvPr/>
        </p:nvSpPr>
        <p:spPr>
          <a:xfrm>
            <a:off x="320675" y="-391582"/>
            <a:ext cx="8042275" cy="1336675"/>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dirty="0" smtClean="0"/>
              <a:t>Model</a:t>
            </a:r>
            <a:endParaRPr lang="en-US" dirty="0"/>
          </a:p>
        </p:txBody>
      </p:sp>
      <p:sp>
        <p:nvSpPr>
          <p:cNvPr id="128" name="Content Placeholder 2"/>
          <p:cNvSpPr txBox="1">
            <a:spLocks/>
          </p:cNvSpPr>
          <p:nvPr/>
        </p:nvSpPr>
        <p:spPr>
          <a:xfrm>
            <a:off x="5048199" y="1956128"/>
            <a:ext cx="2348773" cy="409575"/>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sz="2000" dirty="0" smtClean="0">
                <a:solidFill>
                  <a:schemeClr val="tx1">
                    <a:lumMod val="85000"/>
                    <a:lumOff val="15000"/>
                  </a:schemeClr>
                </a:solidFill>
              </a:rPr>
              <a:t>inducible</a:t>
            </a:r>
          </a:p>
        </p:txBody>
      </p:sp>
    </p:spTree>
    <p:extLst>
      <p:ext uri="{BB962C8B-B14F-4D97-AF65-F5344CB8AC3E}">
        <p14:creationId xmlns:p14="http://schemas.microsoft.com/office/powerpoint/2010/main" val="1555950800"/>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DSCF05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540" y="-151998"/>
            <a:ext cx="16077103" cy="7019588"/>
          </a:xfrm>
          <a:prstGeom prst="rect">
            <a:avLst/>
          </a:prstGeom>
          <a:solidFill>
            <a:srgbClr val="FF6525"/>
          </a:solidFill>
          <a:ln>
            <a:solidFill>
              <a:schemeClr val="accent1">
                <a:lumMod val="75000"/>
              </a:schemeClr>
            </a:solidFill>
          </a:ln>
        </p:spPr>
      </p:pic>
      <p:sp>
        <p:nvSpPr>
          <p:cNvPr id="43" name="Rectangle 42"/>
          <p:cNvSpPr/>
          <p:nvPr/>
        </p:nvSpPr>
        <p:spPr>
          <a:xfrm>
            <a:off x="-3451951" y="-151998"/>
            <a:ext cx="15414514" cy="7009998"/>
          </a:xfrm>
          <a:prstGeom prst="rect">
            <a:avLst/>
          </a:prstGeom>
          <a:blipFill dpi="0" rotWithShape="0">
            <a:blip r:embed="rId4">
              <a:alphaModFix amt="59000"/>
              <a:duotone>
                <a:schemeClr val="bg2">
                  <a:shade val="40000"/>
                  <a:satMod val="400000"/>
                </a:schemeClr>
                <a:schemeClr val="bg2">
                  <a:tint val="10000"/>
                  <a:satMod val="200000"/>
                </a:schemeClr>
              </a:duotone>
            </a:blip>
            <a:srcRect/>
            <a:stretch>
              <a:fillRect l="22394" t="2243" r="18285" b="-3423"/>
            </a:stretch>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TextBox 179"/>
          <p:cNvSpPr txBox="1"/>
          <p:nvPr/>
        </p:nvSpPr>
        <p:spPr>
          <a:xfrm>
            <a:off x="2301486" y="4293454"/>
            <a:ext cx="2576793" cy="461665"/>
          </a:xfrm>
          <a:prstGeom prst="rect">
            <a:avLst/>
          </a:prstGeom>
          <a:noFill/>
        </p:spPr>
        <p:txBody>
          <a:bodyPr wrap="square" rtlCol="0">
            <a:spAutoFit/>
          </a:bodyPr>
          <a:lstStyle/>
          <a:p>
            <a:r>
              <a:rPr lang="en-US" sz="2400" dirty="0" smtClean="0"/>
              <a:t>temperature</a:t>
            </a:r>
            <a:endParaRPr lang="en-US" sz="2400" dirty="0"/>
          </a:p>
        </p:txBody>
      </p:sp>
      <p:sp>
        <p:nvSpPr>
          <p:cNvPr id="2" name="Chord 1"/>
          <p:cNvSpPr/>
          <p:nvPr/>
        </p:nvSpPr>
        <p:spPr>
          <a:xfrm>
            <a:off x="4437590" y="4408812"/>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 name="Chord 183"/>
          <p:cNvSpPr/>
          <p:nvPr/>
        </p:nvSpPr>
        <p:spPr>
          <a:xfrm>
            <a:off x="4878279" y="4755119"/>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Chord 184"/>
          <p:cNvSpPr/>
          <p:nvPr/>
        </p:nvSpPr>
        <p:spPr>
          <a:xfrm>
            <a:off x="4310590" y="4025117"/>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Chord 185"/>
          <p:cNvSpPr/>
          <p:nvPr/>
        </p:nvSpPr>
        <p:spPr>
          <a:xfrm>
            <a:off x="5005279" y="4273346"/>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Chord 186"/>
          <p:cNvSpPr/>
          <p:nvPr/>
        </p:nvSpPr>
        <p:spPr>
          <a:xfrm>
            <a:off x="1624541" y="4713612"/>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Chord 187"/>
          <p:cNvSpPr/>
          <p:nvPr/>
        </p:nvSpPr>
        <p:spPr>
          <a:xfrm>
            <a:off x="193673" y="4192334"/>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Chord 188"/>
          <p:cNvSpPr/>
          <p:nvPr/>
        </p:nvSpPr>
        <p:spPr>
          <a:xfrm>
            <a:off x="1118657" y="4245002"/>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Chord 189"/>
          <p:cNvSpPr/>
          <p:nvPr/>
        </p:nvSpPr>
        <p:spPr>
          <a:xfrm>
            <a:off x="5745692" y="4066970"/>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Chord 190"/>
          <p:cNvSpPr/>
          <p:nvPr/>
        </p:nvSpPr>
        <p:spPr>
          <a:xfrm>
            <a:off x="5872693" y="4755119"/>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Chord 191"/>
          <p:cNvSpPr/>
          <p:nvPr/>
        </p:nvSpPr>
        <p:spPr>
          <a:xfrm>
            <a:off x="3470271" y="4866012"/>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Chord 192"/>
          <p:cNvSpPr/>
          <p:nvPr/>
        </p:nvSpPr>
        <p:spPr>
          <a:xfrm>
            <a:off x="7290854" y="4450319"/>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Chord 193"/>
          <p:cNvSpPr/>
          <p:nvPr/>
        </p:nvSpPr>
        <p:spPr>
          <a:xfrm>
            <a:off x="621839" y="4907519"/>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Chord 194"/>
          <p:cNvSpPr/>
          <p:nvPr/>
        </p:nvSpPr>
        <p:spPr>
          <a:xfrm>
            <a:off x="8574191" y="4450319"/>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 name="Chord 195"/>
          <p:cNvSpPr/>
          <p:nvPr/>
        </p:nvSpPr>
        <p:spPr>
          <a:xfrm>
            <a:off x="2136950" y="4066970"/>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Chord 198"/>
          <p:cNvSpPr/>
          <p:nvPr/>
        </p:nvSpPr>
        <p:spPr>
          <a:xfrm>
            <a:off x="3470271" y="4025117"/>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Chord 199"/>
          <p:cNvSpPr/>
          <p:nvPr/>
        </p:nvSpPr>
        <p:spPr>
          <a:xfrm>
            <a:off x="7912102" y="4755119"/>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Chord 200"/>
          <p:cNvSpPr/>
          <p:nvPr/>
        </p:nvSpPr>
        <p:spPr>
          <a:xfrm>
            <a:off x="2430110" y="4755119"/>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 name="Chord 201"/>
          <p:cNvSpPr/>
          <p:nvPr/>
        </p:nvSpPr>
        <p:spPr>
          <a:xfrm>
            <a:off x="6618815" y="4014420"/>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Chord 202"/>
          <p:cNvSpPr/>
          <p:nvPr/>
        </p:nvSpPr>
        <p:spPr>
          <a:xfrm>
            <a:off x="8785227" y="3709620"/>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748840" y="3715852"/>
            <a:ext cx="1388110" cy="461665"/>
          </a:xfrm>
          <a:prstGeom prst="rect">
            <a:avLst/>
          </a:prstGeom>
          <a:noFill/>
        </p:spPr>
        <p:txBody>
          <a:bodyPr wrap="square" rtlCol="0">
            <a:spAutoFit/>
          </a:bodyPr>
          <a:lstStyle/>
          <a:p>
            <a:r>
              <a:rPr lang="en-US" sz="2400" dirty="0" smtClean="0"/>
              <a:t>disease</a:t>
            </a:r>
            <a:endParaRPr lang="en-US" sz="2400" dirty="0"/>
          </a:p>
        </p:txBody>
      </p:sp>
      <p:sp>
        <p:nvSpPr>
          <p:cNvPr id="35" name="TextBox 34"/>
          <p:cNvSpPr txBox="1"/>
          <p:nvPr/>
        </p:nvSpPr>
        <p:spPr>
          <a:xfrm>
            <a:off x="5344582" y="4293454"/>
            <a:ext cx="2116667" cy="461665"/>
          </a:xfrm>
          <a:prstGeom prst="rect">
            <a:avLst/>
          </a:prstGeom>
          <a:noFill/>
        </p:spPr>
        <p:txBody>
          <a:bodyPr wrap="square" rtlCol="0">
            <a:spAutoFit/>
          </a:bodyPr>
          <a:lstStyle/>
          <a:p>
            <a:r>
              <a:rPr lang="en-US" sz="2400" dirty="0" err="1" smtClean="0"/>
              <a:t>dessication</a:t>
            </a:r>
            <a:endParaRPr lang="en-US" sz="2400" dirty="0"/>
          </a:p>
        </p:txBody>
      </p:sp>
      <p:sp>
        <p:nvSpPr>
          <p:cNvPr id="36" name="TextBox 35"/>
          <p:cNvSpPr txBox="1"/>
          <p:nvPr/>
        </p:nvSpPr>
        <p:spPr>
          <a:xfrm>
            <a:off x="7417855" y="3862020"/>
            <a:ext cx="1388110" cy="461665"/>
          </a:xfrm>
          <a:prstGeom prst="rect">
            <a:avLst/>
          </a:prstGeom>
          <a:noFill/>
        </p:spPr>
        <p:txBody>
          <a:bodyPr wrap="square" rtlCol="0">
            <a:spAutoFit/>
          </a:bodyPr>
          <a:lstStyle/>
          <a:p>
            <a:r>
              <a:rPr lang="en-US" sz="2400" dirty="0" smtClean="0"/>
              <a:t>salinity</a:t>
            </a:r>
            <a:endParaRPr lang="en-US" sz="2400" dirty="0"/>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1730520997"/>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DSCF05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540" y="-151998"/>
            <a:ext cx="16077103" cy="7019588"/>
          </a:xfrm>
          <a:prstGeom prst="rect">
            <a:avLst/>
          </a:prstGeom>
          <a:solidFill>
            <a:srgbClr val="FF6525"/>
          </a:solidFill>
          <a:ln>
            <a:solidFill>
              <a:schemeClr val="accent1">
                <a:lumMod val="75000"/>
              </a:schemeClr>
            </a:solidFill>
          </a:ln>
        </p:spPr>
      </p:pic>
      <p:sp>
        <p:nvSpPr>
          <p:cNvPr id="43" name="Rectangle 42"/>
          <p:cNvSpPr/>
          <p:nvPr/>
        </p:nvSpPr>
        <p:spPr>
          <a:xfrm>
            <a:off x="-3451951" y="-151998"/>
            <a:ext cx="15414514" cy="7009998"/>
          </a:xfrm>
          <a:prstGeom prst="rect">
            <a:avLst/>
          </a:prstGeom>
          <a:blipFill dpi="0" rotWithShape="0">
            <a:blip r:embed="rId4">
              <a:alphaModFix amt="59000"/>
              <a:duotone>
                <a:schemeClr val="bg2">
                  <a:shade val="40000"/>
                  <a:satMod val="400000"/>
                </a:schemeClr>
                <a:schemeClr val="bg2">
                  <a:tint val="10000"/>
                  <a:satMod val="200000"/>
                </a:schemeClr>
              </a:duotone>
            </a:blip>
            <a:srcRect/>
            <a:stretch>
              <a:fillRect l="22394" t="2243" r="18285" b="-3423"/>
            </a:stretch>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TextBox 179"/>
          <p:cNvSpPr txBox="1"/>
          <p:nvPr/>
        </p:nvSpPr>
        <p:spPr>
          <a:xfrm>
            <a:off x="2301486" y="4293454"/>
            <a:ext cx="2576793" cy="461665"/>
          </a:xfrm>
          <a:prstGeom prst="rect">
            <a:avLst/>
          </a:prstGeom>
          <a:noFill/>
        </p:spPr>
        <p:txBody>
          <a:bodyPr wrap="square" rtlCol="0">
            <a:spAutoFit/>
          </a:bodyPr>
          <a:lstStyle/>
          <a:p>
            <a:r>
              <a:rPr lang="en-US" sz="2400" dirty="0" smtClean="0"/>
              <a:t>temperature</a:t>
            </a:r>
            <a:endParaRPr lang="en-US" sz="2400" dirty="0"/>
          </a:p>
        </p:txBody>
      </p:sp>
      <p:sp>
        <p:nvSpPr>
          <p:cNvPr id="2" name="Chord 1"/>
          <p:cNvSpPr/>
          <p:nvPr/>
        </p:nvSpPr>
        <p:spPr>
          <a:xfrm>
            <a:off x="4437590" y="4408812"/>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 name="Chord 183"/>
          <p:cNvSpPr/>
          <p:nvPr/>
        </p:nvSpPr>
        <p:spPr>
          <a:xfrm>
            <a:off x="4878279" y="4755119"/>
            <a:ext cx="254001" cy="304800"/>
          </a:xfrm>
          <a:prstGeom prst="chord">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Chord 184"/>
          <p:cNvSpPr/>
          <p:nvPr/>
        </p:nvSpPr>
        <p:spPr>
          <a:xfrm>
            <a:off x="4310590" y="4025117"/>
            <a:ext cx="254001" cy="304800"/>
          </a:xfrm>
          <a:prstGeom prst="chord">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Chord 185"/>
          <p:cNvSpPr/>
          <p:nvPr/>
        </p:nvSpPr>
        <p:spPr>
          <a:xfrm>
            <a:off x="5005279" y="4273346"/>
            <a:ext cx="254001" cy="304800"/>
          </a:xfrm>
          <a:prstGeom prst="chord">
            <a:avLst/>
          </a:prstGeom>
          <a:solidFill>
            <a:schemeClr val="tx1">
              <a:lumMod val="95000"/>
              <a:lumOff val="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Chord 186"/>
          <p:cNvSpPr/>
          <p:nvPr/>
        </p:nvSpPr>
        <p:spPr>
          <a:xfrm>
            <a:off x="1624541" y="4713612"/>
            <a:ext cx="254001" cy="304800"/>
          </a:xfrm>
          <a:prstGeom prst="chord">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Chord 187"/>
          <p:cNvSpPr/>
          <p:nvPr/>
        </p:nvSpPr>
        <p:spPr>
          <a:xfrm>
            <a:off x="193673" y="4192334"/>
            <a:ext cx="254001" cy="304800"/>
          </a:xfrm>
          <a:prstGeom prst="chord">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Chord 188"/>
          <p:cNvSpPr/>
          <p:nvPr/>
        </p:nvSpPr>
        <p:spPr>
          <a:xfrm>
            <a:off x="1118657" y="4245002"/>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Chord 189"/>
          <p:cNvSpPr/>
          <p:nvPr/>
        </p:nvSpPr>
        <p:spPr>
          <a:xfrm>
            <a:off x="5745692" y="4066970"/>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Chord 190"/>
          <p:cNvSpPr/>
          <p:nvPr/>
        </p:nvSpPr>
        <p:spPr>
          <a:xfrm>
            <a:off x="5872693" y="4755119"/>
            <a:ext cx="254001" cy="304800"/>
          </a:xfrm>
          <a:prstGeom prst="chord">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Chord 191"/>
          <p:cNvSpPr/>
          <p:nvPr/>
        </p:nvSpPr>
        <p:spPr>
          <a:xfrm>
            <a:off x="3470271" y="4866012"/>
            <a:ext cx="254001" cy="304800"/>
          </a:xfrm>
          <a:prstGeom prst="chord">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Chord 192"/>
          <p:cNvSpPr/>
          <p:nvPr/>
        </p:nvSpPr>
        <p:spPr>
          <a:xfrm>
            <a:off x="7290854" y="4450319"/>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Chord 193"/>
          <p:cNvSpPr/>
          <p:nvPr/>
        </p:nvSpPr>
        <p:spPr>
          <a:xfrm>
            <a:off x="621839" y="4907519"/>
            <a:ext cx="254001" cy="304800"/>
          </a:xfrm>
          <a:prstGeom prst="chord">
            <a:avLst/>
          </a:prstGeom>
          <a:solidFill>
            <a:schemeClr val="tx1">
              <a:lumMod val="95000"/>
              <a:lumOff val="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Chord 194"/>
          <p:cNvSpPr/>
          <p:nvPr/>
        </p:nvSpPr>
        <p:spPr>
          <a:xfrm>
            <a:off x="8574191" y="4450319"/>
            <a:ext cx="254001" cy="304800"/>
          </a:xfrm>
          <a:prstGeom prst="chord">
            <a:avLst/>
          </a:prstGeom>
          <a:solidFill>
            <a:schemeClr val="tx1">
              <a:lumMod val="75000"/>
              <a:lumOff val="2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 name="Chord 195"/>
          <p:cNvSpPr/>
          <p:nvPr/>
        </p:nvSpPr>
        <p:spPr>
          <a:xfrm>
            <a:off x="2136950" y="4066970"/>
            <a:ext cx="254001" cy="304800"/>
          </a:xfrm>
          <a:prstGeom prst="chord">
            <a:avLst/>
          </a:prstGeom>
          <a:solidFill>
            <a:schemeClr val="tx1">
              <a:lumMod val="75000"/>
              <a:lumOff val="2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Chord 198"/>
          <p:cNvSpPr/>
          <p:nvPr/>
        </p:nvSpPr>
        <p:spPr>
          <a:xfrm>
            <a:off x="3470271" y="4025117"/>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Chord 199"/>
          <p:cNvSpPr/>
          <p:nvPr/>
        </p:nvSpPr>
        <p:spPr>
          <a:xfrm>
            <a:off x="7912102" y="4755119"/>
            <a:ext cx="254001" cy="304800"/>
          </a:xfrm>
          <a:prstGeom prst="chord">
            <a:avLst/>
          </a:prstGeom>
          <a:solidFill>
            <a:schemeClr val="tx1">
              <a:lumMod val="95000"/>
              <a:lumOff val="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Chord 200"/>
          <p:cNvSpPr/>
          <p:nvPr/>
        </p:nvSpPr>
        <p:spPr>
          <a:xfrm>
            <a:off x="2430110" y="4755119"/>
            <a:ext cx="254001" cy="304800"/>
          </a:xfrm>
          <a:prstGeom prst="chord">
            <a:avLst/>
          </a:prstGeom>
          <a:solidFill>
            <a:schemeClr val="tx1">
              <a:lumMod val="75000"/>
              <a:lumOff val="2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 name="Chord 201"/>
          <p:cNvSpPr/>
          <p:nvPr/>
        </p:nvSpPr>
        <p:spPr>
          <a:xfrm>
            <a:off x="6618815" y="4014420"/>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Chord 202"/>
          <p:cNvSpPr/>
          <p:nvPr/>
        </p:nvSpPr>
        <p:spPr>
          <a:xfrm>
            <a:off x="8785227" y="3709620"/>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748840" y="3715852"/>
            <a:ext cx="1388110" cy="461665"/>
          </a:xfrm>
          <a:prstGeom prst="rect">
            <a:avLst/>
          </a:prstGeom>
          <a:noFill/>
        </p:spPr>
        <p:txBody>
          <a:bodyPr wrap="square" rtlCol="0">
            <a:spAutoFit/>
          </a:bodyPr>
          <a:lstStyle/>
          <a:p>
            <a:r>
              <a:rPr lang="en-US" sz="2400" dirty="0" smtClean="0"/>
              <a:t>disease</a:t>
            </a:r>
            <a:endParaRPr lang="en-US" sz="2400" dirty="0"/>
          </a:p>
        </p:txBody>
      </p:sp>
      <p:sp>
        <p:nvSpPr>
          <p:cNvPr id="35" name="TextBox 34"/>
          <p:cNvSpPr txBox="1"/>
          <p:nvPr/>
        </p:nvSpPr>
        <p:spPr>
          <a:xfrm>
            <a:off x="5344582" y="4293454"/>
            <a:ext cx="1946272" cy="461665"/>
          </a:xfrm>
          <a:prstGeom prst="rect">
            <a:avLst/>
          </a:prstGeom>
          <a:noFill/>
        </p:spPr>
        <p:txBody>
          <a:bodyPr wrap="square" rtlCol="0">
            <a:spAutoFit/>
          </a:bodyPr>
          <a:lstStyle/>
          <a:p>
            <a:r>
              <a:rPr lang="en-US" sz="2400" dirty="0" err="1" smtClean="0"/>
              <a:t>dessication</a:t>
            </a:r>
            <a:endParaRPr lang="en-US" sz="2400" dirty="0"/>
          </a:p>
        </p:txBody>
      </p:sp>
      <p:sp>
        <p:nvSpPr>
          <p:cNvPr id="36" name="TextBox 35"/>
          <p:cNvSpPr txBox="1"/>
          <p:nvPr/>
        </p:nvSpPr>
        <p:spPr>
          <a:xfrm>
            <a:off x="7417855" y="3862020"/>
            <a:ext cx="1388110" cy="461665"/>
          </a:xfrm>
          <a:prstGeom prst="rect">
            <a:avLst/>
          </a:prstGeom>
          <a:noFill/>
        </p:spPr>
        <p:txBody>
          <a:bodyPr wrap="square" rtlCol="0">
            <a:spAutoFit/>
          </a:bodyPr>
          <a:lstStyle/>
          <a:p>
            <a:r>
              <a:rPr lang="en-US" sz="2400" dirty="0" smtClean="0"/>
              <a:t>salinity</a:t>
            </a:r>
            <a:endParaRPr lang="en-US" sz="2400"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141316829"/>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DSCF05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540" y="-151998"/>
            <a:ext cx="16077103" cy="7019588"/>
          </a:xfrm>
          <a:prstGeom prst="rect">
            <a:avLst/>
          </a:prstGeom>
          <a:solidFill>
            <a:srgbClr val="FF6525"/>
          </a:solidFill>
          <a:ln>
            <a:solidFill>
              <a:schemeClr val="accent1">
                <a:lumMod val="75000"/>
              </a:schemeClr>
            </a:solidFill>
          </a:ln>
        </p:spPr>
      </p:pic>
      <p:sp>
        <p:nvSpPr>
          <p:cNvPr id="43" name="Rectangle 42"/>
          <p:cNvSpPr/>
          <p:nvPr/>
        </p:nvSpPr>
        <p:spPr>
          <a:xfrm>
            <a:off x="-3451951" y="-151998"/>
            <a:ext cx="15414514" cy="7009998"/>
          </a:xfrm>
          <a:prstGeom prst="rect">
            <a:avLst/>
          </a:prstGeom>
          <a:blipFill dpi="0" rotWithShape="0">
            <a:blip r:embed="rId4">
              <a:alphaModFix amt="59000"/>
              <a:duotone>
                <a:schemeClr val="bg2">
                  <a:shade val="40000"/>
                  <a:satMod val="400000"/>
                </a:schemeClr>
                <a:schemeClr val="bg2">
                  <a:tint val="10000"/>
                  <a:satMod val="200000"/>
                </a:schemeClr>
              </a:duotone>
            </a:blip>
            <a:srcRect/>
            <a:stretch>
              <a:fillRect l="22394" t="2243" r="18285" b="-3423"/>
            </a:stretch>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TextBox 179"/>
          <p:cNvSpPr txBox="1"/>
          <p:nvPr/>
        </p:nvSpPr>
        <p:spPr>
          <a:xfrm>
            <a:off x="2301486" y="4293454"/>
            <a:ext cx="2576793" cy="461665"/>
          </a:xfrm>
          <a:prstGeom prst="rect">
            <a:avLst/>
          </a:prstGeom>
          <a:noFill/>
        </p:spPr>
        <p:txBody>
          <a:bodyPr wrap="square" rtlCol="0">
            <a:spAutoFit/>
          </a:bodyPr>
          <a:lstStyle/>
          <a:p>
            <a:r>
              <a:rPr lang="en-US" sz="2400" dirty="0" smtClean="0"/>
              <a:t>temperature</a:t>
            </a:r>
            <a:endParaRPr lang="en-US" sz="2400" dirty="0"/>
          </a:p>
        </p:txBody>
      </p:sp>
      <p:sp>
        <p:nvSpPr>
          <p:cNvPr id="2" name="Chord 1"/>
          <p:cNvSpPr/>
          <p:nvPr/>
        </p:nvSpPr>
        <p:spPr>
          <a:xfrm>
            <a:off x="4437590" y="4408812"/>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 name="Chord 183"/>
          <p:cNvSpPr/>
          <p:nvPr/>
        </p:nvSpPr>
        <p:spPr>
          <a:xfrm>
            <a:off x="4878279" y="4755119"/>
            <a:ext cx="254001" cy="304800"/>
          </a:xfrm>
          <a:prstGeom prst="chord">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Chord 184"/>
          <p:cNvSpPr/>
          <p:nvPr/>
        </p:nvSpPr>
        <p:spPr>
          <a:xfrm>
            <a:off x="4310590" y="4025117"/>
            <a:ext cx="254001" cy="304800"/>
          </a:xfrm>
          <a:prstGeom prst="chord">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Chord 185"/>
          <p:cNvSpPr/>
          <p:nvPr/>
        </p:nvSpPr>
        <p:spPr>
          <a:xfrm>
            <a:off x="5005279" y="4273346"/>
            <a:ext cx="254001" cy="304800"/>
          </a:xfrm>
          <a:prstGeom prst="chord">
            <a:avLst/>
          </a:prstGeom>
          <a:solidFill>
            <a:schemeClr val="tx1">
              <a:lumMod val="95000"/>
              <a:lumOff val="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Chord 186"/>
          <p:cNvSpPr/>
          <p:nvPr/>
        </p:nvSpPr>
        <p:spPr>
          <a:xfrm>
            <a:off x="1624541" y="4713612"/>
            <a:ext cx="254001" cy="304800"/>
          </a:xfrm>
          <a:prstGeom prst="chord">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Chord 187"/>
          <p:cNvSpPr/>
          <p:nvPr/>
        </p:nvSpPr>
        <p:spPr>
          <a:xfrm>
            <a:off x="193673" y="4192334"/>
            <a:ext cx="254001" cy="304800"/>
          </a:xfrm>
          <a:prstGeom prst="chord">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Chord 188"/>
          <p:cNvSpPr/>
          <p:nvPr/>
        </p:nvSpPr>
        <p:spPr>
          <a:xfrm>
            <a:off x="1118657" y="4245002"/>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Chord 189"/>
          <p:cNvSpPr/>
          <p:nvPr/>
        </p:nvSpPr>
        <p:spPr>
          <a:xfrm>
            <a:off x="5745692" y="4066970"/>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Chord 190"/>
          <p:cNvSpPr/>
          <p:nvPr/>
        </p:nvSpPr>
        <p:spPr>
          <a:xfrm>
            <a:off x="5872693" y="4755119"/>
            <a:ext cx="254001" cy="304800"/>
          </a:xfrm>
          <a:prstGeom prst="chord">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Chord 191"/>
          <p:cNvSpPr/>
          <p:nvPr/>
        </p:nvSpPr>
        <p:spPr>
          <a:xfrm>
            <a:off x="3470271" y="4866012"/>
            <a:ext cx="254001" cy="304800"/>
          </a:xfrm>
          <a:prstGeom prst="chord">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Chord 192"/>
          <p:cNvSpPr/>
          <p:nvPr/>
        </p:nvSpPr>
        <p:spPr>
          <a:xfrm>
            <a:off x="7290854" y="4450319"/>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Chord 193"/>
          <p:cNvSpPr/>
          <p:nvPr/>
        </p:nvSpPr>
        <p:spPr>
          <a:xfrm>
            <a:off x="621839" y="4907519"/>
            <a:ext cx="254001" cy="304800"/>
          </a:xfrm>
          <a:prstGeom prst="chord">
            <a:avLst/>
          </a:prstGeom>
          <a:solidFill>
            <a:schemeClr val="tx1">
              <a:lumMod val="95000"/>
              <a:lumOff val="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Chord 194"/>
          <p:cNvSpPr/>
          <p:nvPr/>
        </p:nvSpPr>
        <p:spPr>
          <a:xfrm>
            <a:off x="8574191" y="4450319"/>
            <a:ext cx="254001" cy="304800"/>
          </a:xfrm>
          <a:prstGeom prst="chord">
            <a:avLst/>
          </a:prstGeom>
          <a:solidFill>
            <a:schemeClr val="tx1">
              <a:lumMod val="75000"/>
              <a:lumOff val="2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 name="Chord 195"/>
          <p:cNvSpPr/>
          <p:nvPr/>
        </p:nvSpPr>
        <p:spPr>
          <a:xfrm>
            <a:off x="2136950" y="4066970"/>
            <a:ext cx="254001" cy="304800"/>
          </a:xfrm>
          <a:prstGeom prst="chord">
            <a:avLst/>
          </a:prstGeom>
          <a:solidFill>
            <a:schemeClr val="tx1">
              <a:lumMod val="75000"/>
              <a:lumOff val="2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Chord 198"/>
          <p:cNvSpPr/>
          <p:nvPr/>
        </p:nvSpPr>
        <p:spPr>
          <a:xfrm>
            <a:off x="3470271" y="4025117"/>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Chord 199"/>
          <p:cNvSpPr/>
          <p:nvPr/>
        </p:nvSpPr>
        <p:spPr>
          <a:xfrm>
            <a:off x="7912102" y="4755119"/>
            <a:ext cx="254001" cy="304800"/>
          </a:xfrm>
          <a:prstGeom prst="chord">
            <a:avLst/>
          </a:prstGeom>
          <a:solidFill>
            <a:schemeClr val="tx1">
              <a:lumMod val="95000"/>
              <a:lumOff val="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Chord 200"/>
          <p:cNvSpPr/>
          <p:nvPr/>
        </p:nvSpPr>
        <p:spPr>
          <a:xfrm>
            <a:off x="2430110" y="4755119"/>
            <a:ext cx="254001" cy="304800"/>
          </a:xfrm>
          <a:prstGeom prst="chord">
            <a:avLst/>
          </a:prstGeom>
          <a:solidFill>
            <a:schemeClr val="tx1">
              <a:lumMod val="75000"/>
              <a:lumOff val="2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 name="Chord 201"/>
          <p:cNvSpPr/>
          <p:nvPr/>
        </p:nvSpPr>
        <p:spPr>
          <a:xfrm>
            <a:off x="6618815" y="4014420"/>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Chord 202"/>
          <p:cNvSpPr/>
          <p:nvPr/>
        </p:nvSpPr>
        <p:spPr>
          <a:xfrm>
            <a:off x="8785227" y="3709620"/>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748840" y="3715852"/>
            <a:ext cx="1388110" cy="461665"/>
          </a:xfrm>
          <a:prstGeom prst="rect">
            <a:avLst/>
          </a:prstGeom>
          <a:noFill/>
        </p:spPr>
        <p:txBody>
          <a:bodyPr wrap="square" rtlCol="0">
            <a:spAutoFit/>
          </a:bodyPr>
          <a:lstStyle/>
          <a:p>
            <a:r>
              <a:rPr lang="en-US" sz="2400" dirty="0" smtClean="0"/>
              <a:t>disease</a:t>
            </a:r>
            <a:endParaRPr lang="en-US" sz="2400" dirty="0"/>
          </a:p>
        </p:txBody>
      </p:sp>
      <p:sp>
        <p:nvSpPr>
          <p:cNvPr id="35" name="TextBox 34"/>
          <p:cNvSpPr txBox="1"/>
          <p:nvPr/>
        </p:nvSpPr>
        <p:spPr>
          <a:xfrm>
            <a:off x="5344582" y="4293454"/>
            <a:ext cx="1946272" cy="461665"/>
          </a:xfrm>
          <a:prstGeom prst="rect">
            <a:avLst/>
          </a:prstGeom>
          <a:noFill/>
        </p:spPr>
        <p:txBody>
          <a:bodyPr wrap="square" rtlCol="0">
            <a:spAutoFit/>
          </a:bodyPr>
          <a:lstStyle/>
          <a:p>
            <a:r>
              <a:rPr lang="en-US" sz="2400" dirty="0" err="1" smtClean="0"/>
              <a:t>dessication</a:t>
            </a:r>
            <a:endParaRPr lang="en-US" sz="2400" dirty="0"/>
          </a:p>
        </p:txBody>
      </p:sp>
      <p:sp>
        <p:nvSpPr>
          <p:cNvPr id="36" name="TextBox 35"/>
          <p:cNvSpPr txBox="1"/>
          <p:nvPr/>
        </p:nvSpPr>
        <p:spPr>
          <a:xfrm>
            <a:off x="7417855" y="3862020"/>
            <a:ext cx="1388110" cy="461665"/>
          </a:xfrm>
          <a:prstGeom prst="rect">
            <a:avLst/>
          </a:prstGeom>
          <a:noFill/>
        </p:spPr>
        <p:txBody>
          <a:bodyPr wrap="square" rtlCol="0">
            <a:spAutoFit/>
          </a:bodyPr>
          <a:lstStyle/>
          <a:p>
            <a:r>
              <a:rPr lang="en-US" sz="2400" dirty="0" smtClean="0"/>
              <a:t>salinity</a:t>
            </a:r>
            <a:endParaRPr lang="en-US" sz="2400" dirty="0"/>
          </a:p>
        </p:txBody>
      </p:sp>
      <p:grpSp>
        <p:nvGrpSpPr>
          <p:cNvPr id="4" name="Group 3"/>
          <p:cNvGrpSpPr/>
          <p:nvPr/>
        </p:nvGrpSpPr>
        <p:grpSpPr>
          <a:xfrm>
            <a:off x="6912420" y="185191"/>
            <a:ext cx="1928323" cy="2642671"/>
            <a:chOff x="5048199" y="1074836"/>
            <a:chExt cx="2539429" cy="3815291"/>
          </a:xfrm>
        </p:grpSpPr>
        <p:sp>
          <p:nvSpPr>
            <p:cNvPr id="28" name="Content Placeholder 2"/>
            <p:cNvSpPr txBox="1">
              <a:spLocks/>
            </p:cNvSpPr>
            <p:nvPr/>
          </p:nvSpPr>
          <p:spPr>
            <a:xfrm>
              <a:off x="5238855" y="1107010"/>
              <a:ext cx="2348773" cy="409575"/>
            </a:xfrm>
            <a:prstGeom prst="rect">
              <a:avLst/>
            </a:prstGeom>
          </p:spPr>
          <p:txBody>
            <a:bodyPr vert="horz" lIns="91440" tIns="45720" rIns="91440" bIns="45720" rtlCol="0">
              <a:normAutofit fontScale="70000" lnSpcReduction="2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b="1" dirty="0" err="1" smtClean="0">
                  <a:solidFill>
                    <a:srgbClr val="404040"/>
                  </a:solidFill>
                </a:rPr>
                <a:t>unmethylated</a:t>
              </a:r>
              <a:endParaRPr lang="en-US" b="1" dirty="0" smtClean="0">
                <a:solidFill>
                  <a:srgbClr val="404040"/>
                </a:solidFill>
              </a:endParaRPr>
            </a:p>
          </p:txBody>
        </p:sp>
        <p:grpSp>
          <p:nvGrpSpPr>
            <p:cNvPr id="29" name="Group 28"/>
            <p:cNvGrpSpPr/>
            <p:nvPr/>
          </p:nvGrpSpPr>
          <p:grpSpPr>
            <a:xfrm>
              <a:off x="5213850" y="1501137"/>
              <a:ext cx="2133816" cy="354638"/>
              <a:chOff x="2710754" y="1515072"/>
              <a:chExt cx="2566656" cy="425495"/>
            </a:xfrm>
          </p:grpSpPr>
          <p:grpSp>
            <p:nvGrpSpPr>
              <p:cNvPr id="30" name="Group 29"/>
              <p:cNvGrpSpPr/>
              <p:nvPr/>
            </p:nvGrpSpPr>
            <p:grpSpPr>
              <a:xfrm>
                <a:off x="2710754" y="1708440"/>
                <a:ext cx="2566656" cy="232127"/>
                <a:chOff x="263997" y="1938947"/>
                <a:chExt cx="2657815" cy="232127"/>
              </a:xfrm>
            </p:grpSpPr>
            <p:cxnSp>
              <p:nvCxnSpPr>
                <p:cNvPr id="61" name="Straight Connector 60"/>
                <p:cNvCxnSpPr/>
                <p:nvPr/>
              </p:nvCxnSpPr>
              <p:spPr>
                <a:xfrm flipH="1">
                  <a:off x="365963" y="2084768"/>
                  <a:ext cx="223241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nvGrpSpPr>
                <p:cNvPr id="62" name="Group 61"/>
                <p:cNvGrpSpPr/>
                <p:nvPr/>
              </p:nvGrpSpPr>
              <p:grpSpPr>
                <a:xfrm>
                  <a:off x="263997" y="1938947"/>
                  <a:ext cx="2657815" cy="232127"/>
                  <a:chOff x="263997" y="1938947"/>
                  <a:chExt cx="2657815" cy="232127"/>
                </a:xfrm>
              </p:grpSpPr>
              <p:sp>
                <p:nvSpPr>
                  <p:cNvPr id="63" name="Rectangle 62"/>
                  <p:cNvSpPr/>
                  <p:nvPr/>
                </p:nvSpPr>
                <p:spPr>
                  <a:xfrm>
                    <a:off x="1158402" y="1938947"/>
                    <a:ext cx="612979" cy="23212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4" name="Rectangle 63"/>
                  <p:cNvSpPr/>
                  <p:nvPr/>
                </p:nvSpPr>
                <p:spPr>
                  <a:xfrm>
                    <a:off x="263997" y="1938947"/>
                    <a:ext cx="843605" cy="23212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5" name="Rectangle 64"/>
                  <p:cNvSpPr/>
                  <p:nvPr/>
                </p:nvSpPr>
                <p:spPr>
                  <a:xfrm>
                    <a:off x="1847581" y="1938947"/>
                    <a:ext cx="1074231" cy="23212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31" name="Group 30"/>
              <p:cNvGrpSpPr/>
              <p:nvPr/>
            </p:nvGrpSpPr>
            <p:grpSpPr>
              <a:xfrm>
                <a:off x="3058291" y="1515072"/>
                <a:ext cx="2058345" cy="193367"/>
                <a:chOff x="3534042" y="1762338"/>
                <a:chExt cx="2131451" cy="193367"/>
              </a:xfrm>
            </p:grpSpPr>
            <p:grpSp>
              <p:nvGrpSpPr>
                <p:cNvPr id="32" name="Group 31"/>
                <p:cNvGrpSpPr/>
                <p:nvPr/>
              </p:nvGrpSpPr>
              <p:grpSpPr>
                <a:xfrm>
                  <a:off x="3534042" y="1762338"/>
                  <a:ext cx="88333" cy="193367"/>
                  <a:chOff x="7728695" y="1300673"/>
                  <a:chExt cx="88333" cy="193367"/>
                </a:xfrm>
              </p:grpSpPr>
              <p:sp>
                <p:nvSpPr>
                  <p:cNvPr id="59" name="Oval 58"/>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0" name="Straight Connector 5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33" name="Group 32"/>
                <p:cNvGrpSpPr/>
                <p:nvPr/>
              </p:nvGrpSpPr>
              <p:grpSpPr>
                <a:xfrm>
                  <a:off x="3775938" y="1762338"/>
                  <a:ext cx="88333" cy="193367"/>
                  <a:chOff x="7728695" y="1300673"/>
                  <a:chExt cx="88333" cy="193367"/>
                </a:xfrm>
              </p:grpSpPr>
              <p:sp>
                <p:nvSpPr>
                  <p:cNvPr id="57" name="Oval 56"/>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8" name="Straight Connector 5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34" name="Group 33"/>
                <p:cNvGrpSpPr/>
                <p:nvPr/>
              </p:nvGrpSpPr>
              <p:grpSpPr>
                <a:xfrm>
                  <a:off x="4056407" y="1762338"/>
                  <a:ext cx="88333" cy="193367"/>
                  <a:chOff x="7728695" y="1300673"/>
                  <a:chExt cx="88333" cy="193367"/>
                </a:xfrm>
              </p:grpSpPr>
              <p:sp>
                <p:nvSpPr>
                  <p:cNvPr id="55" name="Oval 54"/>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6" name="Straight Connector 55"/>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37" name="Group 36"/>
                <p:cNvGrpSpPr/>
                <p:nvPr/>
              </p:nvGrpSpPr>
              <p:grpSpPr>
                <a:xfrm>
                  <a:off x="4342280" y="1762338"/>
                  <a:ext cx="88333" cy="193367"/>
                  <a:chOff x="7728695" y="1300673"/>
                  <a:chExt cx="88333" cy="193367"/>
                </a:xfrm>
              </p:grpSpPr>
              <p:sp>
                <p:nvSpPr>
                  <p:cNvPr id="53" name="Oval 52"/>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4" name="Straight Connector 53"/>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38" name="Group 37"/>
                <p:cNvGrpSpPr/>
                <p:nvPr/>
              </p:nvGrpSpPr>
              <p:grpSpPr>
                <a:xfrm>
                  <a:off x="4578606" y="1762338"/>
                  <a:ext cx="88333" cy="193367"/>
                  <a:chOff x="7728695" y="1300673"/>
                  <a:chExt cx="88333" cy="193367"/>
                </a:xfrm>
              </p:grpSpPr>
              <p:sp>
                <p:nvSpPr>
                  <p:cNvPr id="51" name="Oval 50"/>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2" name="Straight Connector 51"/>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39" name="Group 38"/>
                <p:cNvGrpSpPr/>
                <p:nvPr/>
              </p:nvGrpSpPr>
              <p:grpSpPr>
                <a:xfrm>
                  <a:off x="5194968" y="1762338"/>
                  <a:ext cx="88333" cy="193367"/>
                  <a:chOff x="7728695" y="1300673"/>
                  <a:chExt cx="88333" cy="193367"/>
                </a:xfrm>
              </p:grpSpPr>
              <p:sp>
                <p:nvSpPr>
                  <p:cNvPr id="49" name="Oval 48"/>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0" name="Straight Connector 4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40" name="Group 39"/>
                <p:cNvGrpSpPr/>
                <p:nvPr/>
              </p:nvGrpSpPr>
              <p:grpSpPr>
                <a:xfrm>
                  <a:off x="5386064" y="1762338"/>
                  <a:ext cx="88333" cy="193367"/>
                  <a:chOff x="7728695" y="1300673"/>
                  <a:chExt cx="88333" cy="193367"/>
                </a:xfrm>
              </p:grpSpPr>
              <p:sp>
                <p:nvSpPr>
                  <p:cNvPr id="47" name="Oval 46"/>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8" name="Straight Connector 4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44" name="Group 43"/>
                <p:cNvGrpSpPr/>
                <p:nvPr/>
              </p:nvGrpSpPr>
              <p:grpSpPr>
                <a:xfrm>
                  <a:off x="5577160" y="1762338"/>
                  <a:ext cx="88333" cy="193367"/>
                  <a:chOff x="7728695" y="1300673"/>
                  <a:chExt cx="88333" cy="193367"/>
                </a:xfrm>
              </p:grpSpPr>
              <p:sp>
                <p:nvSpPr>
                  <p:cNvPr id="45" name="Oval 44"/>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6" name="Straight Connector 45"/>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grpSp>
        <p:sp>
          <p:nvSpPr>
            <p:cNvPr id="66" name="Rectangle 65"/>
            <p:cNvSpPr/>
            <p:nvPr/>
          </p:nvSpPr>
          <p:spPr>
            <a:xfrm>
              <a:off x="5111775" y="1074836"/>
              <a:ext cx="2459254" cy="883497"/>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7" name="Group 66"/>
            <p:cNvGrpSpPr/>
            <p:nvPr/>
          </p:nvGrpSpPr>
          <p:grpSpPr>
            <a:xfrm>
              <a:off x="5132165" y="2733111"/>
              <a:ext cx="1155577" cy="109728"/>
              <a:chOff x="6483268" y="4178007"/>
              <a:chExt cx="1155577" cy="109728"/>
            </a:xfrm>
          </p:grpSpPr>
          <p:sp>
            <p:nvSpPr>
              <p:cNvPr id="68" name="Rectangle 67"/>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9" name="Rectangle 68"/>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70" name="Group 69"/>
            <p:cNvGrpSpPr/>
            <p:nvPr/>
          </p:nvGrpSpPr>
          <p:grpSpPr>
            <a:xfrm>
              <a:off x="5132165" y="3025581"/>
              <a:ext cx="2010921" cy="109728"/>
              <a:chOff x="6483268" y="4178007"/>
              <a:chExt cx="2010921" cy="109728"/>
            </a:xfrm>
          </p:grpSpPr>
          <p:sp>
            <p:nvSpPr>
              <p:cNvPr id="71" name="Rectangle 70"/>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2" name="Rectangle 71"/>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3" name="Rectangle 72"/>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74" name="Rectangle 73"/>
            <p:cNvSpPr/>
            <p:nvPr/>
          </p:nvSpPr>
          <p:spPr>
            <a:xfrm>
              <a:off x="5132165" y="3318051"/>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5" name="Group 74"/>
            <p:cNvGrpSpPr/>
            <p:nvPr/>
          </p:nvGrpSpPr>
          <p:grpSpPr>
            <a:xfrm>
              <a:off x="5132165" y="3610521"/>
              <a:ext cx="1532996" cy="109728"/>
              <a:chOff x="6483268" y="4178007"/>
              <a:chExt cx="1532996" cy="109728"/>
            </a:xfrm>
          </p:grpSpPr>
          <p:sp>
            <p:nvSpPr>
              <p:cNvPr id="76" name="Rectangle 75"/>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7" name="Rectangle 76"/>
              <p:cNvSpPr/>
              <p:nvPr/>
            </p:nvSpPr>
            <p:spPr>
              <a:xfrm>
                <a:off x="7153822"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78" name="Group 77"/>
            <p:cNvGrpSpPr/>
            <p:nvPr/>
          </p:nvGrpSpPr>
          <p:grpSpPr>
            <a:xfrm>
              <a:off x="5132165" y="3902991"/>
              <a:ext cx="1531764" cy="109728"/>
              <a:chOff x="6483268" y="4178007"/>
              <a:chExt cx="1531764" cy="109728"/>
            </a:xfrm>
          </p:grpSpPr>
          <p:sp>
            <p:nvSpPr>
              <p:cNvPr id="79" name="Rectangle 78"/>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0" name="Rectangle 79"/>
              <p:cNvSpPr/>
              <p:nvPr/>
            </p:nvSpPr>
            <p:spPr>
              <a:xfrm>
                <a:off x="7152590"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81" name="Group 80"/>
            <p:cNvGrpSpPr/>
            <p:nvPr/>
          </p:nvGrpSpPr>
          <p:grpSpPr>
            <a:xfrm>
              <a:off x="5132165" y="4195461"/>
              <a:ext cx="1996650" cy="109728"/>
              <a:chOff x="6483268" y="4178007"/>
              <a:chExt cx="1996650" cy="109728"/>
            </a:xfrm>
          </p:grpSpPr>
          <p:sp>
            <p:nvSpPr>
              <p:cNvPr id="82" name="Rectangle 81"/>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3" name="Rectangle 82"/>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4" name="Rectangle 83"/>
              <p:cNvSpPr/>
              <p:nvPr/>
            </p:nvSpPr>
            <p:spPr>
              <a:xfrm>
                <a:off x="7617476"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85" name="Group 84"/>
            <p:cNvGrpSpPr/>
            <p:nvPr/>
          </p:nvGrpSpPr>
          <p:grpSpPr>
            <a:xfrm>
              <a:off x="5132165" y="4487931"/>
              <a:ext cx="1347472" cy="109728"/>
              <a:chOff x="7146717" y="4178007"/>
              <a:chExt cx="1347472" cy="109728"/>
            </a:xfrm>
          </p:grpSpPr>
          <p:sp>
            <p:nvSpPr>
              <p:cNvPr id="86" name="Rectangle 85"/>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7" name="Rectangle 86"/>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88" name="Rectangle 87"/>
            <p:cNvSpPr/>
            <p:nvPr/>
          </p:nvSpPr>
          <p:spPr>
            <a:xfrm>
              <a:off x="5132165" y="4780399"/>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9" name="Content Placeholder 2"/>
            <p:cNvSpPr txBox="1">
              <a:spLocks/>
            </p:cNvSpPr>
            <p:nvPr/>
          </p:nvSpPr>
          <p:spPr>
            <a:xfrm>
              <a:off x="5048199" y="2078361"/>
              <a:ext cx="2348773" cy="409575"/>
            </a:xfrm>
            <a:prstGeom prst="rect">
              <a:avLst/>
            </a:prstGeom>
          </p:spPr>
          <p:txBody>
            <a:bodyPr vert="horz" lIns="91440" tIns="45720" rIns="91440" bIns="45720" rtlCol="0">
              <a:normAutofit fontScale="85000" lnSpcReduction="2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sz="2000" dirty="0" smtClean="0">
                  <a:solidFill>
                    <a:schemeClr val="tx1">
                      <a:lumMod val="85000"/>
                      <a:lumOff val="15000"/>
                    </a:schemeClr>
                  </a:solidFill>
                </a:rPr>
                <a:t>inducible</a:t>
              </a:r>
            </a:p>
          </p:txBody>
        </p:sp>
      </p:grpSp>
    </p:spTree>
    <p:extLst>
      <p:ext uri="{BB962C8B-B14F-4D97-AF65-F5344CB8AC3E}">
        <p14:creationId xmlns:p14="http://schemas.microsoft.com/office/powerpoint/2010/main" val="26185039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repeatCount="4000" fill="remove" nodeType="clickEffect">
                                  <p:stCondLst>
                                    <p:cond delay="0"/>
                                  </p:stCondLst>
                                  <p:childTnLst>
                                    <p:animClr clrSpc="rgb" dir="cw">
                                      <p:cBhvr>
                                        <p:cTn id="6" dur="2000" fill="hold"/>
                                        <p:tgtEl>
                                          <p:spTgt spid="188"/>
                                        </p:tgtEl>
                                        <p:attrNameLst>
                                          <p:attrName>fillcolor</p:attrName>
                                        </p:attrNameLst>
                                      </p:cBhvr>
                                      <p:to>
                                        <a:schemeClr val="accent2"/>
                                      </p:to>
                                    </p:animClr>
                                    <p:set>
                                      <p:cBhvr>
                                        <p:cTn id="7" dur="2000" fill="hold"/>
                                        <p:tgtEl>
                                          <p:spTgt spid="188"/>
                                        </p:tgtEl>
                                        <p:attrNameLst>
                                          <p:attrName>fill.type</p:attrName>
                                        </p:attrNameLst>
                                      </p:cBhvr>
                                      <p:to>
                                        <p:strVal val="solid"/>
                                      </p:to>
                                    </p:set>
                                    <p:set>
                                      <p:cBhvr>
                                        <p:cTn id="8" dur="2000" fill="hold"/>
                                        <p:tgtEl>
                                          <p:spTgt spid="188"/>
                                        </p:tgtEl>
                                        <p:attrNameLst>
                                          <p:attrName>fill.on</p:attrName>
                                        </p:attrNameLst>
                                      </p:cBhvr>
                                      <p:to>
                                        <p:strVal val="true"/>
                                      </p:to>
                                    </p:set>
                                  </p:childTnLst>
                                </p:cTn>
                              </p:par>
                              <p:par>
                                <p:cTn id="9" presetID="1" presetClass="emph" presetSubtype="2" repeatCount="4000" fill="remove" nodeType="withEffect">
                                  <p:stCondLst>
                                    <p:cond delay="0"/>
                                  </p:stCondLst>
                                  <p:childTnLst>
                                    <p:animClr clrSpc="rgb" dir="cw">
                                      <p:cBhvr>
                                        <p:cTn id="10" dur="2000" fill="hold"/>
                                        <p:tgtEl>
                                          <p:spTgt spid="194"/>
                                        </p:tgtEl>
                                        <p:attrNameLst>
                                          <p:attrName>fillcolor</p:attrName>
                                        </p:attrNameLst>
                                      </p:cBhvr>
                                      <p:to>
                                        <a:schemeClr val="accent2"/>
                                      </p:to>
                                    </p:animClr>
                                    <p:set>
                                      <p:cBhvr>
                                        <p:cTn id="11" dur="2000" fill="hold"/>
                                        <p:tgtEl>
                                          <p:spTgt spid="194"/>
                                        </p:tgtEl>
                                        <p:attrNameLst>
                                          <p:attrName>fill.type</p:attrName>
                                        </p:attrNameLst>
                                      </p:cBhvr>
                                      <p:to>
                                        <p:strVal val="solid"/>
                                      </p:to>
                                    </p:set>
                                    <p:set>
                                      <p:cBhvr>
                                        <p:cTn id="12" dur="2000" fill="hold"/>
                                        <p:tgtEl>
                                          <p:spTgt spid="194"/>
                                        </p:tgtEl>
                                        <p:attrNameLst>
                                          <p:attrName>fill.on</p:attrName>
                                        </p:attrNameLst>
                                      </p:cBhvr>
                                      <p:to>
                                        <p:strVal val="true"/>
                                      </p:to>
                                    </p:set>
                                  </p:childTnLst>
                                </p:cTn>
                              </p:par>
                              <p:par>
                                <p:cTn id="13" presetID="1" presetClass="emph" presetSubtype="2" repeatCount="4000" fill="remove" nodeType="withEffect">
                                  <p:stCondLst>
                                    <p:cond delay="0"/>
                                  </p:stCondLst>
                                  <p:childTnLst>
                                    <p:animClr clrSpc="rgb" dir="cw">
                                      <p:cBhvr>
                                        <p:cTn id="14" dur="2000" fill="hold"/>
                                        <p:tgtEl>
                                          <p:spTgt spid="189"/>
                                        </p:tgtEl>
                                        <p:attrNameLst>
                                          <p:attrName>fillcolor</p:attrName>
                                        </p:attrNameLst>
                                      </p:cBhvr>
                                      <p:to>
                                        <a:schemeClr val="accent2"/>
                                      </p:to>
                                    </p:animClr>
                                    <p:set>
                                      <p:cBhvr>
                                        <p:cTn id="15" dur="2000" fill="hold"/>
                                        <p:tgtEl>
                                          <p:spTgt spid="189"/>
                                        </p:tgtEl>
                                        <p:attrNameLst>
                                          <p:attrName>fill.type</p:attrName>
                                        </p:attrNameLst>
                                      </p:cBhvr>
                                      <p:to>
                                        <p:strVal val="solid"/>
                                      </p:to>
                                    </p:set>
                                    <p:set>
                                      <p:cBhvr>
                                        <p:cTn id="16" dur="2000" fill="hold"/>
                                        <p:tgtEl>
                                          <p:spTgt spid="189"/>
                                        </p:tgtEl>
                                        <p:attrNameLst>
                                          <p:attrName>fill.on</p:attrName>
                                        </p:attrNameLst>
                                      </p:cBhvr>
                                      <p:to>
                                        <p:strVal val="true"/>
                                      </p:to>
                                    </p:set>
                                  </p:childTnLst>
                                </p:cTn>
                              </p:par>
                              <p:par>
                                <p:cTn id="17" presetID="1" presetClass="emph" presetSubtype="2" repeatCount="4000" fill="remove" nodeType="withEffect">
                                  <p:stCondLst>
                                    <p:cond delay="0"/>
                                  </p:stCondLst>
                                  <p:childTnLst>
                                    <p:animClr clrSpc="rgb" dir="cw">
                                      <p:cBhvr>
                                        <p:cTn id="18" dur="2000" fill="hold"/>
                                        <p:tgtEl>
                                          <p:spTgt spid="187"/>
                                        </p:tgtEl>
                                        <p:attrNameLst>
                                          <p:attrName>fillcolor</p:attrName>
                                        </p:attrNameLst>
                                      </p:cBhvr>
                                      <p:to>
                                        <a:schemeClr val="accent2"/>
                                      </p:to>
                                    </p:animClr>
                                    <p:set>
                                      <p:cBhvr>
                                        <p:cTn id="19" dur="2000" fill="hold"/>
                                        <p:tgtEl>
                                          <p:spTgt spid="187"/>
                                        </p:tgtEl>
                                        <p:attrNameLst>
                                          <p:attrName>fill.type</p:attrName>
                                        </p:attrNameLst>
                                      </p:cBhvr>
                                      <p:to>
                                        <p:strVal val="solid"/>
                                      </p:to>
                                    </p:set>
                                    <p:set>
                                      <p:cBhvr>
                                        <p:cTn id="20" dur="2000" fill="hold"/>
                                        <p:tgtEl>
                                          <p:spTgt spid="187"/>
                                        </p:tgtEl>
                                        <p:attrNameLst>
                                          <p:attrName>fill.on</p:attrName>
                                        </p:attrNameLst>
                                      </p:cBhvr>
                                      <p:to>
                                        <p:strVal val="true"/>
                                      </p:to>
                                    </p:set>
                                  </p:childTnLst>
                                </p:cTn>
                              </p:par>
                              <p:par>
                                <p:cTn id="21" presetID="1" presetClass="emph" presetSubtype="2" repeatCount="4000" fill="remove" nodeType="withEffect">
                                  <p:stCondLst>
                                    <p:cond delay="0"/>
                                  </p:stCondLst>
                                  <p:childTnLst>
                                    <p:animClr clrSpc="rgb" dir="cw">
                                      <p:cBhvr>
                                        <p:cTn id="22" dur="2000" fill="hold"/>
                                        <p:tgtEl>
                                          <p:spTgt spid="196"/>
                                        </p:tgtEl>
                                        <p:attrNameLst>
                                          <p:attrName>fillcolor</p:attrName>
                                        </p:attrNameLst>
                                      </p:cBhvr>
                                      <p:to>
                                        <a:schemeClr val="accent2"/>
                                      </p:to>
                                    </p:animClr>
                                    <p:set>
                                      <p:cBhvr>
                                        <p:cTn id="23" dur="2000" fill="hold"/>
                                        <p:tgtEl>
                                          <p:spTgt spid="196"/>
                                        </p:tgtEl>
                                        <p:attrNameLst>
                                          <p:attrName>fill.type</p:attrName>
                                        </p:attrNameLst>
                                      </p:cBhvr>
                                      <p:to>
                                        <p:strVal val="solid"/>
                                      </p:to>
                                    </p:set>
                                    <p:set>
                                      <p:cBhvr>
                                        <p:cTn id="24" dur="2000" fill="hold"/>
                                        <p:tgtEl>
                                          <p:spTgt spid="196"/>
                                        </p:tgtEl>
                                        <p:attrNameLst>
                                          <p:attrName>fill.on</p:attrName>
                                        </p:attrNameLst>
                                      </p:cBhvr>
                                      <p:to>
                                        <p:strVal val="true"/>
                                      </p:to>
                                    </p:set>
                                  </p:childTnLst>
                                </p:cTn>
                              </p:par>
                              <p:par>
                                <p:cTn id="25" presetID="1" presetClass="emph" presetSubtype="2" repeatCount="4000" fill="remove" nodeType="withEffect">
                                  <p:stCondLst>
                                    <p:cond delay="0"/>
                                  </p:stCondLst>
                                  <p:childTnLst>
                                    <p:animClr clrSpc="rgb" dir="cw">
                                      <p:cBhvr>
                                        <p:cTn id="26" dur="2000" fill="hold"/>
                                        <p:tgtEl>
                                          <p:spTgt spid="201"/>
                                        </p:tgtEl>
                                        <p:attrNameLst>
                                          <p:attrName>fillcolor</p:attrName>
                                        </p:attrNameLst>
                                      </p:cBhvr>
                                      <p:to>
                                        <a:schemeClr val="accent2"/>
                                      </p:to>
                                    </p:animClr>
                                    <p:set>
                                      <p:cBhvr>
                                        <p:cTn id="27" dur="2000" fill="hold"/>
                                        <p:tgtEl>
                                          <p:spTgt spid="201"/>
                                        </p:tgtEl>
                                        <p:attrNameLst>
                                          <p:attrName>fill.type</p:attrName>
                                        </p:attrNameLst>
                                      </p:cBhvr>
                                      <p:to>
                                        <p:strVal val="solid"/>
                                      </p:to>
                                    </p:set>
                                    <p:set>
                                      <p:cBhvr>
                                        <p:cTn id="28" dur="2000" fill="hold"/>
                                        <p:tgtEl>
                                          <p:spTgt spid="201"/>
                                        </p:tgtEl>
                                        <p:attrNameLst>
                                          <p:attrName>fill.on</p:attrName>
                                        </p:attrNameLst>
                                      </p:cBhvr>
                                      <p:to>
                                        <p:strVal val="true"/>
                                      </p:to>
                                    </p:set>
                                  </p:childTnLst>
                                </p:cTn>
                              </p:par>
                              <p:par>
                                <p:cTn id="29" presetID="1" presetClass="emph" presetSubtype="2" repeatCount="4000" fill="remove" nodeType="withEffect">
                                  <p:stCondLst>
                                    <p:cond delay="0"/>
                                  </p:stCondLst>
                                  <p:childTnLst>
                                    <p:animClr clrSpc="rgb" dir="cw">
                                      <p:cBhvr>
                                        <p:cTn id="30" dur="2000" fill="hold"/>
                                        <p:tgtEl>
                                          <p:spTgt spid="193"/>
                                        </p:tgtEl>
                                        <p:attrNameLst>
                                          <p:attrName>fillcolor</p:attrName>
                                        </p:attrNameLst>
                                      </p:cBhvr>
                                      <p:to>
                                        <a:schemeClr val="accent2"/>
                                      </p:to>
                                    </p:animClr>
                                    <p:set>
                                      <p:cBhvr>
                                        <p:cTn id="31" dur="2000" fill="hold"/>
                                        <p:tgtEl>
                                          <p:spTgt spid="193"/>
                                        </p:tgtEl>
                                        <p:attrNameLst>
                                          <p:attrName>fill.type</p:attrName>
                                        </p:attrNameLst>
                                      </p:cBhvr>
                                      <p:to>
                                        <p:strVal val="solid"/>
                                      </p:to>
                                    </p:set>
                                    <p:set>
                                      <p:cBhvr>
                                        <p:cTn id="32" dur="2000" fill="hold"/>
                                        <p:tgtEl>
                                          <p:spTgt spid="193"/>
                                        </p:tgtEl>
                                        <p:attrNameLst>
                                          <p:attrName>fill.on</p:attrName>
                                        </p:attrNameLst>
                                      </p:cBhvr>
                                      <p:to>
                                        <p:strVal val="true"/>
                                      </p:to>
                                    </p:set>
                                  </p:childTnLst>
                                </p:cTn>
                              </p:par>
                              <p:par>
                                <p:cTn id="33" presetID="1" presetClass="emph" presetSubtype="2" repeatCount="4000" fill="remove" nodeType="withEffect">
                                  <p:stCondLst>
                                    <p:cond delay="0"/>
                                  </p:stCondLst>
                                  <p:childTnLst>
                                    <p:animClr clrSpc="rgb" dir="cw">
                                      <p:cBhvr>
                                        <p:cTn id="34" dur="2000" fill="hold"/>
                                        <p:tgtEl>
                                          <p:spTgt spid="202"/>
                                        </p:tgtEl>
                                        <p:attrNameLst>
                                          <p:attrName>fillcolor</p:attrName>
                                        </p:attrNameLst>
                                      </p:cBhvr>
                                      <p:to>
                                        <a:schemeClr val="accent2"/>
                                      </p:to>
                                    </p:animClr>
                                    <p:set>
                                      <p:cBhvr>
                                        <p:cTn id="35" dur="2000" fill="hold"/>
                                        <p:tgtEl>
                                          <p:spTgt spid="202"/>
                                        </p:tgtEl>
                                        <p:attrNameLst>
                                          <p:attrName>fill.type</p:attrName>
                                        </p:attrNameLst>
                                      </p:cBhvr>
                                      <p:to>
                                        <p:strVal val="solid"/>
                                      </p:to>
                                    </p:set>
                                    <p:set>
                                      <p:cBhvr>
                                        <p:cTn id="36" dur="2000" fill="hold"/>
                                        <p:tgtEl>
                                          <p:spTgt spid="202"/>
                                        </p:tgtEl>
                                        <p:attrNameLst>
                                          <p:attrName>fill.on</p:attrName>
                                        </p:attrNameLst>
                                      </p:cBhvr>
                                      <p:to>
                                        <p:strVal val="true"/>
                                      </p:to>
                                    </p:set>
                                  </p:childTnLst>
                                </p:cTn>
                              </p:par>
                              <p:par>
                                <p:cTn id="37" presetID="1" presetClass="emph" presetSubtype="2" repeatCount="4000" fill="remove" nodeType="withEffect">
                                  <p:stCondLst>
                                    <p:cond delay="0"/>
                                  </p:stCondLst>
                                  <p:childTnLst>
                                    <p:animClr clrSpc="rgb" dir="cw">
                                      <p:cBhvr>
                                        <p:cTn id="38" dur="2000" fill="hold"/>
                                        <p:tgtEl>
                                          <p:spTgt spid="190"/>
                                        </p:tgtEl>
                                        <p:attrNameLst>
                                          <p:attrName>fillcolor</p:attrName>
                                        </p:attrNameLst>
                                      </p:cBhvr>
                                      <p:to>
                                        <a:schemeClr val="accent2"/>
                                      </p:to>
                                    </p:animClr>
                                    <p:set>
                                      <p:cBhvr>
                                        <p:cTn id="39" dur="2000" fill="hold"/>
                                        <p:tgtEl>
                                          <p:spTgt spid="190"/>
                                        </p:tgtEl>
                                        <p:attrNameLst>
                                          <p:attrName>fill.type</p:attrName>
                                        </p:attrNameLst>
                                      </p:cBhvr>
                                      <p:to>
                                        <p:strVal val="solid"/>
                                      </p:to>
                                    </p:set>
                                    <p:set>
                                      <p:cBhvr>
                                        <p:cTn id="40" dur="2000" fill="hold"/>
                                        <p:tgtEl>
                                          <p:spTgt spid="190"/>
                                        </p:tgtEl>
                                        <p:attrNameLst>
                                          <p:attrName>fill.on</p:attrName>
                                        </p:attrNameLst>
                                      </p:cBhvr>
                                      <p:to>
                                        <p:strVal val="true"/>
                                      </p:to>
                                    </p:set>
                                  </p:childTnLst>
                                </p:cTn>
                              </p:par>
                              <p:par>
                                <p:cTn id="41" presetID="1" presetClass="emph" presetSubtype="2" repeatCount="4000" fill="remove" nodeType="withEffect">
                                  <p:stCondLst>
                                    <p:cond delay="0"/>
                                  </p:stCondLst>
                                  <p:childTnLst>
                                    <p:animClr clrSpc="rgb" dir="cw">
                                      <p:cBhvr>
                                        <p:cTn id="42" dur="2000" fill="hold"/>
                                        <p:tgtEl>
                                          <p:spTgt spid="186"/>
                                        </p:tgtEl>
                                        <p:attrNameLst>
                                          <p:attrName>fillcolor</p:attrName>
                                        </p:attrNameLst>
                                      </p:cBhvr>
                                      <p:to>
                                        <a:schemeClr val="accent2"/>
                                      </p:to>
                                    </p:animClr>
                                    <p:set>
                                      <p:cBhvr>
                                        <p:cTn id="43" dur="2000" fill="hold"/>
                                        <p:tgtEl>
                                          <p:spTgt spid="186"/>
                                        </p:tgtEl>
                                        <p:attrNameLst>
                                          <p:attrName>fill.type</p:attrName>
                                        </p:attrNameLst>
                                      </p:cBhvr>
                                      <p:to>
                                        <p:strVal val="solid"/>
                                      </p:to>
                                    </p:set>
                                    <p:set>
                                      <p:cBhvr>
                                        <p:cTn id="44" dur="2000" fill="hold"/>
                                        <p:tgtEl>
                                          <p:spTgt spid="186"/>
                                        </p:tgtEl>
                                        <p:attrNameLst>
                                          <p:attrName>fill.on</p:attrName>
                                        </p:attrNameLst>
                                      </p:cBhvr>
                                      <p:to>
                                        <p:strVal val="true"/>
                                      </p:to>
                                    </p:set>
                                  </p:childTnLst>
                                </p:cTn>
                              </p:par>
                              <p:par>
                                <p:cTn id="45" presetID="1" presetClass="emph" presetSubtype="2" repeatCount="4000" fill="remove" nodeType="withEffect">
                                  <p:stCondLst>
                                    <p:cond delay="0"/>
                                  </p:stCondLst>
                                  <p:childTnLst>
                                    <p:animClr clrSpc="rgb" dir="cw">
                                      <p:cBhvr>
                                        <p:cTn id="46" dur="2000" fill="hold"/>
                                        <p:tgtEl>
                                          <p:spTgt spid="2"/>
                                        </p:tgtEl>
                                        <p:attrNameLst>
                                          <p:attrName>fillcolor</p:attrName>
                                        </p:attrNameLst>
                                      </p:cBhvr>
                                      <p:to>
                                        <a:schemeClr val="accent2"/>
                                      </p:to>
                                    </p:animClr>
                                    <p:set>
                                      <p:cBhvr>
                                        <p:cTn id="47" dur="2000" fill="hold"/>
                                        <p:tgtEl>
                                          <p:spTgt spid="2"/>
                                        </p:tgtEl>
                                        <p:attrNameLst>
                                          <p:attrName>fill.type</p:attrName>
                                        </p:attrNameLst>
                                      </p:cBhvr>
                                      <p:to>
                                        <p:strVal val="solid"/>
                                      </p:to>
                                    </p:set>
                                    <p:set>
                                      <p:cBhvr>
                                        <p:cTn id="48" dur="2000" fill="hold"/>
                                        <p:tgtEl>
                                          <p:spTgt spid="2"/>
                                        </p:tgtEl>
                                        <p:attrNameLst>
                                          <p:attrName>fill.on</p:attrName>
                                        </p:attrNameLst>
                                      </p:cBhvr>
                                      <p:to>
                                        <p:strVal val="true"/>
                                      </p:to>
                                    </p:set>
                                  </p:childTnLst>
                                </p:cTn>
                              </p:par>
                              <p:par>
                                <p:cTn id="49" presetID="1" presetClass="emph" presetSubtype="2" repeatCount="4000" fill="remove" nodeType="withEffect">
                                  <p:stCondLst>
                                    <p:cond delay="0"/>
                                  </p:stCondLst>
                                  <p:childTnLst>
                                    <p:animClr clrSpc="rgb" dir="cw">
                                      <p:cBhvr>
                                        <p:cTn id="50" dur="2000" fill="hold"/>
                                        <p:tgtEl>
                                          <p:spTgt spid="185"/>
                                        </p:tgtEl>
                                        <p:attrNameLst>
                                          <p:attrName>fillcolor</p:attrName>
                                        </p:attrNameLst>
                                      </p:cBhvr>
                                      <p:to>
                                        <a:schemeClr val="accent2"/>
                                      </p:to>
                                    </p:animClr>
                                    <p:set>
                                      <p:cBhvr>
                                        <p:cTn id="51" dur="2000" fill="hold"/>
                                        <p:tgtEl>
                                          <p:spTgt spid="185"/>
                                        </p:tgtEl>
                                        <p:attrNameLst>
                                          <p:attrName>fill.type</p:attrName>
                                        </p:attrNameLst>
                                      </p:cBhvr>
                                      <p:to>
                                        <p:strVal val="solid"/>
                                      </p:to>
                                    </p:set>
                                    <p:set>
                                      <p:cBhvr>
                                        <p:cTn id="52" dur="2000" fill="hold"/>
                                        <p:tgtEl>
                                          <p:spTgt spid="185"/>
                                        </p:tgtEl>
                                        <p:attrNameLst>
                                          <p:attrName>fill.on</p:attrName>
                                        </p:attrNameLst>
                                      </p:cBhvr>
                                      <p:to>
                                        <p:strVal val="true"/>
                                      </p:to>
                                    </p:set>
                                  </p:childTnLst>
                                </p:cTn>
                              </p:par>
                              <p:par>
                                <p:cTn id="53" presetID="1" presetClass="emph" presetSubtype="2" repeatCount="4000" fill="remove" nodeType="withEffect">
                                  <p:stCondLst>
                                    <p:cond delay="0"/>
                                  </p:stCondLst>
                                  <p:childTnLst>
                                    <p:animClr clrSpc="rgb" dir="cw">
                                      <p:cBhvr>
                                        <p:cTn id="54" dur="2000" fill="hold"/>
                                        <p:tgtEl>
                                          <p:spTgt spid="199"/>
                                        </p:tgtEl>
                                        <p:attrNameLst>
                                          <p:attrName>fillcolor</p:attrName>
                                        </p:attrNameLst>
                                      </p:cBhvr>
                                      <p:to>
                                        <a:schemeClr val="accent2"/>
                                      </p:to>
                                    </p:animClr>
                                    <p:set>
                                      <p:cBhvr>
                                        <p:cTn id="55" dur="2000" fill="hold"/>
                                        <p:tgtEl>
                                          <p:spTgt spid="199"/>
                                        </p:tgtEl>
                                        <p:attrNameLst>
                                          <p:attrName>fill.type</p:attrName>
                                        </p:attrNameLst>
                                      </p:cBhvr>
                                      <p:to>
                                        <p:strVal val="solid"/>
                                      </p:to>
                                    </p:set>
                                    <p:set>
                                      <p:cBhvr>
                                        <p:cTn id="56" dur="2000" fill="hold"/>
                                        <p:tgtEl>
                                          <p:spTgt spid="199"/>
                                        </p:tgtEl>
                                        <p:attrNameLst>
                                          <p:attrName>fill.on</p:attrName>
                                        </p:attrNameLst>
                                      </p:cBhvr>
                                      <p:to>
                                        <p:strVal val="true"/>
                                      </p:to>
                                    </p:set>
                                  </p:childTnLst>
                                </p:cTn>
                              </p:par>
                              <p:par>
                                <p:cTn id="57" presetID="1" presetClass="emph" presetSubtype="2" repeatCount="4000" fill="remove" nodeType="withEffect">
                                  <p:stCondLst>
                                    <p:cond delay="0"/>
                                  </p:stCondLst>
                                  <p:childTnLst>
                                    <p:animClr clrSpc="rgb" dir="cw">
                                      <p:cBhvr>
                                        <p:cTn id="58" dur="2000" fill="hold"/>
                                        <p:tgtEl>
                                          <p:spTgt spid="192"/>
                                        </p:tgtEl>
                                        <p:attrNameLst>
                                          <p:attrName>fillcolor</p:attrName>
                                        </p:attrNameLst>
                                      </p:cBhvr>
                                      <p:to>
                                        <a:schemeClr val="accent2"/>
                                      </p:to>
                                    </p:animClr>
                                    <p:set>
                                      <p:cBhvr>
                                        <p:cTn id="59" dur="2000" fill="hold"/>
                                        <p:tgtEl>
                                          <p:spTgt spid="192"/>
                                        </p:tgtEl>
                                        <p:attrNameLst>
                                          <p:attrName>fill.type</p:attrName>
                                        </p:attrNameLst>
                                      </p:cBhvr>
                                      <p:to>
                                        <p:strVal val="solid"/>
                                      </p:to>
                                    </p:set>
                                    <p:set>
                                      <p:cBhvr>
                                        <p:cTn id="60" dur="2000" fill="hold"/>
                                        <p:tgtEl>
                                          <p:spTgt spid="192"/>
                                        </p:tgtEl>
                                        <p:attrNameLst>
                                          <p:attrName>fill.on</p:attrName>
                                        </p:attrNameLst>
                                      </p:cBhvr>
                                      <p:to>
                                        <p:strVal val="true"/>
                                      </p:to>
                                    </p:set>
                                  </p:childTnLst>
                                </p:cTn>
                              </p:par>
                              <p:par>
                                <p:cTn id="61" presetID="1" presetClass="emph" presetSubtype="2" repeatCount="4000" fill="remove" nodeType="withEffect">
                                  <p:stCondLst>
                                    <p:cond delay="0"/>
                                  </p:stCondLst>
                                  <p:childTnLst>
                                    <p:animClr clrSpc="rgb" dir="cw">
                                      <p:cBhvr>
                                        <p:cTn id="62" dur="2000" fill="hold"/>
                                        <p:tgtEl>
                                          <p:spTgt spid="184"/>
                                        </p:tgtEl>
                                        <p:attrNameLst>
                                          <p:attrName>fillcolor</p:attrName>
                                        </p:attrNameLst>
                                      </p:cBhvr>
                                      <p:to>
                                        <a:schemeClr val="accent2"/>
                                      </p:to>
                                    </p:animClr>
                                    <p:set>
                                      <p:cBhvr>
                                        <p:cTn id="63" dur="2000" fill="hold"/>
                                        <p:tgtEl>
                                          <p:spTgt spid="184"/>
                                        </p:tgtEl>
                                        <p:attrNameLst>
                                          <p:attrName>fill.type</p:attrName>
                                        </p:attrNameLst>
                                      </p:cBhvr>
                                      <p:to>
                                        <p:strVal val="solid"/>
                                      </p:to>
                                    </p:set>
                                    <p:set>
                                      <p:cBhvr>
                                        <p:cTn id="64" dur="2000" fill="hold"/>
                                        <p:tgtEl>
                                          <p:spTgt spid="184"/>
                                        </p:tgtEl>
                                        <p:attrNameLst>
                                          <p:attrName>fill.on</p:attrName>
                                        </p:attrNameLst>
                                      </p:cBhvr>
                                      <p:to>
                                        <p:strVal val="true"/>
                                      </p:to>
                                    </p:set>
                                  </p:childTnLst>
                                </p:cTn>
                              </p:par>
                              <p:par>
                                <p:cTn id="65" presetID="1" presetClass="emph" presetSubtype="2" repeatCount="4000" fill="remove" nodeType="withEffect">
                                  <p:stCondLst>
                                    <p:cond delay="0"/>
                                  </p:stCondLst>
                                  <p:childTnLst>
                                    <p:animClr clrSpc="rgb" dir="cw">
                                      <p:cBhvr>
                                        <p:cTn id="66" dur="2000" fill="hold"/>
                                        <p:tgtEl>
                                          <p:spTgt spid="191"/>
                                        </p:tgtEl>
                                        <p:attrNameLst>
                                          <p:attrName>fillcolor</p:attrName>
                                        </p:attrNameLst>
                                      </p:cBhvr>
                                      <p:to>
                                        <a:schemeClr val="accent2"/>
                                      </p:to>
                                    </p:animClr>
                                    <p:set>
                                      <p:cBhvr>
                                        <p:cTn id="67" dur="2000" fill="hold"/>
                                        <p:tgtEl>
                                          <p:spTgt spid="191"/>
                                        </p:tgtEl>
                                        <p:attrNameLst>
                                          <p:attrName>fill.type</p:attrName>
                                        </p:attrNameLst>
                                      </p:cBhvr>
                                      <p:to>
                                        <p:strVal val="solid"/>
                                      </p:to>
                                    </p:set>
                                    <p:set>
                                      <p:cBhvr>
                                        <p:cTn id="68" dur="2000" fill="hold"/>
                                        <p:tgtEl>
                                          <p:spTgt spid="191"/>
                                        </p:tgtEl>
                                        <p:attrNameLst>
                                          <p:attrName>fill.on</p:attrName>
                                        </p:attrNameLst>
                                      </p:cBhvr>
                                      <p:to>
                                        <p:strVal val="true"/>
                                      </p:to>
                                    </p:set>
                                  </p:childTnLst>
                                </p:cTn>
                              </p:par>
                              <p:par>
                                <p:cTn id="69" presetID="1" presetClass="emph" presetSubtype="2" repeatCount="4000" fill="remove" nodeType="withEffect">
                                  <p:stCondLst>
                                    <p:cond delay="0"/>
                                  </p:stCondLst>
                                  <p:childTnLst>
                                    <p:animClr clrSpc="rgb" dir="cw">
                                      <p:cBhvr>
                                        <p:cTn id="70" dur="2000" fill="hold"/>
                                        <p:tgtEl>
                                          <p:spTgt spid="200"/>
                                        </p:tgtEl>
                                        <p:attrNameLst>
                                          <p:attrName>fillcolor</p:attrName>
                                        </p:attrNameLst>
                                      </p:cBhvr>
                                      <p:to>
                                        <a:schemeClr val="accent2"/>
                                      </p:to>
                                    </p:animClr>
                                    <p:set>
                                      <p:cBhvr>
                                        <p:cTn id="71" dur="2000" fill="hold"/>
                                        <p:tgtEl>
                                          <p:spTgt spid="200"/>
                                        </p:tgtEl>
                                        <p:attrNameLst>
                                          <p:attrName>fill.type</p:attrName>
                                        </p:attrNameLst>
                                      </p:cBhvr>
                                      <p:to>
                                        <p:strVal val="solid"/>
                                      </p:to>
                                    </p:set>
                                    <p:set>
                                      <p:cBhvr>
                                        <p:cTn id="72" dur="2000" fill="hold"/>
                                        <p:tgtEl>
                                          <p:spTgt spid="200"/>
                                        </p:tgtEl>
                                        <p:attrNameLst>
                                          <p:attrName>fill.on</p:attrName>
                                        </p:attrNameLst>
                                      </p:cBhvr>
                                      <p:to>
                                        <p:strVal val="true"/>
                                      </p:to>
                                    </p:set>
                                  </p:childTnLst>
                                </p:cTn>
                              </p:par>
                              <p:par>
                                <p:cTn id="73" presetID="1" presetClass="emph" presetSubtype="2" repeatCount="4000" fill="remove" nodeType="withEffect">
                                  <p:stCondLst>
                                    <p:cond delay="0"/>
                                  </p:stCondLst>
                                  <p:childTnLst>
                                    <p:animClr clrSpc="rgb" dir="cw">
                                      <p:cBhvr>
                                        <p:cTn id="74" dur="2000" fill="hold"/>
                                        <p:tgtEl>
                                          <p:spTgt spid="195"/>
                                        </p:tgtEl>
                                        <p:attrNameLst>
                                          <p:attrName>fillcolor</p:attrName>
                                        </p:attrNameLst>
                                      </p:cBhvr>
                                      <p:to>
                                        <a:schemeClr val="accent2"/>
                                      </p:to>
                                    </p:animClr>
                                    <p:set>
                                      <p:cBhvr>
                                        <p:cTn id="75" dur="2000" fill="hold"/>
                                        <p:tgtEl>
                                          <p:spTgt spid="195"/>
                                        </p:tgtEl>
                                        <p:attrNameLst>
                                          <p:attrName>fill.type</p:attrName>
                                        </p:attrNameLst>
                                      </p:cBhvr>
                                      <p:to>
                                        <p:strVal val="solid"/>
                                      </p:to>
                                    </p:set>
                                    <p:set>
                                      <p:cBhvr>
                                        <p:cTn id="76" dur="2000" fill="hold"/>
                                        <p:tgtEl>
                                          <p:spTgt spid="195"/>
                                        </p:tgtEl>
                                        <p:attrNameLst>
                                          <p:attrName>fill.on</p:attrName>
                                        </p:attrNameLst>
                                      </p:cBhvr>
                                      <p:to>
                                        <p:strVal val="true"/>
                                      </p:to>
                                    </p:set>
                                  </p:childTnLst>
                                </p:cTn>
                              </p:par>
                              <p:par>
                                <p:cTn id="77" presetID="1" presetClass="emph" presetSubtype="2" repeatCount="4000" fill="remove" nodeType="withEffect">
                                  <p:stCondLst>
                                    <p:cond delay="0"/>
                                  </p:stCondLst>
                                  <p:childTnLst>
                                    <p:animClr clrSpc="rgb" dir="cw">
                                      <p:cBhvr>
                                        <p:cTn id="78" dur="2000" fill="hold"/>
                                        <p:tgtEl>
                                          <p:spTgt spid="203"/>
                                        </p:tgtEl>
                                        <p:attrNameLst>
                                          <p:attrName>fillcolor</p:attrName>
                                        </p:attrNameLst>
                                      </p:cBhvr>
                                      <p:to>
                                        <a:schemeClr val="accent2"/>
                                      </p:to>
                                    </p:animClr>
                                    <p:set>
                                      <p:cBhvr>
                                        <p:cTn id="79" dur="2000" fill="hold"/>
                                        <p:tgtEl>
                                          <p:spTgt spid="203"/>
                                        </p:tgtEl>
                                        <p:attrNameLst>
                                          <p:attrName>fill.type</p:attrName>
                                        </p:attrNameLst>
                                      </p:cBhvr>
                                      <p:to>
                                        <p:strVal val="solid"/>
                                      </p:to>
                                    </p:set>
                                    <p:set>
                                      <p:cBhvr>
                                        <p:cTn id="80" dur="2000" fill="hold"/>
                                        <p:tgtEl>
                                          <p:spTgt spid="20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DSCF05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540" y="-151998"/>
            <a:ext cx="16077103" cy="7019588"/>
          </a:xfrm>
          <a:prstGeom prst="rect">
            <a:avLst/>
          </a:prstGeom>
          <a:solidFill>
            <a:srgbClr val="FF6525"/>
          </a:solidFill>
          <a:ln>
            <a:solidFill>
              <a:schemeClr val="accent1">
                <a:lumMod val="75000"/>
              </a:schemeClr>
            </a:solidFill>
          </a:ln>
        </p:spPr>
      </p:pic>
      <p:sp>
        <p:nvSpPr>
          <p:cNvPr id="43" name="Rectangle 42"/>
          <p:cNvSpPr/>
          <p:nvPr/>
        </p:nvSpPr>
        <p:spPr>
          <a:xfrm>
            <a:off x="-3451951" y="-151998"/>
            <a:ext cx="15414514" cy="7009998"/>
          </a:xfrm>
          <a:prstGeom prst="rect">
            <a:avLst/>
          </a:prstGeom>
          <a:blipFill dpi="0" rotWithShape="0">
            <a:blip r:embed="rId4">
              <a:alphaModFix amt="59000"/>
              <a:duotone>
                <a:schemeClr val="bg2">
                  <a:shade val="40000"/>
                  <a:satMod val="400000"/>
                </a:schemeClr>
                <a:schemeClr val="bg2">
                  <a:tint val="10000"/>
                  <a:satMod val="200000"/>
                </a:schemeClr>
              </a:duotone>
            </a:blip>
            <a:srcRect/>
            <a:stretch>
              <a:fillRect l="22394" t="2243" r="18285" b="-3423"/>
            </a:stretch>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TextBox 179"/>
          <p:cNvSpPr txBox="1"/>
          <p:nvPr/>
        </p:nvSpPr>
        <p:spPr>
          <a:xfrm>
            <a:off x="2301486" y="4293454"/>
            <a:ext cx="2576793" cy="461665"/>
          </a:xfrm>
          <a:prstGeom prst="rect">
            <a:avLst/>
          </a:prstGeom>
          <a:noFill/>
        </p:spPr>
        <p:txBody>
          <a:bodyPr wrap="square" rtlCol="0">
            <a:spAutoFit/>
          </a:bodyPr>
          <a:lstStyle/>
          <a:p>
            <a:r>
              <a:rPr lang="en-US" sz="2400" dirty="0" smtClean="0"/>
              <a:t>temperature</a:t>
            </a:r>
            <a:endParaRPr lang="en-US" sz="2400" dirty="0"/>
          </a:p>
        </p:txBody>
      </p:sp>
      <p:sp>
        <p:nvSpPr>
          <p:cNvPr id="2" name="Chord 1"/>
          <p:cNvSpPr/>
          <p:nvPr/>
        </p:nvSpPr>
        <p:spPr>
          <a:xfrm>
            <a:off x="4437590" y="4408812"/>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 name="Chord 183"/>
          <p:cNvSpPr/>
          <p:nvPr/>
        </p:nvSpPr>
        <p:spPr>
          <a:xfrm>
            <a:off x="4878279" y="4755119"/>
            <a:ext cx="254001" cy="304800"/>
          </a:xfrm>
          <a:prstGeom prst="chord">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Chord 184"/>
          <p:cNvSpPr/>
          <p:nvPr/>
        </p:nvSpPr>
        <p:spPr>
          <a:xfrm>
            <a:off x="4310590" y="4025117"/>
            <a:ext cx="254001" cy="304800"/>
          </a:xfrm>
          <a:prstGeom prst="chord">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Chord 185"/>
          <p:cNvSpPr/>
          <p:nvPr/>
        </p:nvSpPr>
        <p:spPr>
          <a:xfrm>
            <a:off x="5005279" y="4273346"/>
            <a:ext cx="254001" cy="304800"/>
          </a:xfrm>
          <a:prstGeom prst="chord">
            <a:avLst/>
          </a:prstGeom>
          <a:solidFill>
            <a:schemeClr val="tx1">
              <a:lumMod val="95000"/>
              <a:lumOff val="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Chord 186"/>
          <p:cNvSpPr/>
          <p:nvPr/>
        </p:nvSpPr>
        <p:spPr>
          <a:xfrm>
            <a:off x="1624541" y="4713612"/>
            <a:ext cx="254001" cy="304800"/>
          </a:xfrm>
          <a:prstGeom prst="chord">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Chord 187"/>
          <p:cNvSpPr/>
          <p:nvPr/>
        </p:nvSpPr>
        <p:spPr>
          <a:xfrm>
            <a:off x="193673" y="4192334"/>
            <a:ext cx="254001" cy="304800"/>
          </a:xfrm>
          <a:prstGeom prst="chord">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Chord 188"/>
          <p:cNvSpPr/>
          <p:nvPr/>
        </p:nvSpPr>
        <p:spPr>
          <a:xfrm>
            <a:off x="1118657" y="4245002"/>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Chord 189"/>
          <p:cNvSpPr/>
          <p:nvPr/>
        </p:nvSpPr>
        <p:spPr>
          <a:xfrm>
            <a:off x="5745692" y="4066970"/>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Chord 190"/>
          <p:cNvSpPr/>
          <p:nvPr/>
        </p:nvSpPr>
        <p:spPr>
          <a:xfrm>
            <a:off x="5872693" y="4755119"/>
            <a:ext cx="254001" cy="304800"/>
          </a:xfrm>
          <a:prstGeom prst="chord">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Chord 191"/>
          <p:cNvSpPr/>
          <p:nvPr/>
        </p:nvSpPr>
        <p:spPr>
          <a:xfrm>
            <a:off x="3470271" y="4866012"/>
            <a:ext cx="254001" cy="304800"/>
          </a:xfrm>
          <a:prstGeom prst="chord">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Chord 192"/>
          <p:cNvSpPr/>
          <p:nvPr/>
        </p:nvSpPr>
        <p:spPr>
          <a:xfrm>
            <a:off x="7290854" y="4450319"/>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Chord 193"/>
          <p:cNvSpPr/>
          <p:nvPr/>
        </p:nvSpPr>
        <p:spPr>
          <a:xfrm>
            <a:off x="621839" y="4907519"/>
            <a:ext cx="254001" cy="304800"/>
          </a:xfrm>
          <a:prstGeom prst="chord">
            <a:avLst/>
          </a:prstGeom>
          <a:solidFill>
            <a:schemeClr val="tx1">
              <a:lumMod val="95000"/>
              <a:lumOff val="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Chord 194"/>
          <p:cNvSpPr/>
          <p:nvPr/>
        </p:nvSpPr>
        <p:spPr>
          <a:xfrm>
            <a:off x="8574191" y="4450319"/>
            <a:ext cx="254001" cy="304800"/>
          </a:xfrm>
          <a:prstGeom prst="chord">
            <a:avLst/>
          </a:prstGeom>
          <a:solidFill>
            <a:schemeClr val="tx1">
              <a:lumMod val="75000"/>
              <a:lumOff val="2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 name="Chord 195"/>
          <p:cNvSpPr/>
          <p:nvPr/>
        </p:nvSpPr>
        <p:spPr>
          <a:xfrm>
            <a:off x="2136950" y="4066970"/>
            <a:ext cx="254001" cy="304800"/>
          </a:xfrm>
          <a:prstGeom prst="chord">
            <a:avLst/>
          </a:prstGeom>
          <a:solidFill>
            <a:schemeClr val="tx1">
              <a:lumMod val="75000"/>
              <a:lumOff val="2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Chord 198"/>
          <p:cNvSpPr/>
          <p:nvPr/>
        </p:nvSpPr>
        <p:spPr>
          <a:xfrm>
            <a:off x="3470271" y="4025117"/>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Chord 199"/>
          <p:cNvSpPr/>
          <p:nvPr/>
        </p:nvSpPr>
        <p:spPr>
          <a:xfrm>
            <a:off x="7912102" y="4755119"/>
            <a:ext cx="254001" cy="304800"/>
          </a:xfrm>
          <a:prstGeom prst="chord">
            <a:avLst/>
          </a:prstGeom>
          <a:solidFill>
            <a:schemeClr val="tx1">
              <a:lumMod val="95000"/>
              <a:lumOff val="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Chord 200"/>
          <p:cNvSpPr/>
          <p:nvPr/>
        </p:nvSpPr>
        <p:spPr>
          <a:xfrm>
            <a:off x="2430110" y="4755119"/>
            <a:ext cx="254001" cy="304800"/>
          </a:xfrm>
          <a:prstGeom prst="chord">
            <a:avLst/>
          </a:prstGeom>
          <a:solidFill>
            <a:schemeClr val="tx1">
              <a:lumMod val="75000"/>
              <a:lumOff val="2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 name="Chord 201"/>
          <p:cNvSpPr/>
          <p:nvPr/>
        </p:nvSpPr>
        <p:spPr>
          <a:xfrm>
            <a:off x="6618815" y="4014420"/>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Chord 202"/>
          <p:cNvSpPr/>
          <p:nvPr/>
        </p:nvSpPr>
        <p:spPr>
          <a:xfrm>
            <a:off x="8785227" y="3709620"/>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748840" y="3715852"/>
            <a:ext cx="1388110" cy="461665"/>
          </a:xfrm>
          <a:prstGeom prst="rect">
            <a:avLst/>
          </a:prstGeom>
          <a:noFill/>
        </p:spPr>
        <p:txBody>
          <a:bodyPr wrap="square" rtlCol="0">
            <a:spAutoFit/>
          </a:bodyPr>
          <a:lstStyle/>
          <a:p>
            <a:r>
              <a:rPr lang="en-US" sz="2400" dirty="0" smtClean="0"/>
              <a:t>disease</a:t>
            </a:r>
            <a:endParaRPr lang="en-US" sz="2400" dirty="0"/>
          </a:p>
        </p:txBody>
      </p:sp>
      <p:sp>
        <p:nvSpPr>
          <p:cNvPr id="35" name="TextBox 34"/>
          <p:cNvSpPr txBox="1"/>
          <p:nvPr/>
        </p:nvSpPr>
        <p:spPr>
          <a:xfrm>
            <a:off x="5344582" y="4293454"/>
            <a:ext cx="2116667" cy="461665"/>
          </a:xfrm>
          <a:prstGeom prst="rect">
            <a:avLst/>
          </a:prstGeom>
          <a:noFill/>
        </p:spPr>
        <p:txBody>
          <a:bodyPr wrap="square" rtlCol="0">
            <a:spAutoFit/>
          </a:bodyPr>
          <a:lstStyle/>
          <a:p>
            <a:r>
              <a:rPr lang="en-US" sz="2400" dirty="0" err="1" smtClean="0"/>
              <a:t>dessication</a:t>
            </a:r>
            <a:endParaRPr lang="en-US" sz="2400" dirty="0"/>
          </a:p>
        </p:txBody>
      </p:sp>
      <p:sp>
        <p:nvSpPr>
          <p:cNvPr id="36" name="TextBox 35"/>
          <p:cNvSpPr txBox="1"/>
          <p:nvPr/>
        </p:nvSpPr>
        <p:spPr>
          <a:xfrm>
            <a:off x="7417855" y="3862020"/>
            <a:ext cx="1388110" cy="461665"/>
          </a:xfrm>
          <a:prstGeom prst="rect">
            <a:avLst/>
          </a:prstGeom>
          <a:noFill/>
        </p:spPr>
        <p:txBody>
          <a:bodyPr wrap="square" rtlCol="0">
            <a:spAutoFit/>
          </a:bodyPr>
          <a:lstStyle/>
          <a:p>
            <a:r>
              <a:rPr lang="en-US" sz="2400" dirty="0" smtClean="0"/>
              <a:t>salinity</a:t>
            </a:r>
            <a:endParaRPr lang="en-US" sz="2400" dirty="0"/>
          </a:p>
        </p:txBody>
      </p:sp>
      <p:sp>
        <p:nvSpPr>
          <p:cNvPr id="3" name="Title 2"/>
          <p:cNvSpPr>
            <a:spLocks noGrp="1"/>
          </p:cNvSpPr>
          <p:nvPr>
            <p:ph type="title"/>
          </p:nvPr>
        </p:nvSpPr>
        <p:spPr/>
        <p:txBody>
          <a:bodyPr/>
          <a:lstStyle/>
          <a:p>
            <a:endParaRPr lang="en-US"/>
          </a:p>
        </p:txBody>
      </p:sp>
      <p:grpSp>
        <p:nvGrpSpPr>
          <p:cNvPr id="28" name="Group 27"/>
          <p:cNvGrpSpPr/>
          <p:nvPr/>
        </p:nvGrpSpPr>
        <p:grpSpPr>
          <a:xfrm>
            <a:off x="6912420" y="185191"/>
            <a:ext cx="1928323" cy="2642671"/>
            <a:chOff x="5048199" y="1074836"/>
            <a:chExt cx="2539429" cy="3815291"/>
          </a:xfrm>
        </p:grpSpPr>
        <p:sp>
          <p:nvSpPr>
            <p:cNvPr id="29" name="Content Placeholder 2"/>
            <p:cNvSpPr txBox="1">
              <a:spLocks/>
            </p:cNvSpPr>
            <p:nvPr/>
          </p:nvSpPr>
          <p:spPr>
            <a:xfrm>
              <a:off x="5238855" y="1107010"/>
              <a:ext cx="2348773" cy="409575"/>
            </a:xfrm>
            <a:prstGeom prst="rect">
              <a:avLst/>
            </a:prstGeom>
          </p:spPr>
          <p:txBody>
            <a:bodyPr vert="horz" lIns="91440" tIns="45720" rIns="91440" bIns="45720" rtlCol="0">
              <a:normAutofit fontScale="70000" lnSpcReduction="2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b="1" dirty="0" err="1" smtClean="0">
                  <a:solidFill>
                    <a:srgbClr val="404040"/>
                  </a:solidFill>
                </a:rPr>
                <a:t>unmethylated</a:t>
              </a:r>
              <a:endParaRPr lang="en-US" b="1" dirty="0" smtClean="0">
                <a:solidFill>
                  <a:srgbClr val="404040"/>
                </a:solidFill>
              </a:endParaRPr>
            </a:p>
          </p:txBody>
        </p:sp>
        <p:grpSp>
          <p:nvGrpSpPr>
            <p:cNvPr id="30" name="Group 29"/>
            <p:cNvGrpSpPr/>
            <p:nvPr/>
          </p:nvGrpSpPr>
          <p:grpSpPr>
            <a:xfrm>
              <a:off x="5213850" y="1501137"/>
              <a:ext cx="2133816" cy="354638"/>
              <a:chOff x="2710754" y="1515072"/>
              <a:chExt cx="2566656" cy="425495"/>
            </a:xfrm>
          </p:grpSpPr>
          <p:grpSp>
            <p:nvGrpSpPr>
              <p:cNvPr id="60" name="Group 59"/>
              <p:cNvGrpSpPr/>
              <p:nvPr/>
            </p:nvGrpSpPr>
            <p:grpSpPr>
              <a:xfrm>
                <a:off x="2710754" y="1708440"/>
                <a:ext cx="2566656" cy="232127"/>
                <a:chOff x="263997" y="1938947"/>
                <a:chExt cx="2657815" cy="232127"/>
              </a:xfrm>
            </p:grpSpPr>
            <p:cxnSp>
              <p:nvCxnSpPr>
                <p:cNvPr id="86" name="Straight Connector 85"/>
                <p:cNvCxnSpPr/>
                <p:nvPr/>
              </p:nvCxnSpPr>
              <p:spPr>
                <a:xfrm flipH="1">
                  <a:off x="365963" y="2084768"/>
                  <a:ext cx="223241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nvGrpSpPr>
                <p:cNvPr id="87" name="Group 86"/>
                <p:cNvGrpSpPr/>
                <p:nvPr/>
              </p:nvGrpSpPr>
              <p:grpSpPr>
                <a:xfrm>
                  <a:off x="263997" y="1938947"/>
                  <a:ext cx="2657815" cy="232127"/>
                  <a:chOff x="263997" y="1938947"/>
                  <a:chExt cx="2657815" cy="232127"/>
                </a:xfrm>
              </p:grpSpPr>
              <p:sp>
                <p:nvSpPr>
                  <p:cNvPr id="88" name="Rectangle 87"/>
                  <p:cNvSpPr/>
                  <p:nvPr/>
                </p:nvSpPr>
                <p:spPr>
                  <a:xfrm>
                    <a:off x="1158402" y="1938947"/>
                    <a:ext cx="612979" cy="23212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9" name="Rectangle 88"/>
                  <p:cNvSpPr/>
                  <p:nvPr/>
                </p:nvSpPr>
                <p:spPr>
                  <a:xfrm>
                    <a:off x="263997" y="1938947"/>
                    <a:ext cx="843605" cy="23212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Rectangle 89"/>
                  <p:cNvSpPr/>
                  <p:nvPr/>
                </p:nvSpPr>
                <p:spPr>
                  <a:xfrm>
                    <a:off x="1847581" y="1938947"/>
                    <a:ext cx="1074231" cy="23212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61" name="Group 60"/>
              <p:cNvGrpSpPr/>
              <p:nvPr/>
            </p:nvGrpSpPr>
            <p:grpSpPr>
              <a:xfrm>
                <a:off x="3058291" y="1515072"/>
                <a:ext cx="2058345" cy="193367"/>
                <a:chOff x="3534042" y="1762338"/>
                <a:chExt cx="2131451" cy="193367"/>
              </a:xfrm>
            </p:grpSpPr>
            <p:grpSp>
              <p:nvGrpSpPr>
                <p:cNvPr id="62" name="Group 61"/>
                <p:cNvGrpSpPr/>
                <p:nvPr/>
              </p:nvGrpSpPr>
              <p:grpSpPr>
                <a:xfrm>
                  <a:off x="3534042" y="1762338"/>
                  <a:ext cx="88333" cy="193367"/>
                  <a:chOff x="7728695" y="1300673"/>
                  <a:chExt cx="88333" cy="193367"/>
                </a:xfrm>
              </p:grpSpPr>
              <p:sp>
                <p:nvSpPr>
                  <p:cNvPr id="84" name="Oval 83"/>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5" name="Straight Connector 84"/>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3" name="Group 62"/>
                <p:cNvGrpSpPr/>
                <p:nvPr/>
              </p:nvGrpSpPr>
              <p:grpSpPr>
                <a:xfrm>
                  <a:off x="3775938" y="1762338"/>
                  <a:ext cx="88333" cy="193367"/>
                  <a:chOff x="7728695" y="1300673"/>
                  <a:chExt cx="88333" cy="193367"/>
                </a:xfrm>
              </p:grpSpPr>
              <p:sp>
                <p:nvSpPr>
                  <p:cNvPr id="82" name="Oval 81"/>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3" name="Straight Connector 82"/>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4" name="Group 63"/>
                <p:cNvGrpSpPr/>
                <p:nvPr/>
              </p:nvGrpSpPr>
              <p:grpSpPr>
                <a:xfrm>
                  <a:off x="4056407" y="1762338"/>
                  <a:ext cx="88333" cy="193367"/>
                  <a:chOff x="7728695" y="1300673"/>
                  <a:chExt cx="88333" cy="193367"/>
                </a:xfrm>
              </p:grpSpPr>
              <p:sp>
                <p:nvSpPr>
                  <p:cNvPr id="80" name="Oval 79"/>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1" name="Straight Connector 80"/>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5" name="Group 64"/>
                <p:cNvGrpSpPr/>
                <p:nvPr/>
              </p:nvGrpSpPr>
              <p:grpSpPr>
                <a:xfrm>
                  <a:off x="4342280" y="1762338"/>
                  <a:ext cx="88333" cy="193367"/>
                  <a:chOff x="7728695" y="1300673"/>
                  <a:chExt cx="88333" cy="193367"/>
                </a:xfrm>
              </p:grpSpPr>
              <p:sp>
                <p:nvSpPr>
                  <p:cNvPr id="78" name="Oval 77"/>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9" name="Straight Connector 78"/>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6" name="Group 65"/>
                <p:cNvGrpSpPr/>
                <p:nvPr/>
              </p:nvGrpSpPr>
              <p:grpSpPr>
                <a:xfrm>
                  <a:off x="4578606" y="1762338"/>
                  <a:ext cx="88333" cy="193367"/>
                  <a:chOff x="7728695" y="1300673"/>
                  <a:chExt cx="88333" cy="193367"/>
                </a:xfrm>
              </p:grpSpPr>
              <p:sp>
                <p:nvSpPr>
                  <p:cNvPr id="76" name="Oval 75"/>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7" name="Straight Connector 76"/>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7" name="Group 66"/>
                <p:cNvGrpSpPr/>
                <p:nvPr/>
              </p:nvGrpSpPr>
              <p:grpSpPr>
                <a:xfrm>
                  <a:off x="5194968" y="1762338"/>
                  <a:ext cx="88333" cy="193367"/>
                  <a:chOff x="7728695" y="1300673"/>
                  <a:chExt cx="88333" cy="193367"/>
                </a:xfrm>
              </p:grpSpPr>
              <p:sp>
                <p:nvSpPr>
                  <p:cNvPr id="74" name="Oval 73"/>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5" name="Straight Connector 74"/>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8" name="Group 67"/>
                <p:cNvGrpSpPr/>
                <p:nvPr/>
              </p:nvGrpSpPr>
              <p:grpSpPr>
                <a:xfrm>
                  <a:off x="5386064" y="1762338"/>
                  <a:ext cx="88333" cy="193367"/>
                  <a:chOff x="7728695" y="1300673"/>
                  <a:chExt cx="88333" cy="193367"/>
                </a:xfrm>
              </p:grpSpPr>
              <p:sp>
                <p:nvSpPr>
                  <p:cNvPr id="72" name="Oval 71"/>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3" name="Straight Connector 72"/>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9" name="Group 68"/>
                <p:cNvGrpSpPr/>
                <p:nvPr/>
              </p:nvGrpSpPr>
              <p:grpSpPr>
                <a:xfrm>
                  <a:off x="5577160" y="1762338"/>
                  <a:ext cx="88333" cy="193367"/>
                  <a:chOff x="7728695" y="1300673"/>
                  <a:chExt cx="88333" cy="193367"/>
                </a:xfrm>
              </p:grpSpPr>
              <p:sp>
                <p:nvSpPr>
                  <p:cNvPr id="70" name="Oval 69"/>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1" name="Straight Connector 70"/>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grpSp>
        <p:sp>
          <p:nvSpPr>
            <p:cNvPr id="31" name="Rectangle 30"/>
            <p:cNvSpPr/>
            <p:nvPr/>
          </p:nvSpPr>
          <p:spPr>
            <a:xfrm>
              <a:off x="5111775" y="1074836"/>
              <a:ext cx="2459254" cy="883497"/>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p:cNvGrpSpPr/>
            <p:nvPr/>
          </p:nvGrpSpPr>
          <p:grpSpPr>
            <a:xfrm>
              <a:off x="5132165" y="2733111"/>
              <a:ext cx="1155577" cy="109728"/>
              <a:chOff x="6483268" y="4178007"/>
              <a:chExt cx="1155577" cy="109728"/>
            </a:xfrm>
          </p:grpSpPr>
          <p:sp>
            <p:nvSpPr>
              <p:cNvPr id="58" name="Rectangle 57"/>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 name="Rectangle 58"/>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3" name="Group 32"/>
            <p:cNvGrpSpPr/>
            <p:nvPr/>
          </p:nvGrpSpPr>
          <p:grpSpPr>
            <a:xfrm>
              <a:off x="5132165" y="3025581"/>
              <a:ext cx="2010921" cy="109728"/>
              <a:chOff x="6483268" y="4178007"/>
              <a:chExt cx="2010921" cy="109728"/>
            </a:xfrm>
          </p:grpSpPr>
          <p:sp>
            <p:nvSpPr>
              <p:cNvPr id="55" name="Rectangle 54"/>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Rectangle 55"/>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Rectangle 56"/>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4" name="Rectangle 33"/>
            <p:cNvSpPr/>
            <p:nvPr/>
          </p:nvSpPr>
          <p:spPr>
            <a:xfrm>
              <a:off x="5132165" y="3318051"/>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7" name="Group 36"/>
            <p:cNvGrpSpPr/>
            <p:nvPr/>
          </p:nvGrpSpPr>
          <p:grpSpPr>
            <a:xfrm>
              <a:off x="5132165" y="3610521"/>
              <a:ext cx="1532996" cy="109728"/>
              <a:chOff x="6483268" y="4178007"/>
              <a:chExt cx="1532996" cy="109728"/>
            </a:xfrm>
          </p:grpSpPr>
          <p:sp>
            <p:nvSpPr>
              <p:cNvPr id="53" name="Rectangle 52"/>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Rectangle 53"/>
              <p:cNvSpPr/>
              <p:nvPr/>
            </p:nvSpPr>
            <p:spPr>
              <a:xfrm>
                <a:off x="7153822"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8" name="Group 37"/>
            <p:cNvGrpSpPr/>
            <p:nvPr/>
          </p:nvGrpSpPr>
          <p:grpSpPr>
            <a:xfrm>
              <a:off x="5132165" y="3902991"/>
              <a:ext cx="1531764" cy="109728"/>
              <a:chOff x="6483268" y="4178007"/>
              <a:chExt cx="1531764" cy="109728"/>
            </a:xfrm>
          </p:grpSpPr>
          <p:sp>
            <p:nvSpPr>
              <p:cNvPr id="51" name="Rectangle 50"/>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2" name="Rectangle 51"/>
              <p:cNvSpPr/>
              <p:nvPr/>
            </p:nvSpPr>
            <p:spPr>
              <a:xfrm>
                <a:off x="7152590"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9" name="Group 38"/>
            <p:cNvGrpSpPr/>
            <p:nvPr/>
          </p:nvGrpSpPr>
          <p:grpSpPr>
            <a:xfrm>
              <a:off x="5132165" y="4195461"/>
              <a:ext cx="1996650" cy="109728"/>
              <a:chOff x="6483268" y="4178007"/>
              <a:chExt cx="1996650" cy="109728"/>
            </a:xfrm>
          </p:grpSpPr>
          <p:sp>
            <p:nvSpPr>
              <p:cNvPr id="48" name="Rectangle 47"/>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Rectangle 48"/>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Rectangle 49"/>
              <p:cNvSpPr/>
              <p:nvPr/>
            </p:nvSpPr>
            <p:spPr>
              <a:xfrm>
                <a:off x="7617476"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40" name="Group 39"/>
            <p:cNvGrpSpPr/>
            <p:nvPr/>
          </p:nvGrpSpPr>
          <p:grpSpPr>
            <a:xfrm>
              <a:off x="5132165" y="4487931"/>
              <a:ext cx="1347472" cy="109728"/>
              <a:chOff x="7146717" y="4178007"/>
              <a:chExt cx="1347472" cy="109728"/>
            </a:xfrm>
          </p:grpSpPr>
          <p:sp>
            <p:nvSpPr>
              <p:cNvPr id="46" name="Rectangle 45"/>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Rectangle 46"/>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4" name="Rectangle 43"/>
            <p:cNvSpPr/>
            <p:nvPr/>
          </p:nvSpPr>
          <p:spPr>
            <a:xfrm>
              <a:off x="5132165" y="4780399"/>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Content Placeholder 2"/>
            <p:cNvSpPr txBox="1">
              <a:spLocks/>
            </p:cNvSpPr>
            <p:nvPr/>
          </p:nvSpPr>
          <p:spPr>
            <a:xfrm>
              <a:off x="5048199" y="2078361"/>
              <a:ext cx="2348773" cy="409575"/>
            </a:xfrm>
            <a:prstGeom prst="rect">
              <a:avLst/>
            </a:prstGeom>
          </p:spPr>
          <p:txBody>
            <a:bodyPr vert="horz" lIns="91440" tIns="45720" rIns="91440" bIns="45720" rtlCol="0">
              <a:normAutofit fontScale="85000" lnSpcReduction="2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sz="2000" dirty="0" smtClean="0">
                  <a:solidFill>
                    <a:schemeClr val="tx1">
                      <a:lumMod val="85000"/>
                      <a:lumOff val="15000"/>
                    </a:schemeClr>
                  </a:solidFill>
                </a:rPr>
                <a:t>inducible</a:t>
              </a:r>
            </a:p>
          </p:txBody>
        </p:sp>
      </p:grpSp>
    </p:spTree>
    <p:extLst>
      <p:ext uri="{BB962C8B-B14F-4D97-AF65-F5344CB8AC3E}">
        <p14:creationId xmlns:p14="http://schemas.microsoft.com/office/powerpoint/2010/main" val="473044970"/>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DSCF05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540" y="-151998"/>
            <a:ext cx="16077103" cy="7019588"/>
          </a:xfrm>
          <a:prstGeom prst="rect">
            <a:avLst/>
          </a:prstGeom>
          <a:solidFill>
            <a:srgbClr val="FF6525"/>
          </a:solidFill>
          <a:ln>
            <a:solidFill>
              <a:schemeClr val="accent1">
                <a:lumMod val="75000"/>
              </a:schemeClr>
            </a:solidFill>
          </a:ln>
        </p:spPr>
      </p:pic>
      <p:sp>
        <p:nvSpPr>
          <p:cNvPr id="43" name="Rectangle 42"/>
          <p:cNvSpPr/>
          <p:nvPr/>
        </p:nvSpPr>
        <p:spPr>
          <a:xfrm>
            <a:off x="-3451951" y="-151998"/>
            <a:ext cx="15414514" cy="7009998"/>
          </a:xfrm>
          <a:prstGeom prst="rect">
            <a:avLst/>
          </a:prstGeom>
          <a:blipFill dpi="0" rotWithShape="0">
            <a:blip r:embed="rId4">
              <a:alphaModFix amt="59000"/>
              <a:duotone>
                <a:schemeClr val="bg2">
                  <a:shade val="40000"/>
                  <a:satMod val="400000"/>
                </a:schemeClr>
                <a:schemeClr val="bg2">
                  <a:tint val="10000"/>
                  <a:satMod val="200000"/>
                </a:schemeClr>
              </a:duotone>
            </a:blip>
            <a:srcRect/>
            <a:stretch>
              <a:fillRect l="22394" t="2243" r="18285" b="-3423"/>
            </a:stretch>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TextBox 179"/>
          <p:cNvSpPr txBox="1"/>
          <p:nvPr/>
        </p:nvSpPr>
        <p:spPr>
          <a:xfrm>
            <a:off x="2301486" y="4293454"/>
            <a:ext cx="2576793" cy="461665"/>
          </a:xfrm>
          <a:prstGeom prst="rect">
            <a:avLst/>
          </a:prstGeom>
          <a:noFill/>
        </p:spPr>
        <p:txBody>
          <a:bodyPr wrap="square" rtlCol="0">
            <a:spAutoFit/>
          </a:bodyPr>
          <a:lstStyle/>
          <a:p>
            <a:r>
              <a:rPr lang="en-US" sz="2400" dirty="0" smtClean="0"/>
              <a:t>temperature</a:t>
            </a:r>
            <a:endParaRPr lang="en-US" sz="2400" dirty="0"/>
          </a:p>
        </p:txBody>
      </p:sp>
      <p:sp>
        <p:nvSpPr>
          <p:cNvPr id="2" name="Chord 1"/>
          <p:cNvSpPr/>
          <p:nvPr/>
        </p:nvSpPr>
        <p:spPr>
          <a:xfrm>
            <a:off x="4437590" y="4408812"/>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 name="Chord 183"/>
          <p:cNvSpPr/>
          <p:nvPr/>
        </p:nvSpPr>
        <p:spPr>
          <a:xfrm>
            <a:off x="4878279" y="4755119"/>
            <a:ext cx="254001" cy="304800"/>
          </a:xfrm>
          <a:prstGeom prst="chord">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Chord 184"/>
          <p:cNvSpPr/>
          <p:nvPr/>
        </p:nvSpPr>
        <p:spPr>
          <a:xfrm>
            <a:off x="4310590" y="4025117"/>
            <a:ext cx="254001" cy="304800"/>
          </a:xfrm>
          <a:prstGeom prst="chord">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Chord 185"/>
          <p:cNvSpPr/>
          <p:nvPr/>
        </p:nvSpPr>
        <p:spPr>
          <a:xfrm>
            <a:off x="5005279" y="4273346"/>
            <a:ext cx="254001" cy="304800"/>
          </a:xfrm>
          <a:prstGeom prst="chord">
            <a:avLst/>
          </a:prstGeom>
          <a:solidFill>
            <a:schemeClr val="tx1">
              <a:lumMod val="95000"/>
              <a:lumOff val="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Chord 186"/>
          <p:cNvSpPr/>
          <p:nvPr/>
        </p:nvSpPr>
        <p:spPr>
          <a:xfrm>
            <a:off x="1624541" y="4713612"/>
            <a:ext cx="254001" cy="304800"/>
          </a:xfrm>
          <a:prstGeom prst="chord">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Chord 187"/>
          <p:cNvSpPr/>
          <p:nvPr/>
        </p:nvSpPr>
        <p:spPr>
          <a:xfrm>
            <a:off x="193673" y="4192334"/>
            <a:ext cx="254001" cy="304800"/>
          </a:xfrm>
          <a:prstGeom prst="chord">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Chord 188"/>
          <p:cNvSpPr/>
          <p:nvPr/>
        </p:nvSpPr>
        <p:spPr>
          <a:xfrm>
            <a:off x="1118657" y="4245002"/>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Chord 189"/>
          <p:cNvSpPr/>
          <p:nvPr/>
        </p:nvSpPr>
        <p:spPr>
          <a:xfrm>
            <a:off x="5745692" y="4066970"/>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Chord 190"/>
          <p:cNvSpPr/>
          <p:nvPr/>
        </p:nvSpPr>
        <p:spPr>
          <a:xfrm>
            <a:off x="5872693" y="4755119"/>
            <a:ext cx="254001" cy="304800"/>
          </a:xfrm>
          <a:prstGeom prst="chord">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Chord 191"/>
          <p:cNvSpPr/>
          <p:nvPr/>
        </p:nvSpPr>
        <p:spPr>
          <a:xfrm>
            <a:off x="3470271" y="4866012"/>
            <a:ext cx="254001" cy="304800"/>
          </a:xfrm>
          <a:prstGeom prst="chord">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Chord 192"/>
          <p:cNvSpPr/>
          <p:nvPr/>
        </p:nvSpPr>
        <p:spPr>
          <a:xfrm>
            <a:off x="7290854" y="4450319"/>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Chord 193"/>
          <p:cNvSpPr/>
          <p:nvPr/>
        </p:nvSpPr>
        <p:spPr>
          <a:xfrm>
            <a:off x="621839" y="4907519"/>
            <a:ext cx="254001" cy="304800"/>
          </a:xfrm>
          <a:prstGeom prst="chord">
            <a:avLst/>
          </a:prstGeom>
          <a:solidFill>
            <a:schemeClr val="tx1">
              <a:lumMod val="95000"/>
              <a:lumOff val="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Chord 194"/>
          <p:cNvSpPr/>
          <p:nvPr/>
        </p:nvSpPr>
        <p:spPr>
          <a:xfrm>
            <a:off x="8574191" y="4450319"/>
            <a:ext cx="254001" cy="304800"/>
          </a:xfrm>
          <a:prstGeom prst="chord">
            <a:avLst/>
          </a:prstGeom>
          <a:solidFill>
            <a:schemeClr val="tx1">
              <a:lumMod val="75000"/>
              <a:lumOff val="2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 name="Chord 195"/>
          <p:cNvSpPr/>
          <p:nvPr/>
        </p:nvSpPr>
        <p:spPr>
          <a:xfrm>
            <a:off x="2136950" y="4066970"/>
            <a:ext cx="254001" cy="304800"/>
          </a:xfrm>
          <a:prstGeom prst="chord">
            <a:avLst/>
          </a:prstGeom>
          <a:solidFill>
            <a:schemeClr val="tx1">
              <a:lumMod val="75000"/>
              <a:lumOff val="2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Chord 198"/>
          <p:cNvSpPr/>
          <p:nvPr/>
        </p:nvSpPr>
        <p:spPr>
          <a:xfrm>
            <a:off x="3470271" y="4025117"/>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Chord 199"/>
          <p:cNvSpPr/>
          <p:nvPr/>
        </p:nvSpPr>
        <p:spPr>
          <a:xfrm>
            <a:off x="7912102" y="4755119"/>
            <a:ext cx="254001" cy="304800"/>
          </a:xfrm>
          <a:prstGeom prst="chord">
            <a:avLst/>
          </a:prstGeom>
          <a:solidFill>
            <a:schemeClr val="tx1">
              <a:lumMod val="95000"/>
              <a:lumOff val="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Chord 200"/>
          <p:cNvSpPr/>
          <p:nvPr/>
        </p:nvSpPr>
        <p:spPr>
          <a:xfrm>
            <a:off x="2430110" y="4755119"/>
            <a:ext cx="254001" cy="304800"/>
          </a:xfrm>
          <a:prstGeom prst="chord">
            <a:avLst/>
          </a:prstGeom>
          <a:solidFill>
            <a:schemeClr val="tx1">
              <a:lumMod val="75000"/>
              <a:lumOff val="2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 name="Chord 201"/>
          <p:cNvSpPr/>
          <p:nvPr/>
        </p:nvSpPr>
        <p:spPr>
          <a:xfrm>
            <a:off x="6618815" y="4014420"/>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Chord 202"/>
          <p:cNvSpPr/>
          <p:nvPr/>
        </p:nvSpPr>
        <p:spPr>
          <a:xfrm>
            <a:off x="8785227" y="3709620"/>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748840" y="3715852"/>
            <a:ext cx="1388110" cy="461665"/>
          </a:xfrm>
          <a:prstGeom prst="rect">
            <a:avLst/>
          </a:prstGeom>
          <a:noFill/>
        </p:spPr>
        <p:txBody>
          <a:bodyPr wrap="square" rtlCol="0">
            <a:spAutoFit/>
          </a:bodyPr>
          <a:lstStyle/>
          <a:p>
            <a:r>
              <a:rPr lang="en-US" sz="2400" dirty="0" smtClean="0"/>
              <a:t>disease</a:t>
            </a:r>
            <a:endParaRPr lang="en-US" sz="2400" dirty="0"/>
          </a:p>
        </p:txBody>
      </p:sp>
      <p:sp>
        <p:nvSpPr>
          <p:cNvPr id="35" name="TextBox 34"/>
          <p:cNvSpPr txBox="1"/>
          <p:nvPr/>
        </p:nvSpPr>
        <p:spPr>
          <a:xfrm>
            <a:off x="5344582" y="4293454"/>
            <a:ext cx="2116667" cy="461665"/>
          </a:xfrm>
          <a:prstGeom prst="rect">
            <a:avLst/>
          </a:prstGeom>
          <a:noFill/>
        </p:spPr>
        <p:txBody>
          <a:bodyPr wrap="square" rtlCol="0">
            <a:spAutoFit/>
          </a:bodyPr>
          <a:lstStyle/>
          <a:p>
            <a:r>
              <a:rPr lang="en-US" sz="2400" dirty="0" err="1" smtClean="0"/>
              <a:t>dessication</a:t>
            </a:r>
            <a:endParaRPr lang="en-US" sz="2400" dirty="0"/>
          </a:p>
        </p:txBody>
      </p:sp>
      <p:sp>
        <p:nvSpPr>
          <p:cNvPr id="36" name="TextBox 35"/>
          <p:cNvSpPr txBox="1"/>
          <p:nvPr/>
        </p:nvSpPr>
        <p:spPr>
          <a:xfrm>
            <a:off x="7417855" y="3862020"/>
            <a:ext cx="1388110" cy="461665"/>
          </a:xfrm>
          <a:prstGeom prst="rect">
            <a:avLst/>
          </a:prstGeom>
          <a:noFill/>
        </p:spPr>
        <p:txBody>
          <a:bodyPr wrap="square" rtlCol="0">
            <a:spAutoFit/>
          </a:bodyPr>
          <a:lstStyle/>
          <a:p>
            <a:r>
              <a:rPr lang="en-US" sz="2400" dirty="0" smtClean="0"/>
              <a:t>salinity</a:t>
            </a:r>
            <a:endParaRPr lang="en-US" sz="2400" dirty="0"/>
          </a:p>
        </p:txBody>
      </p:sp>
      <p:sp>
        <p:nvSpPr>
          <p:cNvPr id="3" name="Title 2"/>
          <p:cNvSpPr>
            <a:spLocks noGrp="1"/>
          </p:cNvSpPr>
          <p:nvPr>
            <p:ph type="title"/>
          </p:nvPr>
        </p:nvSpPr>
        <p:spPr/>
        <p:txBody>
          <a:bodyPr/>
          <a:lstStyle/>
          <a:p>
            <a:endParaRPr lang="en-US"/>
          </a:p>
        </p:txBody>
      </p:sp>
      <p:grpSp>
        <p:nvGrpSpPr>
          <p:cNvPr id="91" name="Group 90"/>
          <p:cNvGrpSpPr/>
          <p:nvPr/>
        </p:nvGrpSpPr>
        <p:grpSpPr>
          <a:xfrm>
            <a:off x="6912420" y="185191"/>
            <a:ext cx="1928323" cy="2034932"/>
            <a:chOff x="5048199" y="1074836"/>
            <a:chExt cx="2539429" cy="2937883"/>
          </a:xfrm>
        </p:grpSpPr>
        <p:sp>
          <p:nvSpPr>
            <p:cNvPr id="92" name="Content Placeholder 2"/>
            <p:cNvSpPr txBox="1">
              <a:spLocks/>
            </p:cNvSpPr>
            <p:nvPr/>
          </p:nvSpPr>
          <p:spPr>
            <a:xfrm>
              <a:off x="5238855" y="1107010"/>
              <a:ext cx="2348773" cy="409575"/>
            </a:xfrm>
            <a:prstGeom prst="rect">
              <a:avLst/>
            </a:prstGeom>
          </p:spPr>
          <p:txBody>
            <a:bodyPr vert="horz" lIns="91440" tIns="45720" rIns="91440" bIns="45720" rtlCol="0">
              <a:normAutofit fontScale="70000" lnSpcReduction="2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b="1" dirty="0" err="1" smtClean="0">
                  <a:solidFill>
                    <a:srgbClr val="404040"/>
                  </a:solidFill>
                </a:rPr>
                <a:t>unmethylated</a:t>
              </a:r>
              <a:endParaRPr lang="en-US" b="1" dirty="0" smtClean="0">
                <a:solidFill>
                  <a:srgbClr val="404040"/>
                </a:solidFill>
              </a:endParaRPr>
            </a:p>
          </p:txBody>
        </p:sp>
        <p:grpSp>
          <p:nvGrpSpPr>
            <p:cNvPr id="93" name="Group 92"/>
            <p:cNvGrpSpPr/>
            <p:nvPr/>
          </p:nvGrpSpPr>
          <p:grpSpPr>
            <a:xfrm>
              <a:off x="5213850" y="1501137"/>
              <a:ext cx="2133816" cy="354638"/>
              <a:chOff x="2710754" y="1515072"/>
              <a:chExt cx="2566656" cy="425495"/>
            </a:xfrm>
          </p:grpSpPr>
          <p:grpSp>
            <p:nvGrpSpPr>
              <p:cNvPr id="102" name="Group 101"/>
              <p:cNvGrpSpPr/>
              <p:nvPr/>
            </p:nvGrpSpPr>
            <p:grpSpPr>
              <a:xfrm>
                <a:off x="2710754" y="1708440"/>
                <a:ext cx="2566656" cy="232127"/>
                <a:chOff x="263997" y="1938947"/>
                <a:chExt cx="2657815" cy="232127"/>
              </a:xfrm>
            </p:grpSpPr>
            <p:cxnSp>
              <p:nvCxnSpPr>
                <p:cNvPr id="128" name="Straight Connector 127"/>
                <p:cNvCxnSpPr/>
                <p:nvPr/>
              </p:nvCxnSpPr>
              <p:spPr>
                <a:xfrm flipH="1">
                  <a:off x="365963" y="2084768"/>
                  <a:ext cx="223241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nvGrpSpPr>
                <p:cNvPr id="129" name="Group 128"/>
                <p:cNvGrpSpPr/>
                <p:nvPr/>
              </p:nvGrpSpPr>
              <p:grpSpPr>
                <a:xfrm>
                  <a:off x="263997" y="1938947"/>
                  <a:ext cx="2657815" cy="232127"/>
                  <a:chOff x="263997" y="1938947"/>
                  <a:chExt cx="2657815" cy="232127"/>
                </a:xfrm>
              </p:grpSpPr>
              <p:sp>
                <p:nvSpPr>
                  <p:cNvPr id="130" name="Rectangle 129"/>
                  <p:cNvSpPr/>
                  <p:nvPr/>
                </p:nvSpPr>
                <p:spPr>
                  <a:xfrm>
                    <a:off x="1158402" y="1938947"/>
                    <a:ext cx="612979" cy="23212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1" name="Rectangle 130"/>
                  <p:cNvSpPr/>
                  <p:nvPr/>
                </p:nvSpPr>
                <p:spPr>
                  <a:xfrm>
                    <a:off x="263997" y="1938947"/>
                    <a:ext cx="843605" cy="23212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2" name="Rectangle 131"/>
                  <p:cNvSpPr/>
                  <p:nvPr/>
                </p:nvSpPr>
                <p:spPr>
                  <a:xfrm>
                    <a:off x="1847581" y="1938947"/>
                    <a:ext cx="1074231" cy="23212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103" name="Group 102"/>
              <p:cNvGrpSpPr/>
              <p:nvPr/>
            </p:nvGrpSpPr>
            <p:grpSpPr>
              <a:xfrm>
                <a:off x="3058291" y="1515072"/>
                <a:ext cx="2058345" cy="193367"/>
                <a:chOff x="3534042" y="1762338"/>
                <a:chExt cx="2131451" cy="193367"/>
              </a:xfrm>
            </p:grpSpPr>
            <p:grpSp>
              <p:nvGrpSpPr>
                <p:cNvPr id="104" name="Group 103"/>
                <p:cNvGrpSpPr/>
                <p:nvPr/>
              </p:nvGrpSpPr>
              <p:grpSpPr>
                <a:xfrm>
                  <a:off x="3534042" y="1762338"/>
                  <a:ext cx="88333" cy="193367"/>
                  <a:chOff x="7728695" y="1300673"/>
                  <a:chExt cx="88333" cy="193367"/>
                </a:xfrm>
              </p:grpSpPr>
              <p:sp>
                <p:nvSpPr>
                  <p:cNvPr id="126" name="Oval 125"/>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27" name="Straight Connector 126"/>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5" name="Group 104"/>
                <p:cNvGrpSpPr/>
                <p:nvPr/>
              </p:nvGrpSpPr>
              <p:grpSpPr>
                <a:xfrm>
                  <a:off x="3775938" y="1762338"/>
                  <a:ext cx="88333" cy="193367"/>
                  <a:chOff x="7728695" y="1300673"/>
                  <a:chExt cx="88333" cy="193367"/>
                </a:xfrm>
              </p:grpSpPr>
              <p:sp>
                <p:nvSpPr>
                  <p:cNvPr id="124" name="Oval 123"/>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25" name="Straight Connector 124"/>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6" name="Group 105"/>
                <p:cNvGrpSpPr/>
                <p:nvPr/>
              </p:nvGrpSpPr>
              <p:grpSpPr>
                <a:xfrm>
                  <a:off x="4056407" y="1762338"/>
                  <a:ext cx="88333" cy="193367"/>
                  <a:chOff x="7728695" y="1300673"/>
                  <a:chExt cx="88333" cy="193367"/>
                </a:xfrm>
              </p:grpSpPr>
              <p:sp>
                <p:nvSpPr>
                  <p:cNvPr id="122" name="Oval 121"/>
                  <p:cNvSpPr/>
                  <p:nvPr/>
                </p:nvSpPr>
                <p:spPr>
                  <a:xfrm>
                    <a:off x="7728695" y="1300673"/>
                    <a:ext cx="88333" cy="87571"/>
                  </a:xfrm>
                  <a:prstGeom prst="ellipse">
                    <a:avLst/>
                  </a:prstGeom>
                  <a:solidFill>
                    <a:schemeClr val="tx1"/>
                  </a:solid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23" name="Straight Connector 122"/>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7" name="Group 106"/>
                <p:cNvGrpSpPr/>
                <p:nvPr/>
              </p:nvGrpSpPr>
              <p:grpSpPr>
                <a:xfrm>
                  <a:off x="4342280" y="1762338"/>
                  <a:ext cx="88333" cy="193367"/>
                  <a:chOff x="7728695" y="1300673"/>
                  <a:chExt cx="88333" cy="193367"/>
                </a:xfrm>
              </p:grpSpPr>
              <p:sp>
                <p:nvSpPr>
                  <p:cNvPr id="120" name="Oval 119"/>
                  <p:cNvSpPr/>
                  <p:nvPr/>
                </p:nvSpPr>
                <p:spPr>
                  <a:xfrm>
                    <a:off x="7728695" y="1300673"/>
                    <a:ext cx="88333" cy="87571"/>
                  </a:xfrm>
                  <a:prstGeom prst="ellipse">
                    <a:avLst/>
                  </a:prstGeom>
                  <a:solidFill>
                    <a:srgbClr val="000000"/>
                  </a:solid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21" name="Straight Connector 120"/>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8" name="Group 107"/>
                <p:cNvGrpSpPr/>
                <p:nvPr/>
              </p:nvGrpSpPr>
              <p:grpSpPr>
                <a:xfrm>
                  <a:off x="4578606" y="1762338"/>
                  <a:ext cx="88333" cy="193367"/>
                  <a:chOff x="7728695" y="1300673"/>
                  <a:chExt cx="88333" cy="193367"/>
                </a:xfrm>
              </p:grpSpPr>
              <p:sp>
                <p:nvSpPr>
                  <p:cNvPr id="118" name="Oval 117"/>
                  <p:cNvSpPr/>
                  <p:nvPr/>
                </p:nvSpPr>
                <p:spPr>
                  <a:xfrm>
                    <a:off x="7728695" y="1300673"/>
                    <a:ext cx="88333" cy="87571"/>
                  </a:xfrm>
                  <a:prstGeom prst="ellipse">
                    <a:avLst/>
                  </a:prstGeom>
                  <a:solidFill>
                    <a:srgbClr val="000000"/>
                  </a:solid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9" name="Straight Connector 118"/>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9" name="Group 108"/>
                <p:cNvGrpSpPr/>
                <p:nvPr/>
              </p:nvGrpSpPr>
              <p:grpSpPr>
                <a:xfrm>
                  <a:off x="5194968" y="1762338"/>
                  <a:ext cx="88333" cy="193367"/>
                  <a:chOff x="7728695" y="1300673"/>
                  <a:chExt cx="88333" cy="193367"/>
                </a:xfrm>
              </p:grpSpPr>
              <p:sp>
                <p:nvSpPr>
                  <p:cNvPr id="116" name="Oval 115"/>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7" name="Straight Connector 116"/>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10" name="Group 109"/>
                <p:cNvGrpSpPr/>
                <p:nvPr/>
              </p:nvGrpSpPr>
              <p:grpSpPr>
                <a:xfrm>
                  <a:off x="5386064" y="1762338"/>
                  <a:ext cx="88333" cy="193367"/>
                  <a:chOff x="7728695" y="1300673"/>
                  <a:chExt cx="88333" cy="193367"/>
                </a:xfrm>
              </p:grpSpPr>
              <p:sp>
                <p:nvSpPr>
                  <p:cNvPr id="114" name="Oval 113"/>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5" name="Straight Connector 114"/>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11" name="Group 110"/>
                <p:cNvGrpSpPr/>
                <p:nvPr/>
              </p:nvGrpSpPr>
              <p:grpSpPr>
                <a:xfrm>
                  <a:off x="5577160" y="1762338"/>
                  <a:ext cx="88333" cy="193367"/>
                  <a:chOff x="7728695" y="1300673"/>
                  <a:chExt cx="88333" cy="193367"/>
                </a:xfrm>
              </p:grpSpPr>
              <p:sp>
                <p:nvSpPr>
                  <p:cNvPr id="112" name="Oval 111"/>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3" name="Straight Connector 112"/>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grpSp>
        <p:sp>
          <p:nvSpPr>
            <p:cNvPr id="94" name="Rectangle 93"/>
            <p:cNvSpPr/>
            <p:nvPr/>
          </p:nvSpPr>
          <p:spPr>
            <a:xfrm>
              <a:off x="5111775" y="1074836"/>
              <a:ext cx="2459254" cy="883497"/>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5" name="Group 94"/>
            <p:cNvGrpSpPr/>
            <p:nvPr/>
          </p:nvGrpSpPr>
          <p:grpSpPr>
            <a:xfrm>
              <a:off x="5132165" y="3610521"/>
              <a:ext cx="1532996" cy="109728"/>
              <a:chOff x="6483268" y="4178007"/>
              <a:chExt cx="1532996" cy="109728"/>
            </a:xfrm>
          </p:grpSpPr>
          <p:sp>
            <p:nvSpPr>
              <p:cNvPr id="100" name="Rectangle 99"/>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1" name="Rectangle 100"/>
              <p:cNvSpPr/>
              <p:nvPr/>
            </p:nvSpPr>
            <p:spPr>
              <a:xfrm>
                <a:off x="7153822"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96" name="Group 95"/>
            <p:cNvGrpSpPr/>
            <p:nvPr/>
          </p:nvGrpSpPr>
          <p:grpSpPr>
            <a:xfrm>
              <a:off x="5132165" y="3902991"/>
              <a:ext cx="1531764" cy="109728"/>
              <a:chOff x="6483268" y="4178007"/>
              <a:chExt cx="1531764" cy="109728"/>
            </a:xfrm>
          </p:grpSpPr>
          <p:sp>
            <p:nvSpPr>
              <p:cNvPr id="98" name="Rectangle 97"/>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9" name="Rectangle 98"/>
              <p:cNvSpPr/>
              <p:nvPr/>
            </p:nvSpPr>
            <p:spPr>
              <a:xfrm>
                <a:off x="7152590"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97" name="Content Placeholder 2"/>
            <p:cNvSpPr txBox="1">
              <a:spLocks/>
            </p:cNvSpPr>
            <p:nvPr/>
          </p:nvSpPr>
          <p:spPr>
            <a:xfrm>
              <a:off x="5048199" y="2078361"/>
              <a:ext cx="2348773" cy="409575"/>
            </a:xfrm>
            <a:prstGeom prst="rect">
              <a:avLst/>
            </a:prstGeom>
          </p:spPr>
          <p:txBody>
            <a:bodyPr vert="horz" lIns="91440" tIns="45720" rIns="91440" bIns="45720" rtlCol="0">
              <a:normAutofit fontScale="85000" lnSpcReduction="2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sz="2000" dirty="0" smtClean="0">
                  <a:solidFill>
                    <a:schemeClr val="tx1">
                      <a:lumMod val="85000"/>
                      <a:lumOff val="15000"/>
                    </a:schemeClr>
                  </a:solidFill>
                </a:rPr>
                <a:t>inducible</a:t>
              </a:r>
            </a:p>
          </p:txBody>
        </p:sp>
      </p:grpSp>
      <p:sp>
        <p:nvSpPr>
          <p:cNvPr id="133" name="Rectangle 132"/>
          <p:cNvSpPr/>
          <p:nvPr/>
        </p:nvSpPr>
        <p:spPr>
          <a:xfrm>
            <a:off x="6959240" y="1704458"/>
            <a:ext cx="514298" cy="76003"/>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4" name="Rectangle 133"/>
          <p:cNvSpPr/>
          <p:nvPr/>
        </p:nvSpPr>
        <p:spPr>
          <a:xfrm>
            <a:off x="7468427" y="1704458"/>
            <a:ext cx="654898" cy="7600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5" name="Rectangle 134"/>
          <p:cNvSpPr/>
          <p:nvPr/>
        </p:nvSpPr>
        <p:spPr>
          <a:xfrm>
            <a:off x="6958642" y="1399673"/>
            <a:ext cx="514298" cy="76003"/>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6" name="Rectangle 135"/>
          <p:cNvSpPr/>
          <p:nvPr/>
        </p:nvSpPr>
        <p:spPr>
          <a:xfrm>
            <a:off x="7467829" y="1399673"/>
            <a:ext cx="654898" cy="7600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7" name="Lightning Bolt 136"/>
          <p:cNvSpPr/>
          <p:nvPr/>
        </p:nvSpPr>
        <p:spPr>
          <a:xfrm>
            <a:off x="2568186" y="3730031"/>
            <a:ext cx="763978" cy="777670"/>
          </a:xfrm>
          <a:prstGeom prst="lightningBol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73473273"/>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DSCF05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540" y="-151998"/>
            <a:ext cx="16077103" cy="7019588"/>
          </a:xfrm>
          <a:prstGeom prst="rect">
            <a:avLst/>
          </a:prstGeom>
          <a:solidFill>
            <a:srgbClr val="FF6525"/>
          </a:solidFill>
          <a:ln>
            <a:solidFill>
              <a:schemeClr val="accent1">
                <a:lumMod val="75000"/>
              </a:schemeClr>
            </a:solidFill>
          </a:ln>
        </p:spPr>
      </p:pic>
      <p:sp>
        <p:nvSpPr>
          <p:cNvPr id="94" name="Rectangle 93"/>
          <p:cNvSpPr/>
          <p:nvPr/>
        </p:nvSpPr>
        <p:spPr>
          <a:xfrm>
            <a:off x="-3451951" y="-151998"/>
            <a:ext cx="15414514" cy="7009998"/>
          </a:xfrm>
          <a:prstGeom prst="rect">
            <a:avLst/>
          </a:prstGeom>
          <a:blipFill dpi="0" rotWithShape="0">
            <a:blip r:embed="rId4">
              <a:alphaModFix amt="59000"/>
              <a:duotone>
                <a:schemeClr val="bg2">
                  <a:shade val="40000"/>
                  <a:satMod val="400000"/>
                </a:schemeClr>
                <a:schemeClr val="bg2">
                  <a:tint val="10000"/>
                  <a:satMod val="200000"/>
                </a:schemeClr>
              </a:duotone>
            </a:blip>
            <a:srcRect/>
            <a:stretch>
              <a:fillRect l="22394" t="2243" r="18285" b="-3423"/>
            </a:stretch>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TextBox 179"/>
          <p:cNvSpPr txBox="1"/>
          <p:nvPr/>
        </p:nvSpPr>
        <p:spPr>
          <a:xfrm>
            <a:off x="2301486" y="4293454"/>
            <a:ext cx="2576793" cy="461665"/>
          </a:xfrm>
          <a:prstGeom prst="rect">
            <a:avLst/>
          </a:prstGeom>
          <a:noFill/>
        </p:spPr>
        <p:txBody>
          <a:bodyPr wrap="square" rtlCol="0">
            <a:spAutoFit/>
          </a:bodyPr>
          <a:lstStyle/>
          <a:p>
            <a:r>
              <a:rPr lang="en-US" sz="2400" dirty="0" smtClean="0"/>
              <a:t>temperature</a:t>
            </a:r>
            <a:endParaRPr lang="en-US" sz="2400" dirty="0"/>
          </a:p>
        </p:txBody>
      </p:sp>
      <p:sp>
        <p:nvSpPr>
          <p:cNvPr id="2" name="Chord 1"/>
          <p:cNvSpPr/>
          <p:nvPr/>
        </p:nvSpPr>
        <p:spPr>
          <a:xfrm>
            <a:off x="4437590" y="4408812"/>
            <a:ext cx="254001" cy="304800"/>
          </a:xfrm>
          <a:prstGeom prst="chord">
            <a:avLst/>
          </a:prstGeom>
          <a:solidFill>
            <a:schemeClr val="tx1">
              <a:lumMod val="85000"/>
              <a:lumOff val="1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 name="Chord 183"/>
          <p:cNvSpPr/>
          <p:nvPr/>
        </p:nvSpPr>
        <p:spPr>
          <a:xfrm>
            <a:off x="4878279" y="4755119"/>
            <a:ext cx="254001" cy="304800"/>
          </a:xfrm>
          <a:prstGeom prst="chord">
            <a:avLst/>
          </a:prstGeom>
          <a:solidFill>
            <a:srgbClr val="26262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Chord 184"/>
          <p:cNvSpPr/>
          <p:nvPr/>
        </p:nvSpPr>
        <p:spPr>
          <a:xfrm>
            <a:off x="4310590" y="4025117"/>
            <a:ext cx="254001" cy="304800"/>
          </a:xfrm>
          <a:prstGeom prst="chord">
            <a:avLst/>
          </a:prstGeom>
          <a:solidFill>
            <a:schemeClr val="tx1">
              <a:lumMod val="85000"/>
              <a:lumOff val="1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Chord 185"/>
          <p:cNvSpPr/>
          <p:nvPr/>
        </p:nvSpPr>
        <p:spPr>
          <a:xfrm>
            <a:off x="5005279" y="4273346"/>
            <a:ext cx="254001" cy="304800"/>
          </a:xfrm>
          <a:prstGeom prst="chord">
            <a:avLst/>
          </a:prstGeom>
          <a:solidFill>
            <a:schemeClr val="tx1">
              <a:lumMod val="85000"/>
              <a:lumOff val="1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Chord 186"/>
          <p:cNvSpPr/>
          <p:nvPr/>
        </p:nvSpPr>
        <p:spPr>
          <a:xfrm>
            <a:off x="1624541" y="4713612"/>
            <a:ext cx="254001" cy="304800"/>
          </a:xfrm>
          <a:prstGeom prst="chord">
            <a:avLst/>
          </a:prstGeom>
          <a:solidFill>
            <a:schemeClr val="tx1">
              <a:lumMod val="85000"/>
              <a:lumOff val="1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Chord 187"/>
          <p:cNvSpPr/>
          <p:nvPr/>
        </p:nvSpPr>
        <p:spPr>
          <a:xfrm>
            <a:off x="193673" y="4192334"/>
            <a:ext cx="254001" cy="304800"/>
          </a:xfrm>
          <a:prstGeom prst="chord">
            <a:avLst/>
          </a:prstGeom>
          <a:solidFill>
            <a:schemeClr val="tx1">
              <a:lumMod val="85000"/>
              <a:lumOff val="1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Chord 188"/>
          <p:cNvSpPr/>
          <p:nvPr/>
        </p:nvSpPr>
        <p:spPr>
          <a:xfrm>
            <a:off x="1118657" y="4245002"/>
            <a:ext cx="254001" cy="304800"/>
          </a:xfrm>
          <a:prstGeom prst="chord">
            <a:avLst/>
          </a:prstGeom>
          <a:solidFill>
            <a:schemeClr val="tx1">
              <a:lumMod val="85000"/>
              <a:lumOff val="1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Chord 189"/>
          <p:cNvSpPr/>
          <p:nvPr/>
        </p:nvSpPr>
        <p:spPr>
          <a:xfrm>
            <a:off x="5745692" y="4066970"/>
            <a:ext cx="254001" cy="304800"/>
          </a:xfrm>
          <a:prstGeom prst="chord">
            <a:avLst/>
          </a:prstGeom>
          <a:solidFill>
            <a:schemeClr val="tx1">
              <a:lumMod val="85000"/>
              <a:lumOff val="1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Chord 190"/>
          <p:cNvSpPr/>
          <p:nvPr/>
        </p:nvSpPr>
        <p:spPr>
          <a:xfrm>
            <a:off x="5872693" y="4755119"/>
            <a:ext cx="254001" cy="304800"/>
          </a:xfrm>
          <a:prstGeom prst="chord">
            <a:avLst/>
          </a:prstGeom>
          <a:solidFill>
            <a:schemeClr val="tx1">
              <a:lumMod val="85000"/>
              <a:lumOff val="1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Chord 191"/>
          <p:cNvSpPr/>
          <p:nvPr/>
        </p:nvSpPr>
        <p:spPr>
          <a:xfrm>
            <a:off x="3470271" y="4866012"/>
            <a:ext cx="254001" cy="304800"/>
          </a:xfrm>
          <a:prstGeom prst="chord">
            <a:avLst/>
          </a:prstGeom>
          <a:solidFill>
            <a:schemeClr val="tx1">
              <a:lumMod val="85000"/>
              <a:lumOff val="1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Chord 192"/>
          <p:cNvSpPr/>
          <p:nvPr/>
        </p:nvSpPr>
        <p:spPr>
          <a:xfrm>
            <a:off x="7290854" y="4450319"/>
            <a:ext cx="254001" cy="304800"/>
          </a:xfrm>
          <a:prstGeom prst="chord">
            <a:avLst/>
          </a:prstGeom>
          <a:solidFill>
            <a:schemeClr val="tx1">
              <a:lumMod val="85000"/>
              <a:lumOff val="1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Chord 193"/>
          <p:cNvSpPr/>
          <p:nvPr/>
        </p:nvSpPr>
        <p:spPr>
          <a:xfrm>
            <a:off x="621839" y="4907519"/>
            <a:ext cx="254001" cy="304800"/>
          </a:xfrm>
          <a:prstGeom prst="chord">
            <a:avLst/>
          </a:prstGeom>
          <a:solidFill>
            <a:schemeClr val="tx1">
              <a:lumMod val="85000"/>
              <a:lumOff val="1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Chord 194"/>
          <p:cNvSpPr/>
          <p:nvPr/>
        </p:nvSpPr>
        <p:spPr>
          <a:xfrm>
            <a:off x="8574191" y="4450319"/>
            <a:ext cx="254001" cy="304800"/>
          </a:xfrm>
          <a:prstGeom prst="chord">
            <a:avLst/>
          </a:prstGeom>
          <a:solidFill>
            <a:schemeClr val="tx1">
              <a:lumMod val="85000"/>
              <a:lumOff val="1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 name="Chord 195"/>
          <p:cNvSpPr/>
          <p:nvPr/>
        </p:nvSpPr>
        <p:spPr>
          <a:xfrm>
            <a:off x="2136950" y="4066970"/>
            <a:ext cx="254001" cy="304800"/>
          </a:xfrm>
          <a:prstGeom prst="chord">
            <a:avLst/>
          </a:prstGeom>
          <a:solidFill>
            <a:srgbClr val="26262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Chord 198"/>
          <p:cNvSpPr/>
          <p:nvPr/>
        </p:nvSpPr>
        <p:spPr>
          <a:xfrm>
            <a:off x="3470271" y="4025117"/>
            <a:ext cx="254001" cy="304800"/>
          </a:xfrm>
          <a:prstGeom prst="chord">
            <a:avLst/>
          </a:prstGeom>
          <a:solidFill>
            <a:schemeClr val="tx1">
              <a:lumMod val="85000"/>
              <a:lumOff val="1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Chord 199"/>
          <p:cNvSpPr/>
          <p:nvPr/>
        </p:nvSpPr>
        <p:spPr>
          <a:xfrm>
            <a:off x="7912102" y="4755119"/>
            <a:ext cx="254001" cy="304800"/>
          </a:xfrm>
          <a:prstGeom prst="chord">
            <a:avLst/>
          </a:prstGeom>
          <a:solidFill>
            <a:schemeClr val="tx1">
              <a:lumMod val="85000"/>
              <a:lumOff val="1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Chord 200"/>
          <p:cNvSpPr/>
          <p:nvPr/>
        </p:nvSpPr>
        <p:spPr>
          <a:xfrm>
            <a:off x="2430110" y="4755119"/>
            <a:ext cx="254001" cy="304800"/>
          </a:xfrm>
          <a:prstGeom prst="chord">
            <a:avLst/>
          </a:prstGeom>
          <a:solidFill>
            <a:schemeClr val="tx1">
              <a:lumMod val="85000"/>
              <a:lumOff val="1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 name="Chord 201"/>
          <p:cNvSpPr/>
          <p:nvPr/>
        </p:nvSpPr>
        <p:spPr>
          <a:xfrm>
            <a:off x="6618815" y="4014420"/>
            <a:ext cx="254001" cy="304800"/>
          </a:xfrm>
          <a:prstGeom prst="chord">
            <a:avLst/>
          </a:prstGeom>
          <a:solidFill>
            <a:schemeClr val="tx1">
              <a:lumMod val="85000"/>
              <a:lumOff val="1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Chord 202"/>
          <p:cNvSpPr/>
          <p:nvPr/>
        </p:nvSpPr>
        <p:spPr>
          <a:xfrm>
            <a:off x="8785227" y="3709620"/>
            <a:ext cx="254001" cy="304800"/>
          </a:xfrm>
          <a:prstGeom prst="chord">
            <a:avLst/>
          </a:prstGeom>
          <a:solidFill>
            <a:schemeClr val="tx1">
              <a:lumMod val="85000"/>
              <a:lumOff val="1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748840" y="3715852"/>
            <a:ext cx="1388110" cy="461665"/>
          </a:xfrm>
          <a:prstGeom prst="rect">
            <a:avLst/>
          </a:prstGeom>
          <a:noFill/>
        </p:spPr>
        <p:txBody>
          <a:bodyPr wrap="square" rtlCol="0">
            <a:spAutoFit/>
          </a:bodyPr>
          <a:lstStyle/>
          <a:p>
            <a:r>
              <a:rPr lang="en-US" sz="2400" dirty="0" smtClean="0"/>
              <a:t>disease</a:t>
            </a:r>
            <a:endParaRPr lang="en-US" sz="2400" dirty="0"/>
          </a:p>
        </p:txBody>
      </p:sp>
      <p:sp>
        <p:nvSpPr>
          <p:cNvPr id="35" name="TextBox 34"/>
          <p:cNvSpPr txBox="1"/>
          <p:nvPr/>
        </p:nvSpPr>
        <p:spPr>
          <a:xfrm>
            <a:off x="5344582" y="4293454"/>
            <a:ext cx="1913025" cy="461665"/>
          </a:xfrm>
          <a:prstGeom prst="rect">
            <a:avLst/>
          </a:prstGeom>
          <a:noFill/>
        </p:spPr>
        <p:txBody>
          <a:bodyPr wrap="square" rtlCol="0">
            <a:spAutoFit/>
          </a:bodyPr>
          <a:lstStyle/>
          <a:p>
            <a:r>
              <a:rPr lang="en-US" sz="2400" dirty="0" err="1" smtClean="0"/>
              <a:t>dessication</a:t>
            </a:r>
            <a:endParaRPr lang="en-US" sz="2400" dirty="0"/>
          </a:p>
        </p:txBody>
      </p:sp>
      <p:sp>
        <p:nvSpPr>
          <p:cNvPr id="36" name="TextBox 35"/>
          <p:cNvSpPr txBox="1"/>
          <p:nvPr/>
        </p:nvSpPr>
        <p:spPr>
          <a:xfrm>
            <a:off x="7417855" y="3862020"/>
            <a:ext cx="1388110" cy="461665"/>
          </a:xfrm>
          <a:prstGeom prst="rect">
            <a:avLst/>
          </a:prstGeom>
          <a:noFill/>
        </p:spPr>
        <p:txBody>
          <a:bodyPr wrap="square" rtlCol="0">
            <a:spAutoFit/>
          </a:bodyPr>
          <a:lstStyle/>
          <a:p>
            <a:r>
              <a:rPr lang="en-US" sz="2400" dirty="0" smtClean="0"/>
              <a:t>salinity</a:t>
            </a:r>
            <a:endParaRPr lang="en-US" sz="2400" dirty="0"/>
          </a:p>
        </p:txBody>
      </p:sp>
      <p:grpSp>
        <p:nvGrpSpPr>
          <p:cNvPr id="27" name="Group 26"/>
          <p:cNvGrpSpPr/>
          <p:nvPr/>
        </p:nvGrpSpPr>
        <p:grpSpPr>
          <a:xfrm>
            <a:off x="6912420" y="185191"/>
            <a:ext cx="1928323" cy="2034932"/>
            <a:chOff x="5048199" y="1074836"/>
            <a:chExt cx="2539429" cy="2937883"/>
          </a:xfrm>
        </p:grpSpPr>
        <p:sp>
          <p:nvSpPr>
            <p:cNvPr id="28" name="Content Placeholder 2"/>
            <p:cNvSpPr txBox="1">
              <a:spLocks/>
            </p:cNvSpPr>
            <p:nvPr/>
          </p:nvSpPr>
          <p:spPr>
            <a:xfrm>
              <a:off x="5238855" y="1107010"/>
              <a:ext cx="2348773" cy="409575"/>
            </a:xfrm>
            <a:prstGeom prst="rect">
              <a:avLst/>
            </a:prstGeom>
          </p:spPr>
          <p:txBody>
            <a:bodyPr vert="horz" lIns="91440" tIns="45720" rIns="91440" bIns="45720" rtlCol="0">
              <a:normAutofit fontScale="70000" lnSpcReduction="2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b="1" dirty="0" err="1" smtClean="0">
                  <a:solidFill>
                    <a:srgbClr val="404040"/>
                  </a:solidFill>
                </a:rPr>
                <a:t>unmethylated</a:t>
              </a:r>
              <a:endParaRPr lang="en-US" b="1" dirty="0" smtClean="0">
                <a:solidFill>
                  <a:srgbClr val="404040"/>
                </a:solidFill>
              </a:endParaRPr>
            </a:p>
          </p:txBody>
        </p:sp>
        <p:grpSp>
          <p:nvGrpSpPr>
            <p:cNvPr id="29" name="Group 28"/>
            <p:cNvGrpSpPr/>
            <p:nvPr/>
          </p:nvGrpSpPr>
          <p:grpSpPr>
            <a:xfrm>
              <a:off x="5213850" y="1501137"/>
              <a:ext cx="2133816" cy="354638"/>
              <a:chOff x="2710754" y="1515072"/>
              <a:chExt cx="2566656" cy="425495"/>
            </a:xfrm>
          </p:grpSpPr>
          <p:grpSp>
            <p:nvGrpSpPr>
              <p:cNvPr id="59" name="Group 58"/>
              <p:cNvGrpSpPr/>
              <p:nvPr/>
            </p:nvGrpSpPr>
            <p:grpSpPr>
              <a:xfrm>
                <a:off x="2710754" y="1708440"/>
                <a:ext cx="2566656" cy="232127"/>
                <a:chOff x="263997" y="1938947"/>
                <a:chExt cx="2657815" cy="232127"/>
              </a:xfrm>
            </p:grpSpPr>
            <p:cxnSp>
              <p:nvCxnSpPr>
                <p:cNvPr id="85" name="Straight Connector 84"/>
                <p:cNvCxnSpPr/>
                <p:nvPr/>
              </p:nvCxnSpPr>
              <p:spPr>
                <a:xfrm flipH="1">
                  <a:off x="365963" y="2084768"/>
                  <a:ext cx="223241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nvGrpSpPr>
                <p:cNvPr id="86" name="Group 85"/>
                <p:cNvGrpSpPr/>
                <p:nvPr/>
              </p:nvGrpSpPr>
              <p:grpSpPr>
                <a:xfrm>
                  <a:off x="263997" y="1938947"/>
                  <a:ext cx="2657815" cy="232127"/>
                  <a:chOff x="263997" y="1938947"/>
                  <a:chExt cx="2657815" cy="232127"/>
                </a:xfrm>
              </p:grpSpPr>
              <p:sp>
                <p:nvSpPr>
                  <p:cNvPr id="87" name="Rectangle 86"/>
                  <p:cNvSpPr/>
                  <p:nvPr/>
                </p:nvSpPr>
                <p:spPr>
                  <a:xfrm>
                    <a:off x="1158402" y="1938947"/>
                    <a:ext cx="612979" cy="23212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8" name="Rectangle 87"/>
                  <p:cNvSpPr/>
                  <p:nvPr/>
                </p:nvSpPr>
                <p:spPr>
                  <a:xfrm>
                    <a:off x="263997" y="1938947"/>
                    <a:ext cx="843605" cy="23212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9" name="Rectangle 88"/>
                  <p:cNvSpPr/>
                  <p:nvPr/>
                </p:nvSpPr>
                <p:spPr>
                  <a:xfrm>
                    <a:off x="1847581" y="1938947"/>
                    <a:ext cx="1074231" cy="23212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60" name="Group 59"/>
              <p:cNvGrpSpPr/>
              <p:nvPr/>
            </p:nvGrpSpPr>
            <p:grpSpPr>
              <a:xfrm>
                <a:off x="3058291" y="1515072"/>
                <a:ext cx="2058345" cy="193367"/>
                <a:chOff x="3534042" y="1762338"/>
                <a:chExt cx="2131451" cy="193367"/>
              </a:xfrm>
            </p:grpSpPr>
            <p:grpSp>
              <p:nvGrpSpPr>
                <p:cNvPr id="61" name="Group 60"/>
                <p:cNvGrpSpPr/>
                <p:nvPr/>
              </p:nvGrpSpPr>
              <p:grpSpPr>
                <a:xfrm>
                  <a:off x="3534042" y="1762338"/>
                  <a:ext cx="88333" cy="193367"/>
                  <a:chOff x="7728695" y="1300673"/>
                  <a:chExt cx="88333" cy="193367"/>
                </a:xfrm>
              </p:grpSpPr>
              <p:sp>
                <p:nvSpPr>
                  <p:cNvPr id="83" name="Oval 82"/>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4" name="Straight Connector 83"/>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2" name="Group 61"/>
                <p:cNvGrpSpPr/>
                <p:nvPr/>
              </p:nvGrpSpPr>
              <p:grpSpPr>
                <a:xfrm>
                  <a:off x="3775938" y="1762338"/>
                  <a:ext cx="88333" cy="193367"/>
                  <a:chOff x="7728695" y="1300673"/>
                  <a:chExt cx="88333" cy="193367"/>
                </a:xfrm>
              </p:grpSpPr>
              <p:sp>
                <p:nvSpPr>
                  <p:cNvPr id="81" name="Oval 80"/>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2" name="Straight Connector 81"/>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3" name="Group 62"/>
                <p:cNvGrpSpPr/>
                <p:nvPr/>
              </p:nvGrpSpPr>
              <p:grpSpPr>
                <a:xfrm>
                  <a:off x="4056407" y="1762338"/>
                  <a:ext cx="88333" cy="193367"/>
                  <a:chOff x="7728695" y="1300673"/>
                  <a:chExt cx="88333" cy="193367"/>
                </a:xfrm>
              </p:grpSpPr>
              <p:sp>
                <p:nvSpPr>
                  <p:cNvPr id="79" name="Oval 78"/>
                  <p:cNvSpPr/>
                  <p:nvPr/>
                </p:nvSpPr>
                <p:spPr>
                  <a:xfrm>
                    <a:off x="7728695" y="1300673"/>
                    <a:ext cx="88333" cy="87571"/>
                  </a:xfrm>
                  <a:prstGeom prst="ellipse">
                    <a:avLst/>
                  </a:prstGeom>
                  <a:solidFill>
                    <a:schemeClr val="tx1"/>
                  </a:solid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0" name="Straight Connector 7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4" name="Group 63"/>
                <p:cNvGrpSpPr/>
                <p:nvPr/>
              </p:nvGrpSpPr>
              <p:grpSpPr>
                <a:xfrm>
                  <a:off x="4342280" y="1762338"/>
                  <a:ext cx="88333" cy="193367"/>
                  <a:chOff x="7728695" y="1300673"/>
                  <a:chExt cx="88333" cy="193367"/>
                </a:xfrm>
              </p:grpSpPr>
              <p:sp>
                <p:nvSpPr>
                  <p:cNvPr id="77" name="Oval 76"/>
                  <p:cNvSpPr/>
                  <p:nvPr/>
                </p:nvSpPr>
                <p:spPr>
                  <a:xfrm>
                    <a:off x="7728695" y="1300673"/>
                    <a:ext cx="88333" cy="87571"/>
                  </a:xfrm>
                  <a:prstGeom prst="ellipse">
                    <a:avLst/>
                  </a:prstGeom>
                  <a:solidFill>
                    <a:srgbClr val="000000"/>
                  </a:solid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8" name="Straight Connector 7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5" name="Group 64"/>
                <p:cNvGrpSpPr/>
                <p:nvPr/>
              </p:nvGrpSpPr>
              <p:grpSpPr>
                <a:xfrm>
                  <a:off x="4578606" y="1762338"/>
                  <a:ext cx="88333" cy="193367"/>
                  <a:chOff x="7728695" y="1300673"/>
                  <a:chExt cx="88333" cy="193367"/>
                </a:xfrm>
              </p:grpSpPr>
              <p:sp>
                <p:nvSpPr>
                  <p:cNvPr id="75" name="Oval 74"/>
                  <p:cNvSpPr/>
                  <p:nvPr/>
                </p:nvSpPr>
                <p:spPr>
                  <a:xfrm>
                    <a:off x="7728695" y="1300673"/>
                    <a:ext cx="88333" cy="87571"/>
                  </a:xfrm>
                  <a:prstGeom prst="ellipse">
                    <a:avLst/>
                  </a:prstGeom>
                  <a:solidFill>
                    <a:srgbClr val="000000"/>
                  </a:solid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6" name="Straight Connector 75"/>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6" name="Group 65"/>
                <p:cNvGrpSpPr/>
                <p:nvPr/>
              </p:nvGrpSpPr>
              <p:grpSpPr>
                <a:xfrm>
                  <a:off x="5194968" y="1762338"/>
                  <a:ext cx="88333" cy="193367"/>
                  <a:chOff x="7728695" y="1300673"/>
                  <a:chExt cx="88333" cy="193367"/>
                </a:xfrm>
              </p:grpSpPr>
              <p:sp>
                <p:nvSpPr>
                  <p:cNvPr id="73" name="Oval 72"/>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4" name="Straight Connector 73"/>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7" name="Group 66"/>
                <p:cNvGrpSpPr/>
                <p:nvPr/>
              </p:nvGrpSpPr>
              <p:grpSpPr>
                <a:xfrm>
                  <a:off x="5386064" y="1762338"/>
                  <a:ext cx="88333" cy="193367"/>
                  <a:chOff x="7728695" y="1300673"/>
                  <a:chExt cx="88333" cy="193367"/>
                </a:xfrm>
              </p:grpSpPr>
              <p:sp>
                <p:nvSpPr>
                  <p:cNvPr id="71" name="Oval 70"/>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2" name="Straight Connector 71"/>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8" name="Group 67"/>
                <p:cNvGrpSpPr/>
                <p:nvPr/>
              </p:nvGrpSpPr>
              <p:grpSpPr>
                <a:xfrm>
                  <a:off x="5577160" y="1762338"/>
                  <a:ext cx="88333" cy="193367"/>
                  <a:chOff x="7728695" y="1300673"/>
                  <a:chExt cx="88333" cy="193367"/>
                </a:xfrm>
              </p:grpSpPr>
              <p:sp>
                <p:nvSpPr>
                  <p:cNvPr id="69" name="Oval 68"/>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0" name="Straight Connector 6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grpSp>
        <p:sp>
          <p:nvSpPr>
            <p:cNvPr id="30" name="Rectangle 29"/>
            <p:cNvSpPr/>
            <p:nvPr/>
          </p:nvSpPr>
          <p:spPr>
            <a:xfrm>
              <a:off x="5111775" y="1074836"/>
              <a:ext cx="2459254" cy="883497"/>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4" name="Group 33"/>
            <p:cNvGrpSpPr/>
            <p:nvPr/>
          </p:nvGrpSpPr>
          <p:grpSpPr>
            <a:xfrm>
              <a:off x="5132165" y="3610521"/>
              <a:ext cx="1532996" cy="109728"/>
              <a:chOff x="6483268" y="4178007"/>
              <a:chExt cx="1532996" cy="109728"/>
            </a:xfrm>
          </p:grpSpPr>
          <p:sp>
            <p:nvSpPr>
              <p:cNvPr id="52" name="Rectangle 51"/>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Rectangle 52"/>
              <p:cNvSpPr/>
              <p:nvPr/>
            </p:nvSpPr>
            <p:spPr>
              <a:xfrm>
                <a:off x="7153822"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7" name="Group 36"/>
            <p:cNvGrpSpPr/>
            <p:nvPr/>
          </p:nvGrpSpPr>
          <p:grpSpPr>
            <a:xfrm>
              <a:off x="5132165" y="3902991"/>
              <a:ext cx="1531764" cy="109728"/>
              <a:chOff x="6483268" y="4178007"/>
              <a:chExt cx="1531764" cy="109728"/>
            </a:xfrm>
          </p:grpSpPr>
          <p:sp>
            <p:nvSpPr>
              <p:cNvPr id="50" name="Rectangle 49"/>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Rectangle 50"/>
              <p:cNvSpPr/>
              <p:nvPr/>
            </p:nvSpPr>
            <p:spPr>
              <a:xfrm>
                <a:off x="7152590"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4" name="Content Placeholder 2"/>
            <p:cNvSpPr txBox="1">
              <a:spLocks/>
            </p:cNvSpPr>
            <p:nvPr/>
          </p:nvSpPr>
          <p:spPr>
            <a:xfrm>
              <a:off x="5048199" y="2078361"/>
              <a:ext cx="2348773" cy="409575"/>
            </a:xfrm>
            <a:prstGeom prst="rect">
              <a:avLst/>
            </a:prstGeom>
          </p:spPr>
          <p:txBody>
            <a:bodyPr vert="horz" lIns="91440" tIns="45720" rIns="91440" bIns="45720" rtlCol="0">
              <a:normAutofit fontScale="85000" lnSpcReduction="2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sz="2000" dirty="0" smtClean="0">
                  <a:solidFill>
                    <a:schemeClr val="tx1">
                      <a:lumMod val="85000"/>
                      <a:lumOff val="15000"/>
                    </a:schemeClr>
                  </a:solidFill>
                </a:rPr>
                <a:t>inducible</a:t>
              </a:r>
            </a:p>
          </p:txBody>
        </p:sp>
      </p:grpSp>
      <p:sp>
        <p:nvSpPr>
          <p:cNvPr id="90" name="Rectangle 89"/>
          <p:cNvSpPr/>
          <p:nvPr/>
        </p:nvSpPr>
        <p:spPr>
          <a:xfrm>
            <a:off x="6959240" y="1704458"/>
            <a:ext cx="514298" cy="76003"/>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1" name="Rectangle 90"/>
          <p:cNvSpPr/>
          <p:nvPr/>
        </p:nvSpPr>
        <p:spPr>
          <a:xfrm>
            <a:off x="7468427" y="1704458"/>
            <a:ext cx="654898" cy="7600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2" name="Rectangle 91"/>
          <p:cNvSpPr/>
          <p:nvPr/>
        </p:nvSpPr>
        <p:spPr>
          <a:xfrm>
            <a:off x="6958642" y="1399673"/>
            <a:ext cx="514298" cy="76003"/>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3" name="Rectangle 92"/>
          <p:cNvSpPr/>
          <p:nvPr/>
        </p:nvSpPr>
        <p:spPr>
          <a:xfrm>
            <a:off x="7467829" y="1399673"/>
            <a:ext cx="654898" cy="7600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5" name="Lightning Bolt 94"/>
          <p:cNvSpPr/>
          <p:nvPr/>
        </p:nvSpPr>
        <p:spPr>
          <a:xfrm>
            <a:off x="2568186" y="3730031"/>
            <a:ext cx="763978" cy="777670"/>
          </a:xfrm>
          <a:prstGeom prst="lightningBol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91018490"/>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DSCF05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540" y="-151998"/>
            <a:ext cx="16077103" cy="7019588"/>
          </a:xfrm>
          <a:prstGeom prst="rect">
            <a:avLst/>
          </a:prstGeom>
          <a:solidFill>
            <a:srgbClr val="FF6525"/>
          </a:solidFill>
          <a:ln>
            <a:solidFill>
              <a:schemeClr val="accent1">
                <a:lumMod val="75000"/>
              </a:schemeClr>
            </a:solidFill>
          </a:ln>
        </p:spPr>
      </p:pic>
      <p:sp>
        <p:nvSpPr>
          <p:cNvPr id="43" name="Rectangle 42"/>
          <p:cNvSpPr/>
          <p:nvPr/>
        </p:nvSpPr>
        <p:spPr>
          <a:xfrm>
            <a:off x="-3451951" y="-151998"/>
            <a:ext cx="15414514" cy="7009998"/>
          </a:xfrm>
          <a:prstGeom prst="rect">
            <a:avLst/>
          </a:prstGeom>
          <a:blipFill dpi="0" rotWithShape="0">
            <a:blip r:embed="rId4">
              <a:alphaModFix amt="59000"/>
              <a:duotone>
                <a:schemeClr val="bg2">
                  <a:shade val="40000"/>
                  <a:satMod val="400000"/>
                </a:schemeClr>
                <a:schemeClr val="bg2">
                  <a:tint val="10000"/>
                  <a:satMod val="200000"/>
                </a:schemeClr>
              </a:duotone>
            </a:blip>
            <a:srcRect/>
            <a:stretch>
              <a:fillRect l="22394" t="2243" r="18285" b="-3423"/>
            </a:stretch>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TextBox 179"/>
          <p:cNvSpPr txBox="1"/>
          <p:nvPr/>
        </p:nvSpPr>
        <p:spPr>
          <a:xfrm>
            <a:off x="2301486" y="4293454"/>
            <a:ext cx="2576793" cy="461665"/>
          </a:xfrm>
          <a:prstGeom prst="rect">
            <a:avLst/>
          </a:prstGeom>
          <a:noFill/>
        </p:spPr>
        <p:txBody>
          <a:bodyPr wrap="square" rtlCol="0">
            <a:spAutoFit/>
          </a:bodyPr>
          <a:lstStyle/>
          <a:p>
            <a:r>
              <a:rPr lang="en-US" sz="2400" dirty="0" smtClean="0"/>
              <a:t>temperature</a:t>
            </a:r>
            <a:endParaRPr lang="en-US" sz="2400" dirty="0"/>
          </a:p>
        </p:txBody>
      </p:sp>
      <p:sp>
        <p:nvSpPr>
          <p:cNvPr id="2" name="Chord 1"/>
          <p:cNvSpPr/>
          <p:nvPr/>
        </p:nvSpPr>
        <p:spPr>
          <a:xfrm>
            <a:off x="4437590" y="4408812"/>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 name="Chord 183"/>
          <p:cNvSpPr/>
          <p:nvPr/>
        </p:nvSpPr>
        <p:spPr>
          <a:xfrm>
            <a:off x="4878279" y="4755119"/>
            <a:ext cx="254001" cy="304800"/>
          </a:xfrm>
          <a:prstGeom prst="chord">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Chord 184"/>
          <p:cNvSpPr/>
          <p:nvPr/>
        </p:nvSpPr>
        <p:spPr>
          <a:xfrm>
            <a:off x="4310590" y="4025117"/>
            <a:ext cx="254001" cy="304800"/>
          </a:xfrm>
          <a:prstGeom prst="chord">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Chord 185"/>
          <p:cNvSpPr/>
          <p:nvPr/>
        </p:nvSpPr>
        <p:spPr>
          <a:xfrm>
            <a:off x="5005279" y="4273346"/>
            <a:ext cx="254001" cy="304800"/>
          </a:xfrm>
          <a:prstGeom prst="chord">
            <a:avLst/>
          </a:prstGeom>
          <a:solidFill>
            <a:schemeClr val="tx1">
              <a:lumMod val="95000"/>
              <a:lumOff val="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Chord 186"/>
          <p:cNvSpPr/>
          <p:nvPr/>
        </p:nvSpPr>
        <p:spPr>
          <a:xfrm>
            <a:off x="1624541" y="4713612"/>
            <a:ext cx="254001" cy="304800"/>
          </a:xfrm>
          <a:prstGeom prst="chord">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Chord 187"/>
          <p:cNvSpPr/>
          <p:nvPr/>
        </p:nvSpPr>
        <p:spPr>
          <a:xfrm>
            <a:off x="193673" y="4192334"/>
            <a:ext cx="254001" cy="304800"/>
          </a:xfrm>
          <a:prstGeom prst="chord">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Chord 188"/>
          <p:cNvSpPr/>
          <p:nvPr/>
        </p:nvSpPr>
        <p:spPr>
          <a:xfrm>
            <a:off x="1118657" y="4245002"/>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Chord 189"/>
          <p:cNvSpPr/>
          <p:nvPr/>
        </p:nvSpPr>
        <p:spPr>
          <a:xfrm>
            <a:off x="5745692" y="4066970"/>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Chord 190"/>
          <p:cNvSpPr/>
          <p:nvPr/>
        </p:nvSpPr>
        <p:spPr>
          <a:xfrm>
            <a:off x="5872693" y="4755119"/>
            <a:ext cx="254001" cy="304800"/>
          </a:xfrm>
          <a:prstGeom prst="chord">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Chord 191"/>
          <p:cNvSpPr/>
          <p:nvPr/>
        </p:nvSpPr>
        <p:spPr>
          <a:xfrm>
            <a:off x="3470271" y="4866012"/>
            <a:ext cx="254001" cy="304800"/>
          </a:xfrm>
          <a:prstGeom prst="chord">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Chord 192"/>
          <p:cNvSpPr/>
          <p:nvPr/>
        </p:nvSpPr>
        <p:spPr>
          <a:xfrm>
            <a:off x="7290854" y="4450319"/>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Chord 193"/>
          <p:cNvSpPr/>
          <p:nvPr/>
        </p:nvSpPr>
        <p:spPr>
          <a:xfrm>
            <a:off x="621839" y="4907519"/>
            <a:ext cx="254001" cy="304800"/>
          </a:xfrm>
          <a:prstGeom prst="chord">
            <a:avLst/>
          </a:prstGeom>
          <a:solidFill>
            <a:schemeClr val="tx1">
              <a:lumMod val="95000"/>
              <a:lumOff val="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Chord 194"/>
          <p:cNvSpPr/>
          <p:nvPr/>
        </p:nvSpPr>
        <p:spPr>
          <a:xfrm>
            <a:off x="8574191" y="4450319"/>
            <a:ext cx="254001" cy="304800"/>
          </a:xfrm>
          <a:prstGeom prst="chord">
            <a:avLst/>
          </a:prstGeom>
          <a:solidFill>
            <a:schemeClr val="tx1">
              <a:lumMod val="75000"/>
              <a:lumOff val="2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 name="Chord 195"/>
          <p:cNvSpPr/>
          <p:nvPr/>
        </p:nvSpPr>
        <p:spPr>
          <a:xfrm>
            <a:off x="2136950" y="4066970"/>
            <a:ext cx="254001" cy="304800"/>
          </a:xfrm>
          <a:prstGeom prst="chord">
            <a:avLst/>
          </a:prstGeom>
          <a:solidFill>
            <a:schemeClr val="tx1">
              <a:lumMod val="75000"/>
              <a:lumOff val="2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Chord 198"/>
          <p:cNvSpPr/>
          <p:nvPr/>
        </p:nvSpPr>
        <p:spPr>
          <a:xfrm>
            <a:off x="3470271" y="4025117"/>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Chord 199"/>
          <p:cNvSpPr/>
          <p:nvPr/>
        </p:nvSpPr>
        <p:spPr>
          <a:xfrm>
            <a:off x="7912102" y="4755119"/>
            <a:ext cx="254001" cy="304800"/>
          </a:xfrm>
          <a:prstGeom prst="chord">
            <a:avLst/>
          </a:prstGeom>
          <a:solidFill>
            <a:schemeClr val="tx1">
              <a:lumMod val="95000"/>
              <a:lumOff val="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Chord 200"/>
          <p:cNvSpPr/>
          <p:nvPr/>
        </p:nvSpPr>
        <p:spPr>
          <a:xfrm>
            <a:off x="2430110" y="4755119"/>
            <a:ext cx="254001" cy="304800"/>
          </a:xfrm>
          <a:prstGeom prst="chord">
            <a:avLst/>
          </a:prstGeom>
          <a:solidFill>
            <a:schemeClr val="tx1">
              <a:lumMod val="75000"/>
              <a:lumOff val="2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 name="Chord 201"/>
          <p:cNvSpPr/>
          <p:nvPr/>
        </p:nvSpPr>
        <p:spPr>
          <a:xfrm>
            <a:off x="6618815" y="4014420"/>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Chord 202"/>
          <p:cNvSpPr/>
          <p:nvPr/>
        </p:nvSpPr>
        <p:spPr>
          <a:xfrm>
            <a:off x="8785227" y="3709620"/>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748840" y="3715852"/>
            <a:ext cx="1388110" cy="461665"/>
          </a:xfrm>
          <a:prstGeom prst="rect">
            <a:avLst/>
          </a:prstGeom>
          <a:noFill/>
        </p:spPr>
        <p:txBody>
          <a:bodyPr wrap="square" rtlCol="0">
            <a:spAutoFit/>
          </a:bodyPr>
          <a:lstStyle/>
          <a:p>
            <a:r>
              <a:rPr lang="en-US" sz="2400" dirty="0" smtClean="0"/>
              <a:t>disease</a:t>
            </a:r>
            <a:endParaRPr lang="en-US" sz="2400" dirty="0"/>
          </a:p>
        </p:txBody>
      </p:sp>
      <p:sp>
        <p:nvSpPr>
          <p:cNvPr id="35" name="TextBox 34"/>
          <p:cNvSpPr txBox="1"/>
          <p:nvPr/>
        </p:nvSpPr>
        <p:spPr>
          <a:xfrm>
            <a:off x="5344582" y="4293454"/>
            <a:ext cx="1946272" cy="461665"/>
          </a:xfrm>
          <a:prstGeom prst="rect">
            <a:avLst/>
          </a:prstGeom>
          <a:noFill/>
        </p:spPr>
        <p:txBody>
          <a:bodyPr wrap="square" rtlCol="0">
            <a:spAutoFit/>
          </a:bodyPr>
          <a:lstStyle/>
          <a:p>
            <a:r>
              <a:rPr lang="en-US" sz="2400" dirty="0" err="1" smtClean="0"/>
              <a:t>dessication</a:t>
            </a:r>
            <a:endParaRPr lang="en-US" sz="2400" dirty="0"/>
          </a:p>
        </p:txBody>
      </p:sp>
      <p:sp>
        <p:nvSpPr>
          <p:cNvPr id="36" name="TextBox 35"/>
          <p:cNvSpPr txBox="1"/>
          <p:nvPr/>
        </p:nvSpPr>
        <p:spPr>
          <a:xfrm>
            <a:off x="7417855" y="3862020"/>
            <a:ext cx="1388110" cy="461665"/>
          </a:xfrm>
          <a:prstGeom prst="rect">
            <a:avLst/>
          </a:prstGeom>
          <a:noFill/>
        </p:spPr>
        <p:txBody>
          <a:bodyPr wrap="square" rtlCol="0">
            <a:spAutoFit/>
          </a:bodyPr>
          <a:lstStyle/>
          <a:p>
            <a:r>
              <a:rPr lang="en-US" sz="2400" dirty="0" smtClean="0"/>
              <a:t>salinity</a:t>
            </a:r>
            <a:endParaRPr lang="en-US" sz="2400" dirty="0"/>
          </a:p>
        </p:txBody>
      </p:sp>
      <p:grpSp>
        <p:nvGrpSpPr>
          <p:cNvPr id="4" name="Group 3"/>
          <p:cNvGrpSpPr/>
          <p:nvPr/>
        </p:nvGrpSpPr>
        <p:grpSpPr>
          <a:xfrm>
            <a:off x="6912420" y="185191"/>
            <a:ext cx="1928323" cy="2642671"/>
            <a:chOff x="5048199" y="1074836"/>
            <a:chExt cx="2539429" cy="3815291"/>
          </a:xfrm>
        </p:grpSpPr>
        <p:sp>
          <p:nvSpPr>
            <p:cNvPr id="28" name="Content Placeholder 2"/>
            <p:cNvSpPr txBox="1">
              <a:spLocks/>
            </p:cNvSpPr>
            <p:nvPr/>
          </p:nvSpPr>
          <p:spPr>
            <a:xfrm>
              <a:off x="5238855" y="1107010"/>
              <a:ext cx="2348773" cy="409575"/>
            </a:xfrm>
            <a:prstGeom prst="rect">
              <a:avLst/>
            </a:prstGeom>
          </p:spPr>
          <p:txBody>
            <a:bodyPr vert="horz" lIns="91440" tIns="45720" rIns="91440" bIns="45720" rtlCol="0">
              <a:normAutofit fontScale="70000" lnSpcReduction="2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b="1" dirty="0" err="1" smtClean="0">
                  <a:solidFill>
                    <a:srgbClr val="404040"/>
                  </a:solidFill>
                </a:rPr>
                <a:t>unmethylated</a:t>
              </a:r>
              <a:endParaRPr lang="en-US" b="1" dirty="0" smtClean="0">
                <a:solidFill>
                  <a:srgbClr val="404040"/>
                </a:solidFill>
              </a:endParaRPr>
            </a:p>
          </p:txBody>
        </p:sp>
        <p:grpSp>
          <p:nvGrpSpPr>
            <p:cNvPr id="29" name="Group 28"/>
            <p:cNvGrpSpPr/>
            <p:nvPr/>
          </p:nvGrpSpPr>
          <p:grpSpPr>
            <a:xfrm>
              <a:off x="5213850" y="1501137"/>
              <a:ext cx="2133816" cy="354638"/>
              <a:chOff x="2710754" y="1515072"/>
              <a:chExt cx="2566656" cy="425495"/>
            </a:xfrm>
          </p:grpSpPr>
          <p:grpSp>
            <p:nvGrpSpPr>
              <p:cNvPr id="30" name="Group 29"/>
              <p:cNvGrpSpPr/>
              <p:nvPr/>
            </p:nvGrpSpPr>
            <p:grpSpPr>
              <a:xfrm>
                <a:off x="2710754" y="1708440"/>
                <a:ext cx="2566656" cy="232127"/>
                <a:chOff x="263997" y="1938947"/>
                <a:chExt cx="2657815" cy="232127"/>
              </a:xfrm>
            </p:grpSpPr>
            <p:cxnSp>
              <p:nvCxnSpPr>
                <p:cNvPr id="61" name="Straight Connector 60"/>
                <p:cNvCxnSpPr/>
                <p:nvPr/>
              </p:nvCxnSpPr>
              <p:spPr>
                <a:xfrm flipH="1">
                  <a:off x="365963" y="2084768"/>
                  <a:ext cx="223241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nvGrpSpPr>
                <p:cNvPr id="62" name="Group 61"/>
                <p:cNvGrpSpPr/>
                <p:nvPr/>
              </p:nvGrpSpPr>
              <p:grpSpPr>
                <a:xfrm>
                  <a:off x="263997" y="1938947"/>
                  <a:ext cx="2657815" cy="232127"/>
                  <a:chOff x="263997" y="1938947"/>
                  <a:chExt cx="2657815" cy="232127"/>
                </a:xfrm>
              </p:grpSpPr>
              <p:sp>
                <p:nvSpPr>
                  <p:cNvPr id="63" name="Rectangle 62"/>
                  <p:cNvSpPr/>
                  <p:nvPr/>
                </p:nvSpPr>
                <p:spPr>
                  <a:xfrm>
                    <a:off x="1158402" y="1938947"/>
                    <a:ext cx="612979" cy="23212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4" name="Rectangle 63"/>
                  <p:cNvSpPr/>
                  <p:nvPr/>
                </p:nvSpPr>
                <p:spPr>
                  <a:xfrm>
                    <a:off x="263997" y="1938947"/>
                    <a:ext cx="843605" cy="23212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5" name="Rectangle 64"/>
                  <p:cNvSpPr/>
                  <p:nvPr/>
                </p:nvSpPr>
                <p:spPr>
                  <a:xfrm>
                    <a:off x="1847581" y="1938947"/>
                    <a:ext cx="1074231" cy="23212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31" name="Group 30"/>
              <p:cNvGrpSpPr/>
              <p:nvPr/>
            </p:nvGrpSpPr>
            <p:grpSpPr>
              <a:xfrm>
                <a:off x="3058291" y="1515072"/>
                <a:ext cx="2058345" cy="193367"/>
                <a:chOff x="3534042" y="1762338"/>
                <a:chExt cx="2131451" cy="193367"/>
              </a:xfrm>
            </p:grpSpPr>
            <p:grpSp>
              <p:nvGrpSpPr>
                <p:cNvPr id="32" name="Group 31"/>
                <p:cNvGrpSpPr/>
                <p:nvPr/>
              </p:nvGrpSpPr>
              <p:grpSpPr>
                <a:xfrm>
                  <a:off x="3534042" y="1762338"/>
                  <a:ext cx="88333" cy="193367"/>
                  <a:chOff x="7728695" y="1300673"/>
                  <a:chExt cx="88333" cy="193367"/>
                </a:xfrm>
              </p:grpSpPr>
              <p:sp>
                <p:nvSpPr>
                  <p:cNvPr id="59" name="Oval 58"/>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0" name="Straight Connector 5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33" name="Group 32"/>
                <p:cNvGrpSpPr/>
                <p:nvPr/>
              </p:nvGrpSpPr>
              <p:grpSpPr>
                <a:xfrm>
                  <a:off x="3775938" y="1762338"/>
                  <a:ext cx="88333" cy="193367"/>
                  <a:chOff x="7728695" y="1300673"/>
                  <a:chExt cx="88333" cy="193367"/>
                </a:xfrm>
              </p:grpSpPr>
              <p:sp>
                <p:nvSpPr>
                  <p:cNvPr id="57" name="Oval 56"/>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8" name="Straight Connector 5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34" name="Group 33"/>
                <p:cNvGrpSpPr/>
                <p:nvPr/>
              </p:nvGrpSpPr>
              <p:grpSpPr>
                <a:xfrm>
                  <a:off x="4056407" y="1762338"/>
                  <a:ext cx="88333" cy="193367"/>
                  <a:chOff x="7728695" y="1300673"/>
                  <a:chExt cx="88333" cy="193367"/>
                </a:xfrm>
              </p:grpSpPr>
              <p:sp>
                <p:nvSpPr>
                  <p:cNvPr id="55" name="Oval 54"/>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6" name="Straight Connector 55"/>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37" name="Group 36"/>
                <p:cNvGrpSpPr/>
                <p:nvPr/>
              </p:nvGrpSpPr>
              <p:grpSpPr>
                <a:xfrm>
                  <a:off x="4342280" y="1762338"/>
                  <a:ext cx="88333" cy="193367"/>
                  <a:chOff x="7728695" y="1300673"/>
                  <a:chExt cx="88333" cy="193367"/>
                </a:xfrm>
              </p:grpSpPr>
              <p:sp>
                <p:nvSpPr>
                  <p:cNvPr id="53" name="Oval 52"/>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4" name="Straight Connector 53"/>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38" name="Group 37"/>
                <p:cNvGrpSpPr/>
                <p:nvPr/>
              </p:nvGrpSpPr>
              <p:grpSpPr>
                <a:xfrm>
                  <a:off x="4578606" y="1762338"/>
                  <a:ext cx="88333" cy="193367"/>
                  <a:chOff x="7728695" y="1300673"/>
                  <a:chExt cx="88333" cy="193367"/>
                </a:xfrm>
              </p:grpSpPr>
              <p:sp>
                <p:nvSpPr>
                  <p:cNvPr id="51" name="Oval 50"/>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2" name="Straight Connector 51"/>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39" name="Group 38"/>
                <p:cNvGrpSpPr/>
                <p:nvPr/>
              </p:nvGrpSpPr>
              <p:grpSpPr>
                <a:xfrm>
                  <a:off x="5194968" y="1762338"/>
                  <a:ext cx="88333" cy="193367"/>
                  <a:chOff x="7728695" y="1300673"/>
                  <a:chExt cx="88333" cy="193367"/>
                </a:xfrm>
              </p:grpSpPr>
              <p:sp>
                <p:nvSpPr>
                  <p:cNvPr id="49" name="Oval 48"/>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0" name="Straight Connector 4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40" name="Group 39"/>
                <p:cNvGrpSpPr/>
                <p:nvPr/>
              </p:nvGrpSpPr>
              <p:grpSpPr>
                <a:xfrm>
                  <a:off x="5386064" y="1762338"/>
                  <a:ext cx="88333" cy="193367"/>
                  <a:chOff x="7728695" y="1300673"/>
                  <a:chExt cx="88333" cy="193367"/>
                </a:xfrm>
              </p:grpSpPr>
              <p:sp>
                <p:nvSpPr>
                  <p:cNvPr id="47" name="Oval 46"/>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8" name="Straight Connector 4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44" name="Group 43"/>
                <p:cNvGrpSpPr/>
                <p:nvPr/>
              </p:nvGrpSpPr>
              <p:grpSpPr>
                <a:xfrm>
                  <a:off x="5577160" y="1762338"/>
                  <a:ext cx="88333" cy="193367"/>
                  <a:chOff x="7728695" y="1300673"/>
                  <a:chExt cx="88333" cy="193367"/>
                </a:xfrm>
              </p:grpSpPr>
              <p:sp>
                <p:nvSpPr>
                  <p:cNvPr id="45" name="Oval 44"/>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6" name="Straight Connector 45"/>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grpSp>
        <p:sp>
          <p:nvSpPr>
            <p:cNvPr id="66" name="Rectangle 65"/>
            <p:cNvSpPr/>
            <p:nvPr/>
          </p:nvSpPr>
          <p:spPr>
            <a:xfrm>
              <a:off x="5111775" y="1074836"/>
              <a:ext cx="2459254" cy="883497"/>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7" name="Group 66"/>
            <p:cNvGrpSpPr/>
            <p:nvPr/>
          </p:nvGrpSpPr>
          <p:grpSpPr>
            <a:xfrm>
              <a:off x="5132165" y="2733111"/>
              <a:ext cx="1155577" cy="109728"/>
              <a:chOff x="6483268" y="4178007"/>
              <a:chExt cx="1155577" cy="109728"/>
            </a:xfrm>
          </p:grpSpPr>
          <p:sp>
            <p:nvSpPr>
              <p:cNvPr id="68" name="Rectangle 67"/>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9" name="Rectangle 68"/>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70" name="Group 69"/>
            <p:cNvGrpSpPr/>
            <p:nvPr/>
          </p:nvGrpSpPr>
          <p:grpSpPr>
            <a:xfrm>
              <a:off x="5132165" y="3025581"/>
              <a:ext cx="2010921" cy="109728"/>
              <a:chOff x="6483268" y="4178007"/>
              <a:chExt cx="2010921" cy="109728"/>
            </a:xfrm>
          </p:grpSpPr>
          <p:sp>
            <p:nvSpPr>
              <p:cNvPr id="71" name="Rectangle 70"/>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2" name="Rectangle 71"/>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3" name="Rectangle 72"/>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74" name="Rectangle 73"/>
            <p:cNvSpPr/>
            <p:nvPr/>
          </p:nvSpPr>
          <p:spPr>
            <a:xfrm>
              <a:off x="5132165" y="3318051"/>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5" name="Group 74"/>
            <p:cNvGrpSpPr/>
            <p:nvPr/>
          </p:nvGrpSpPr>
          <p:grpSpPr>
            <a:xfrm>
              <a:off x="5132165" y="3610521"/>
              <a:ext cx="1532996" cy="109728"/>
              <a:chOff x="6483268" y="4178007"/>
              <a:chExt cx="1532996" cy="109728"/>
            </a:xfrm>
          </p:grpSpPr>
          <p:sp>
            <p:nvSpPr>
              <p:cNvPr id="76" name="Rectangle 75"/>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7" name="Rectangle 76"/>
              <p:cNvSpPr/>
              <p:nvPr/>
            </p:nvSpPr>
            <p:spPr>
              <a:xfrm>
                <a:off x="7153822"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78" name="Group 77"/>
            <p:cNvGrpSpPr/>
            <p:nvPr/>
          </p:nvGrpSpPr>
          <p:grpSpPr>
            <a:xfrm>
              <a:off x="5132165" y="3902991"/>
              <a:ext cx="1531764" cy="109728"/>
              <a:chOff x="6483268" y="4178007"/>
              <a:chExt cx="1531764" cy="109728"/>
            </a:xfrm>
          </p:grpSpPr>
          <p:sp>
            <p:nvSpPr>
              <p:cNvPr id="79" name="Rectangle 78"/>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0" name="Rectangle 79"/>
              <p:cNvSpPr/>
              <p:nvPr/>
            </p:nvSpPr>
            <p:spPr>
              <a:xfrm>
                <a:off x="7152590"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81" name="Group 80"/>
            <p:cNvGrpSpPr/>
            <p:nvPr/>
          </p:nvGrpSpPr>
          <p:grpSpPr>
            <a:xfrm>
              <a:off x="5132165" y="4195461"/>
              <a:ext cx="1996650" cy="109728"/>
              <a:chOff x="6483268" y="4178007"/>
              <a:chExt cx="1996650" cy="109728"/>
            </a:xfrm>
          </p:grpSpPr>
          <p:sp>
            <p:nvSpPr>
              <p:cNvPr id="82" name="Rectangle 81"/>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3" name="Rectangle 82"/>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4" name="Rectangle 83"/>
              <p:cNvSpPr/>
              <p:nvPr/>
            </p:nvSpPr>
            <p:spPr>
              <a:xfrm>
                <a:off x="7617476"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85" name="Group 84"/>
            <p:cNvGrpSpPr/>
            <p:nvPr/>
          </p:nvGrpSpPr>
          <p:grpSpPr>
            <a:xfrm>
              <a:off x="5132165" y="4487931"/>
              <a:ext cx="1347472" cy="109728"/>
              <a:chOff x="7146717" y="4178007"/>
              <a:chExt cx="1347472" cy="109728"/>
            </a:xfrm>
          </p:grpSpPr>
          <p:sp>
            <p:nvSpPr>
              <p:cNvPr id="86" name="Rectangle 85"/>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7" name="Rectangle 86"/>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88" name="Rectangle 87"/>
            <p:cNvSpPr/>
            <p:nvPr/>
          </p:nvSpPr>
          <p:spPr>
            <a:xfrm>
              <a:off x="5132165" y="4780399"/>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9" name="Content Placeholder 2"/>
            <p:cNvSpPr txBox="1">
              <a:spLocks/>
            </p:cNvSpPr>
            <p:nvPr/>
          </p:nvSpPr>
          <p:spPr>
            <a:xfrm>
              <a:off x="5048199" y="2078361"/>
              <a:ext cx="2348773" cy="409575"/>
            </a:xfrm>
            <a:prstGeom prst="rect">
              <a:avLst/>
            </a:prstGeom>
          </p:spPr>
          <p:txBody>
            <a:bodyPr vert="horz" lIns="91440" tIns="45720" rIns="91440" bIns="45720" rtlCol="0">
              <a:normAutofit fontScale="85000" lnSpcReduction="2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sz="2000" dirty="0" smtClean="0">
                  <a:solidFill>
                    <a:schemeClr val="tx1">
                      <a:lumMod val="85000"/>
                      <a:lumOff val="15000"/>
                    </a:schemeClr>
                  </a:solidFill>
                </a:rPr>
                <a:t>inducible</a:t>
              </a:r>
            </a:p>
          </p:txBody>
        </p:sp>
      </p:grpSp>
    </p:spTree>
    <p:extLst>
      <p:ext uri="{BB962C8B-B14F-4D97-AF65-F5344CB8AC3E}">
        <p14:creationId xmlns:p14="http://schemas.microsoft.com/office/powerpoint/2010/main" val="43576441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cific Oysters.jpg"/>
          <p:cNvPicPr>
            <a:picLocks noChangeAspect="1"/>
          </p:cNvPicPr>
          <p:nvPr/>
        </p:nvPicPr>
        <p:blipFill>
          <a:blip r:embed="rId3"/>
          <a:stretch>
            <a:fillRect/>
          </a:stretch>
        </p:blipFill>
        <p:spPr>
          <a:xfrm>
            <a:off x="2555875" y="1006475"/>
            <a:ext cx="2133600" cy="1752600"/>
          </a:xfrm>
          <a:prstGeom prst="rect">
            <a:avLst/>
          </a:prstGeom>
        </p:spPr>
      </p:pic>
      <p:pic>
        <p:nvPicPr>
          <p:cNvPr id="4" name="Picture 3" descr="Pacific Oysters.jpg"/>
          <p:cNvPicPr>
            <a:picLocks noChangeAspect="1"/>
          </p:cNvPicPr>
          <p:nvPr/>
        </p:nvPicPr>
        <p:blipFill>
          <a:blip r:embed="rId3">
            <a:alphaModFix amt="62000"/>
          </a:blip>
          <a:stretch>
            <a:fillRect/>
          </a:stretch>
        </p:blipFill>
        <p:spPr>
          <a:xfrm>
            <a:off x="87181" y="3435866"/>
            <a:ext cx="2341694" cy="1923534"/>
          </a:xfrm>
          <a:prstGeom prst="rect">
            <a:avLst/>
          </a:prstGeom>
          <a:effectLst>
            <a:softEdge rad="165100"/>
          </a:effectLst>
        </p:spPr>
      </p:pic>
      <p:sp>
        <p:nvSpPr>
          <p:cNvPr id="8" name="TextBox 7"/>
          <p:cNvSpPr txBox="1"/>
          <p:nvPr/>
        </p:nvSpPr>
        <p:spPr>
          <a:xfrm>
            <a:off x="452230" y="5349845"/>
            <a:ext cx="1976784" cy="400110"/>
          </a:xfrm>
          <a:prstGeom prst="rect">
            <a:avLst/>
          </a:prstGeom>
          <a:noFill/>
        </p:spPr>
        <p:txBody>
          <a:bodyPr wrap="square" rtlCol="0">
            <a:spAutoFit/>
          </a:bodyPr>
          <a:lstStyle/>
          <a:p>
            <a:r>
              <a:rPr lang="en-US" sz="2000" b="1" dirty="0" smtClean="0">
                <a:solidFill>
                  <a:schemeClr val="tx2">
                    <a:lumMod val="90000"/>
                    <a:lumOff val="10000"/>
                  </a:schemeClr>
                </a:solidFill>
              </a:rPr>
              <a:t>GENES (DNA)</a:t>
            </a:r>
            <a:endParaRPr lang="en-US" sz="2000" b="1" dirty="0">
              <a:solidFill>
                <a:schemeClr val="tx2">
                  <a:lumMod val="90000"/>
                  <a:lumOff val="10000"/>
                </a:schemeClr>
              </a:solidFill>
            </a:endParaRPr>
          </a:p>
        </p:txBody>
      </p:sp>
      <p:sp>
        <p:nvSpPr>
          <p:cNvPr id="14" name="TextBox 13"/>
          <p:cNvSpPr txBox="1"/>
          <p:nvPr/>
        </p:nvSpPr>
        <p:spPr>
          <a:xfrm>
            <a:off x="1810180" y="4170320"/>
            <a:ext cx="2336800" cy="707886"/>
          </a:xfrm>
          <a:prstGeom prst="rect">
            <a:avLst/>
          </a:prstGeom>
          <a:noFill/>
        </p:spPr>
        <p:txBody>
          <a:bodyPr wrap="square" rtlCol="0">
            <a:spAutoFit/>
          </a:bodyPr>
          <a:lstStyle/>
          <a:p>
            <a:pPr algn="ctr"/>
            <a:r>
              <a:rPr lang="en-US" sz="2400" b="1" dirty="0" smtClean="0">
                <a:solidFill>
                  <a:srgbClr val="FF6525"/>
                </a:solidFill>
              </a:rPr>
              <a:t>EPIGENOME</a:t>
            </a:r>
          </a:p>
          <a:p>
            <a:pPr algn="ctr"/>
            <a:r>
              <a:rPr lang="en-US" sz="1600" b="1" dirty="0" smtClean="0">
                <a:solidFill>
                  <a:srgbClr val="FF6525"/>
                </a:solidFill>
              </a:rPr>
              <a:t>(DNA methylation)</a:t>
            </a:r>
            <a:endParaRPr lang="en-US" sz="1600" b="1" dirty="0">
              <a:solidFill>
                <a:srgbClr val="FF6525"/>
              </a:solidFill>
            </a:endParaRPr>
          </a:p>
        </p:txBody>
      </p:sp>
      <p:sp>
        <p:nvSpPr>
          <p:cNvPr id="26" name="Left Arrow 25"/>
          <p:cNvSpPr/>
          <p:nvPr/>
        </p:nvSpPr>
        <p:spPr>
          <a:xfrm>
            <a:off x="3942746" y="4153728"/>
            <a:ext cx="1852333" cy="693701"/>
          </a:xfrm>
          <a:prstGeom prst="leftArrow">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2000" b="1" dirty="0">
              <a:solidFill>
                <a:schemeClr val="tx1">
                  <a:lumMod val="75000"/>
                  <a:lumOff val="25000"/>
                </a:schemeClr>
              </a:solidFill>
            </a:endParaRPr>
          </a:p>
        </p:txBody>
      </p:sp>
      <p:pic>
        <p:nvPicPr>
          <p:cNvPr id="6" name="Picture 5" descr="Pacific Oysters.jpg"/>
          <p:cNvPicPr>
            <a:picLocks noChangeAspect="1"/>
          </p:cNvPicPr>
          <p:nvPr/>
        </p:nvPicPr>
        <p:blipFill>
          <a:blip r:embed="rId3"/>
          <a:stretch>
            <a:fillRect/>
          </a:stretch>
        </p:blipFill>
        <p:spPr>
          <a:xfrm>
            <a:off x="4613274" y="1511300"/>
            <a:ext cx="1082261" cy="889000"/>
          </a:xfrm>
          <a:prstGeom prst="rect">
            <a:avLst/>
          </a:prstGeom>
        </p:spPr>
      </p:pic>
      <p:sp>
        <p:nvSpPr>
          <p:cNvPr id="22" name="TextBox 21"/>
          <p:cNvSpPr txBox="1"/>
          <p:nvPr/>
        </p:nvSpPr>
        <p:spPr>
          <a:xfrm>
            <a:off x="4052005" y="2514024"/>
            <a:ext cx="1692275" cy="400110"/>
          </a:xfrm>
          <a:prstGeom prst="rect">
            <a:avLst/>
          </a:prstGeom>
          <a:noFill/>
        </p:spPr>
        <p:txBody>
          <a:bodyPr wrap="square" rtlCol="0">
            <a:spAutoFit/>
          </a:bodyPr>
          <a:lstStyle/>
          <a:p>
            <a:r>
              <a:rPr lang="en-US" sz="2000" b="1" dirty="0" smtClean="0">
                <a:solidFill>
                  <a:srgbClr val="713B0E"/>
                </a:solidFill>
              </a:rPr>
              <a:t>TRAITS</a:t>
            </a:r>
            <a:endParaRPr lang="en-US" sz="2000" b="1" dirty="0">
              <a:solidFill>
                <a:srgbClr val="713B0E"/>
              </a:solidFill>
            </a:endParaRPr>
          </a:p>
        </p:txBody>
      </p:sp>
      <p:sp>
        <p:nvSpPr>
          <p:cNvPr id="25" name="TextBox 24"/>
          <p:cNvSpPr txBox="1"/>
          <p:nvPr/>
        </p:nvSpPr>
        <p:spPr>
          <a:xfrm>
            <a:off x="3386635" y="1006475"/>
            <a:ext cx="665370" cy="338554"/>
          </a:xfrm>
          <a:prstGeom prst="rect">
            <a:avLst/>
          </a:prstGeom>
          <a:noFill/>
        </p:spPr>
        <p:txBody>
          <a:bodyPr wrap="square" rtlCol="0">
            <a:spAutoFit/>
          </a:bodyPr>
          <a:lstStyle/>
          <a:p>
            <a:r>
              <a:rPr lang="en-US" sz="1600" dirty="0" smtClean="0">
                <a:solidFill>
                  <a:schemeClr val="accent3">
                    <a:lumMod val="50000"/>
                  </a:schemeClr>
                </a:solidFill>
              </a:rPr>
              <a:t>color</a:t>
            </a:r>
            <a:endParaRPr lang="en-US" sz="1600" dirty="0">
              <a:solidFill>
                <a:schemeClr val="accent3">
                  <a:lumMod val="50000"/>
                </a:schemeClr>
              </a:solidFill>
            </a:endParaRPr>
          </a:p>
        </p:txBody>
      </p:sp>
      <p:sp>
        <p:nvSpPr>
          <p:cNvPr id="27" name="TextBox 26"/>
          <p:cNvSpPr txBox="1"/>
          <p:nvPr/>
        </p:nvSpPr>
        <p:spPr>
          <a:xfrm>
            <a:off x="5068680" y="1388934"/>
            <a:ext cx="960644" cy="338554"/>
          </a:xfrm>
          <a:prstGeom prst="rect">
            <a:avLst/>
          </a:prstGeom>
          <a:noFill/>
        </p:spPr>
        <p:txBody>
          <a:bodyPr wrap="square" rtlCol="0">
            <a:spAutoFit/>
          </a:bodyPr>
          <a:lstStyle/>
          <a:p>
            <a:r>
              <a:rPr lang="en-US" sz="1600" dirty="0" smtClean="0">
                <a:solidFill>
                  <a:schemeClr val="accent3">
                    <a:lumMod val="50000"/>
                  </a:schemeClr>
                </a:solidFill>
              </a:rPr>
              <a:t>growth</a:t>
            </a:r>
            <a:endParaRPr lang="en-US" sz="1600" dirty="0">
              <a:solidFill>
                <a:schemeClr val="accent3">
                  <a:lumMod val="50000"/>
                </a:schemeClr>
              </a:solidFill>
            </a:endParaRPr>
          </a:p>
        </p:txBody>
      </p:sp>
      <p:sp>
        <p:nvSpPr>
          <p:cNvPr id="28" name="TextBox 27"/>
          <p:cNvSpPr txBox="1"/>
          <p:nvPr/>
        </p:nvSpPr>
        <p:spPr>
          <a:xfrm>
            <a:off x="4146980" y="1095375"/>
            <a:ext cx="2152219" cy="338554"/>
          </a:xfrm>
          <a:prstGeom prst="rect">
            <a:avLst/>
          </a:prstGeom>
          <a:noFill/>
        </p:spPr>
        <p:txBody>
          <a:bodyPr wrap="square" rtlCol="0">
            <a:spAutoFit/>
          </a:bodyPr>
          <a:lstStyle/>
          <a:p>
            <a:r>
              <a:rPr lang="en-US" sz="1600" dirty="0" smtClean="0">
                <a:solidFill>
                  <a:schemeClr val="accent3">
                    <a:lumMod val="50000"/>
                  </a:schemeClr>
                </a:solidFill>
              </a:rPr>
              <a:t>disease resistance</a:t>
            </a:r>
            <a:endParaRPr lang="en-US" sz="1600" dirty="0">
              <a:solidFill>
                <a:schemeClr val="accent3">
                  <a:lumMod val="50000"/>
                </a:schemeClr>
              </a:solidFill>
            </a:endParaRPr>
          </a:p>
        </p:txBody>
      </p:sp>
      <p:grpSp>
        <p:nvGrpSpPr>
          <p:cNvPr id="2" name="Group 31"/>
          <p:cNvGrpSpPr/>
          <p:nvPr/>
        </p:nvGrpSpPr>
        <p:grpSpPr>
          <a:xfrm>
            <a:off x="5795080" y="3733800"/>
            <a:ext cx="2737258" cy="2152710"/>
            <a:chOff x="5680780" y="3302000"/>
            <a:chExt cx="2737258" cy="2152710"/>
          </a:xfrm>
        </p:grpSpPr>
        <p:pic>
          <p:nvPicPr>
            <p:cNvPr id="11" name="Picture 10" descr="DSCF0515.JPG"/>
            <p:cNvPicPr>
              <a:picLocks noChangeAspect="1"/>
            </p:cNvPicPr>
            <p:nvPr/>
          </p:nvPicPr>
          <p:blipFill>
            <a:blip r:embed="rId4">
              <a:alphaModFix/>
              <a:lum/>
            </a:blip>
            <a:srcRect l="2171" t="22632" r="5033"/>
            <a:stretch>
              <a:fillRect/>
            </a:stretch>
          </p:blipFill>
          <p:spPr>
            <a:xfrm>
              <a:off x="5680780" y="3302000"/>
              <a:ext cx="2710904" cy="1694933"/>
            </a:xfrm>
            <a:prstGeom prst="rect">
              <a:avLst/>
            </a:prstGeom>
            <a:ln>
              <a:noFill/>
            </a:ln>
            <a:effectLst>
              <a:softEdge rad="112500"/>
            </a:effectLst>
          </p:spPr>
        </p:pic>
        <p:sp>
          <p:nvSpPr>
            <p:cNvPr id="13" name="TextBox 12"/>
            <p:cNvSpPr txBox="1"/>
            <p:nvPr/>
          </p:nvSpPr>
          <p:spPr>
            <a:xfrm>
              <a:off x="6118224" y="5054600"/>
              <a:ext cx="2273459" cy="400110"/>
            </a:xfrm>
            <a:prstGeom prst="rect">
              <a:avLst/>
            </a:prstGeom>
            <a:noFill/>
          </p:spPr>
          <p:txBody>
            <a:bodyPr wrap="square" rtlCol="0">
              <a:spAutoFit/>
            </a:bodyPr>
            <a:lstStyle/>
            <a:p>
              <a:r>
                <a:rPr lang="en-US" sz="2000" b="1" dirty="0" smtClean="0">
                  <a:solidFill>
                    <a:srgbClr val="3F5B03"/>
                  </a:solidFill>
                </a:rPr>
                <a:t>ENVIRONMENT</a:t>
              </a:r>
              <a:endParaRPr lang="en-US" sz="2000" b="1" dirty="0">
                <a:solidFill>
                  <a:srgbClr val="3F5B03"/>
                </a:solidFill>
              </a:endParaRPr>
            </a:p>
          </p:txBody>
        </p:sp>
        <p:sp>
          <p:nvSpPr>
            <p:cNvPr id="30" name="TextBox 29"/>
            <p:cNvSpPr txBox="1"/>
            <p:nvPr/>
          </p:nvSpPr>
          <p:spPr>
            <a:xfrm>
              <a:off x="6966114" y="3523074"/>
              <a:ext cx="1451924" cy="338554"/>
            </a:xfrm>
            <a:prstGeom prst="rect">
              <a:avLst/>
            </a:prstGeom>
            <a:noFill/>
          </p:spPr>
          <p:txBody>
            <a:bodyPr wrap="square" rtlCol="0">
              <a:spAutoFit/>
            </a:bodyPr>
            <a:lstStyle/>
            <a:p>
              <a:r>
                <a:rPr lang="en-US" sz="1600" dirty="0" smtClean="0">
                  <a:solidFill>
                    <a:schemeClr val="accent5">
                      <a:lumMod val="50000"/>
                    </a:schemeClr>
                  </a:solidFill>
                </a:rPr>
                <a:t>nutrition</a:t>
              </a:r>
              <a:endParaRPr lang="en-US" sz="1600" dirty="0">
                <a:solidFill>
                  <a:schemeClr val="accent5">
                    <a:lumMod val="50000"/>
                  </a:schemeClr>
                </a:solidFill>
              </a:endParaRPr>
            </a:p>
          </p:txBody>
        </p:sp>
        <p:sp>
          <p:nvSpPr>
            <p:cNvPr id="31" name="TextBox 30"/>
            <p:cNvSpPr txBox="1"/>
            <p:nvPr/>
          </p:nvSpPr>
          <p:spPr>
            <a:xfrm>
              <a:off x="5762108" y="3383374"/>
              <a:ext cx="1451924" cy="338554"/>
            </a:xfrm>
            <a:prstGeom prst="rect">
              <a:avLst/>
            </a:prstGeom>
            <a:noFill/>
          </p:spPr>
          <p:txBody>
            <a:bodyPr wrap="square" rtlCol="0">
              <a:spAutoFit/>
            </a:bodyPr>
            <a:lstStyle/>
            <a:p>
              <a:r>
                <a:rPr lang="en-US" sz="1600" dirty="0" smtClean="0">
                  <a:solidFill>
                    <a:srgbClr val="3F5B03"/>
                  </a:solidFill>
                </a:rPr>
                <a:t>pathogens</a:t>
              </a:r>
              <a:endParaRPr lang="en-US" sz="1600" dirty="0">
                <a:solidFill>
                  <a:srgbClr val="3F5B03"/>
                </a:solidFill>
              </a:endParaRPr>
            </a:p>
          </p:txBody>
        </p:sp>
      </p:grpSp>
      <p:sp>
        <p:nvSpPr>
          <p:cNvPr id="57" name="Right Arrow 56"/>
          <p:cNvSpPr/>
          <p:nvPr/>
        </p:nvSpPr>
        <p:spPr>
          <a:xfrm rot="13897105">
            <a:off x="5371607" y="2908320"/>
            <a:ext cx="1338534" cy="316535"/>
          </a:xfrm>
          <a:prstGeom prst="rightArrow">
            <a:avLst>
              <a:gd name="adj1" fmla="val 27568"/>
              <a:gd name="adj2" fmla="val 52254"/>
            </a:avLst>
          </a:prstGeom>
          <a:gradFill flip="none" rotWithShape="1">
            <a:gsLst>
              <a:gs pos="37000">
                <a:schemeClr val="accent5">
                  <a:lumMod val="75000"/>
                </a:schemeClr>
              </a:gs>
              <a:gs pos="100000">
                <a:srgbClr val="FFFFFF"/>
              </a:gs>
            </a:gsLst>
            <a:lin ang="10200000" scaled="0"/>
            <a:tileRect/>
          </a:gradFill>
          <a:ln>
            <a:solidFill>
              <a:schemeClr val="accent5">
                <a:lumMod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58" name="Right Arrow 57"/>
          <p:cNvSpPr/>
          <p:nvPr/>
        </p:nvSpPr>
        <p:spPr>
          <a:xfrm rot="18494277">
            <a:off x="1679452" y="2748553"/>
            <a:ext cx="1338534" cy="316535"/>
          </a:xfrm>
          <a:prstGeom prst="rightArrow">
            <a:avLst>
              <a:gd name="adj1" fmla="val 27568"/>
              <a:gd name="adj2" fmla="val 5225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ight Arrow 58"/>
          <p:cNvSpPr/>
          <p:nvPr/>
        </p:nvSpPr>
        <p:spPr>
          <a:xfrm rot="18494277">
            <a:off x="2178828" y="3087106"/>
            <a:ext cx="1338534" cy="316535"/>
          </a:xfrm>
          <a:prstGeom prst="rightArrow">
            <a:avLst>
              <a:gd name="adj1" fmla="val 27568"/>
              <a:gd name="adj2" fmla="val 52254"/>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3" name="TextBox 22"/>
          <p:cNvSpPr txBox="1"/>
          <p:nvPr/>
        </p:nvSpPr>
        <p:spPr>
          <a:xfrm>
            <a:off x="7133287" y="3475416"/>
            <a:ext cx="1451924" cy="338554"/>
          </a:xfrm>
          <a:prstGeom prst="rect">
            <a:avLst/>
          </a:prstGeom>
          <a:noFill/>
        </p:spPr>
        <p:txBody>
          <a:bodyPr wrap="square" rtlCol="0">
            <a:spAutoFit/>
          </a:bodyPr>
          <a:lstStyle/>
          <a:p>
            <a:r>
              <a:rPr lang="en-US" sz="1600" dirty="0" smtClean="0">
                <a:solidFill>
                  <a:srgbClr val="3F5B03"/>
                </a:solidFill>
              </a:rPr>
              <a:t>temperature</a:t>
            </a:r>
            <a:endParaRPr lang="en-US" sz="1600" dirty="0">
              <a:solidFill>
                <a:srgbClr val="3F5B03"/>
              </a:solidFill>
            </a:endParaRPr>
          </a:p>
        </p:txBody>
      </p:sp>
    </p:spTree>
    <p:extLst>
      <p:ext uri="{BB962C8B-B14F-4D97-AF65-F5344CB8AC3E}">
        <p14:creationId xmlns:p14="http://schemas.microsoft.com/office/powerpoint/2010/main" val="2587779273"/>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Title 1"/>
          <p:cNvSpPr txBox="1">
            <a:spLocks/>
          </p:cNvSpPr>
          <p:nvPr/>
        </p:nvSpPr>
        <p:spPr>
          <a:xfrm>
            <a:off x="320675" y="-391582"/>
            <a:ext cx="8042275" cy="1336675"/>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dirty="0" smtClean="0"/>
              <a:t>Model</a:t>
            </a:r>
            <a:endParaRPr lang="en-US" dirty="0"/>
          </a:p>
        </p:txBody>
      </p:sp>
      <p:sp>
        <p:nvSpPr>
          <p:cNvPr id="24" name="Content Placeholder 2"/>
          <p:cNvSpPr txBox="1">
            <a:spLocks/>
          </p:cNvSpPr>
          <p:nvPr/>
        </p:nvSpPr>
        <p:spPr>
          <a:xfrm>
            <a:off x="5238855" y="1107010"/>
            <a:ext cx="2348773" cy="409575"/>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b="1" dirty="0" err="1" smtClean="0">
                <a:solidFill>
                  <a:srgbClr val="404040"/>
                </a:solidFill>
              </a:rPr>
              <a:t>unmethylated</a:t>
            </a:r>
            <a:endParaRPr lang="en-US" b="1" dirty="0" smtClean="0">
              <a:solidFill>
                <a:srgbClr val="404040"/>
              </a:solidFill>
            </a:endParaRPr>
          </a:p>
        </p:txBody>
      </p:sp>
      <p:sp>
        <p:nvSpPr>
          <p:cNvPr id="94" name="Content Placeholder 2"/>
          <p:cNvSpPr txBox="1">
            <a:spLocks/>
          </p:cNvSpPr>
          <p:nvPr/>
        </p:nvSpPr>
        <p:spPr>
          <a:xfrm>
            <a:off x="2262481" y="1107010"/>
            <a:ext cx="2348773" cy="409575"/>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b="1" dirty="0" smtClean="0">
                <a:solidFill>
                  <a:srgbClr val="404040"/>
                </a:solidFill>
              </a:rPr>
              <a:t>methylated</a:t>
            </a:r>
          </a:p>
        </p:txBody>
      </p:sp>
      <p:grpSp>
        <p:nvGrpSpPr>
          <p:cNvPr id="4" name="Group 3"/>
          <p:cNvGrpSpPr/>
          <p:nvPr/>
        </p:nvGrpSpPr>
        <p:grpSpPr>
          <a:xfrm>
            <a:off x="2160881" y="1497205"/>
            <a:ext cx="1948780" cy="358570"/>
            <a:chOff x="2710754" y="1515072"/>
            <a:chExt cx="2566656" cy="425495"/>
          </a:xfrm>
        </p:grpSpPr>
        <p:grpSp>
          <p:nvGrpSpPr>
            <p:cNvPr id="46" name="Group 45"/>
            <p:cNvGrpSpPr/>
            <p:nvPr/>
          </p:nvGrpSpPr>
          <p:grpSpPr>
            <a:xfrm>
              <a:off x="2710754" y="1708440"/>
              <a:ext cx="2566656" cy="232127"/>
              <a:chOff x="263997" y="1938947"/>
              <a:chExt cx="2657815" cy="232127"/>
            </a:xfrm>
          </p:grpSpPr>
          <p:cxnSp>
            <p:nvCxnSpPr>
              <p:cNvPr id="56" name="Straight Connector 55"/>
              <p:cNvCxnSpPr/>
              <p:nvPr/>
            </p:nvCxnSpPr>
            <p:spPr>
              <a:xfrm flipH="1">
                <a:off x="365963" y="2084768"/>
                <a:ext cx="223241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nvGrpSpPr>
              <p:cNvPr id="59" name="Group 58"/>
              <p:cNvGrpSpPr/>
              <p:nvPr/>
            </p:nvGrpSpPr>
            <p:grpSpPr>
              <a:xfrm>
                <a:off x="263997" y="1938947"/>
                <a:ext cx="2657815" cy="232127"/>
                <a:chOff x="263997" y="1938947"/>
                <a:chExt cx="2657815" cy="232127"/>
              </a:xfrm>
            </p:grpSpPr>
            <p:sp>
              <p:nvSpPr>
                <p:cNvPr id="60" name="Rectangle 59"/>
                <p:cNvSpPr/>
                <p:nvPr/>
              </p:nvSpPr>
              <p:spPr>
                <a:xfrm>
                  <a:off x="1158402" y="1938947"/>
                  <a:ext cx="612979" cy="23212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2" name="Rectangle 61"/>
                <p:cNvSpPr/>
                <p:nvPr/>
              </p:nvSpPr>
              <p:spPr>
                <a:xfrm>
                  <a:off x="263997" y="1938947"/>
                  <a:ext cx="843605" cy="23212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3" name="Rectangle 62"/>
                <p:cNvSpPr/>
                <p:nvPr/>
              </p:nvSpPr>
              <p:spPr>
                <a:xfrm>
                  <a:off x="1847581" y="1938947"/>
                  <a:ext cx="1074231" cy="23212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64" name="Group 63"/>
            <p:cNvGrpSpPr/>
            <p:nvPr/>
          </p:nvGrpSpPr>
          <p:grpSpPr>
            <a:xfrm>
              <a:off x="3058291" y="1515072"/>
              <a:ext cx="2058345" cy="193367"/>
              <a:chOff x="3534042" y="1762338"/>
              <a:chExt cx="2131451" cy="193367"/>
            </a:xfrm>
          </p:grpSpPr>
          <p:grpSp>
            <p:nvGrpSpPr>
              <p:cNvPr id="65" name="Group 64"/>
              <p:cNvGrpSpPr/>
              <p:nvPr/>
            </p:nvGrpSpPr>
            <p:grpSpPr>
              <a:xfrm>
                <a:off x="3534042" y="1762338"/>
                <a:ext cx="88333" cy="193367"/>
                <a:chOff x="7728695" y="1300673"/>
                <a:chExt cx="88333" cy="193367"/>
              </a:xfrm>
            </p:grpSpPr>
            <p:sp>
              <p:nvSpPr>
                <p:cNvPr id="91" name="Oval 90"/>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2" name="Straight Connector 91"/>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6" name="Group 65"/>
              <p:cNvGrpSpPr/>
              <p:nvPr/>
            </p:nvGrpSpPr>
            <p:grpSpPr>
              <a:xfrm>
                <a:off x="3775938" y="1762338"/>
                <a:ext cx="88333" cy="193367"/>
                <a:chOff x="7728695" y="1300673"/>
                <a:chExt cx="88333" cy="193367"/>
              </a:xfrm>
            </p:grpSpPr>
            <p:sp>
              <p:nvSpPr>
                <p:cNvPr id="89" name="Oval 88"/>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0" name="Straight Connector 8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7" name="Group 66"/>
              <p:cNvGrpSpPr/>
              <p:nvPr/>
            </p:nvGrpSpPr>
            <p:grpSpPr>
              <a:xfrm>
                <a:off x="4056407" y="1762338"/>
                <a:ext cx="88333" cy="193367"/>
                <a:chOff x="7728695" y="1300673"/>
                <a:chExt cx="88333" cy="193367"/>
              </a:xfrm>
            </p:grpSpPr>
            <p:sp>
              <p:nvSpPr>
                <p:cNvPr id="87" name="Oval 86"/>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8" name="Straight Connector 8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8" name="Group 67"/>
              <p:cNvGrpSpPr/>
              <p:nvPr/>
            </p:nvGrpSpPr>
            <p:grpSpPr>
              <a:xfrm>
                <a:off x="4342280" y="1762338"/>
                <a:ext cx="88333" cy="193367"/>
                <a:chOff x="7728695" y="1300673"/>
                <a:chExt cx="88333" cy="193367"/>
              </a:xfrm>
            </p:grpSpPr>
            <p:sp>
              <p:nvSpPr>
                <p:cNvPr id="85" name="Oval 84"/>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6" name="Straight Connector 85"/>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9" name="Group 68"/>
              <p:cNvGrpSpPr/>
              <p:nvPr/>
            </p:nvGrpSpPr>
            <p:grpSpPr>
              <a:xfrm>
                <a:off x="4578606" y="1762338"/>
                <a:ext cx="88333" cy="193367"/>
                <a:chOff x="7728695" y="1300673"/>
                <a:chExt cx="88333" cy="193367"/>
              </a:xfrm>
            </p:grpSpPr>
            <p:sp>
              <p:nvSpPr>
                <p:cNvPr id="82" name="Oval 81"/>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4" name="Straight Connector 83"/>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70" name="Group 69"/>
              <p:cNvGrpSpPr/>
              <p:nvPr/>
            </p:nvGrpSpPr>
            <p:grpSpPr>
              <a:xfrm>
                <a:off x="5194968" y="1762338"/>
                <a:ext cx="88333" cy="193367"/>
                <a:chOff x="7728695" y="1300673"/>
                <a:chExt cx="88333" cy="193367"/>
              </a:xfrm>
            </p:grpSpPr>
            <p:sp>
              <p:nvSpPr>
                <p:cNvPr id="79" name="Oval 78"/>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0" name="Straight Connector 7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71" name="Group 70"/>
              <p:cNvGrpSpPr/>
              <p:nvPr/>
            </p:nvGrpSpPr>
            <p:grpSpPr>
              <a:xfrm>
                <a:off x="5386064" y="1762338"/>
                <a:ext cx="88333" cy="193367"/>
                <a:chOff x="7728695" y="1300673"/>
                <a:chExt cx="88333" cy="193367"/>
              </a:xfrm>
            </p:grpSpPr>
            <p:sp>
              <p:nvSpPr>
                <p:cNvPr id="75" name="Oval 74"/>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8" name="Straight Connector 7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72" name="Group 71"/>
              <p:cNvGrpSpPr/>
              <p:nvPr/>
            </p:nvGrpSpPr>
            <p:grpSpPr>
              <a:xfrm>
                <a:off x="5577160" y="1762338"/>
                <a:ext cx="88333" cy="193367"/>
                <a:chOff x="7728695" y="1300673"/>
                <a:chExt cx="88333" cy="193367"/>
              </a:xfrm>
            </p:grpSpPr>
            <p:sp>
              <p:nvSpPr>
                <p:cNvPr id="73" name="Oval 72"/>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4" name="Straight Connector 73"/>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grpSp>
      <p:grpSp>
        <p:nvGrpSpPr>
          <p:cNvPr id="93" name="Group 92"/>
          <p:cNvGrpSpPr/>
          <p:nvPr/>
        </p:nvGrpSpPr>
        <p:grpSpPr>
          <a:xfrm>
            <a:off x="5213850" y="1501137"/>
            <a:ext cx="2133816" cy="354638"/>
            <a:chOff x="2710754" y="1515072"/>
            <a:chExt cx="2566656" cy="425495"/>
          </a:xfrm>
        </p:grpSpPr>
        <p:grpSp>
          <p:nvGrpSpPr>
            <p:cNvPr id="95" name="Group 94"/>
            <p:cNvGrpSpPr/>
            <p:nvPr/>
          </p:nvGrpSpPr>
          <p:grpSpPr>
            <a:xfrm>
              <a:off x="2710754" y="1708440"/>
              <a:ext cx="2566656" cy="232127"/>
              <a:chOff x="263997" y="1938947"/>
              <a:chExt cx="2657815" cy="232127"/>
            </a:xfrm>
          </p:grpSpPr>
          <p:cxnSp>
            <p:nvCxnSpPr>
              <p:cNvPr id="121" name="Straight Connector 120"/>
              <p:cNvCxnSpPr/>
              <p:nvPr/>
            </p:nvCxnSpPr>
            <p:spPr>
              <a:xfrm flipH="1">
                <a:off x="365963" y="2084768"/>
                <a:ext cx="223241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nvGrpSpPr>
              <p:cNvPr id="122" name="Group 121"/>
              <p:cNvGrpSpPr/>
              <p:nvPr/>
            </p:nvGrpSpPr>
            <p:grpSpPr>
              <a:xfrm>
                <a:off x="263997" y="1938947"/>
                <a:ext cx="2657815" cy="232127"/>
                <a:chOff x="263997" y="1938947"/>
                <a:chExt cx="2657815" cy="232127"/>
              </a:xfrm>
            </p:grpSpPr>
            <p:sp>
              <p:nvSpPr>
                <p:cNvPr id="123" name="Rectangle 122"/>
                <p:cNvSpPr/>
                <p:nvPr/>
              </p:nvSpPr>
              <p:spPr>
                <a:xfrm>
                  <a:off x="1158402" y="1938947"/>
                  <a:ext cx="612979" cy="23212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4" name="Rectangle 123"/>
                <p:cNvSpPr/>
                <p:nvPr/>
              </p:nvSpPr>
              <p:spPr>
                <a:xfrm>
                  <a:off x="263997" y="1938947"/>
                  <a:ext cx="843605" cy="23212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5" name="Rectangle 124"/>
                <p:cNvSpPr/>
                <p:nvPr/>
              </p:nvSpPr>
              <p:spPr>
                <a:xfrm>
                  <a:off x="1847581" y="1938947"/>
                  <a:ext cx="1074231" cy="23212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96" name="Group 95"/>
            <p:cNvGrpSpPr/>
            <p:nvPr/>
          </p:nvGrpSpPr>
          <p:grpSpPr>
            <a:xfrm>
              <a:off x="3058291" y="1515072"/>
              <a:ext cx="2058345" cy="193367"/>
              <a:chOff x="3534042" y="1762338"/>
              <a:chExt cx="2131451" cy="193367"/>
            </a:xfrm>
          </p:grpSpPr>
          <p:grpSp>
            <p:nvGrpSpPr>
              <p:cNvPr id="97" name="Group 96"/>
              <p:cNvGrpSpPr/>
              <p:nvPr/>
            </p:nvGrpSpPr>
            <p:grpSpPr>
              <a:xfrm>
                <a:off x="3534042" y="1762338"/>
                <a:ext cx="88333" cy="193367"/>
                <a:chOff x="7728695" y="1300673"/>
                <a:chExt cx="88333" cy="193367"/>
              </a:xfrm>
            </p:grpSpPr>
            <p:sp>
              <p:nvSpPr>
                <p:cNvPr id="119" name="Oval 118"/>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20" name="Straight Connector 11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98" name="Group 97"/>
              <p:cNvGrpSpPr/>
              <p:nvPr/>
            </p:nvGrpSpPr>
            <p:grpSpPr>
              <a:xfrm>
                <a:off x="3775938" y="1762338"/>
                <a:ext cx="88333" cy="193367"/>
                <a:chOff x="7728695" y="1300673"/>
                <a:chExt cx="88333" cy="193367"/>
              </a:xfrm>
            </p:grpSpPr>
            <p:sp>
              <p:nvSpPr>
                <p:cNvPr id="117" name="Oval 116"/>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8" name="Straight Connector 11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99" name="Group 98"/>
              <p:cNvGrpSpPr/>
              <p:nvPr/>
            </p:nvGrpSpPr>
            <p:grpSpPr>
              <a:xfrm>
                <a:off x="4056407" y="1762338"/>
                <a:ext cx="88333" cy="193367"/>
                <a:chOff x="7728695" y="1300673"/>
                <a:chExt cx="88333" cy="193367"/>
              </a:xfrm>
            </p:grpSpPr>
            <p:sp>
              <p:nvSpPr>
                <p:cNvPr id="115" name="Oval 114"/>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6" name="Straight Connector 115"/>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0" name="Group 99"/>
              <p:cNvGrpSpPr/>
              <p:nvPr/>
            </p:nvGrpSpPr>
            <p:grpSpPr>
              <a:xfrm>
                <a:off x="4342280" y="1762338"/>
                <a:ext cx="88333" cy="193367"/>
                <a:chOff x="7728695" y="1300673"/>
                <a:chExt cx="88333" cy="193367"/>
              </a:xfrm>
            </p:grpSpPr>
            <p:sp>
              <p:nvSpPr>
                <p:cNvPr id="113" name="Oval 112"/>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4" name="Straight Connector 113"/>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1" name="Group 100"/>
              <p:cNvGrpSpPr/>
              <p:nvPr/>
            </p:nvGrpSpPr>
            <p:grpSpPr>
              <a:xfrm>
                <a:off x="4578606" y="1762338"/>
                <a:ext cx="88333" cy="193367"/>
                <a:chOff x="7728695" y="1300673"/>
                <a:chExt cx="88333" cy="193367"/>
              </a:xfrm>
            </p:grpSpPr>
            <p:sp>
              <p:nvSpPr>
                <p:cNvPr id="111" name="Oval 110"/>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2" name="Straight Connector 111"/>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2" name="Group 101"/>
              <p:cNvGrpSpPr/>
              <p:nvPr/>
            </p:nvGrpSpPr>
            <p:grpSpPr>
              <a:xfrm>
                <a:off x="5194968" y="1762338"/>
                <a:ext cx="88333" cy="193367"/>
                <a:chOff x="7728695" y="1300673"/>
                <a:chExt cx="88333" cy="193367"/>
              </a:xfrm>
            </p:grpSpPr>
            <p:sp>
              <p:nvSpPr>
                <p:cNvPr id="109" name="Oval 108"/>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0" name="Straight Connector 10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3" name="Group 102"/>
              <p:cNvGrpSpPr/>
              <p:nvPr/>
            </p:nvGrpSpPr>
            <p:grpSpPr>
              <a:xfrm>
                <a:off x="5386064" y="1762338"/>
                <a:ext cx="88333" cy="193367"/>
                <a:chOff x="7728695" y="1300673"/>
                <a:chExt cx="88333" cy="193367"/>
              </a:xfrm>
            </p:grpSpPr>
            <p:sp>
              <p:nvSpPr>
                <p:cNvPr id="107" name="Oval 106"/>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8" name="Straight Connector 10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4" name="Group 103"/>
              <p:cNvGrpSpPr/>
              <p:nvPr/>
            </p:nvGrpSpPr>
            <p:grpSpPr>
              <a:xfrm>
                <a:off x="5577160" y="1762338"/>
                <a:ext cx="88333" cy="193367"/>
                <a:chOff x="7728695" y="1300673"/>
                <a:chExt cx="88333" cy="193367"/>
              </a:xfrm>
            </p:grpSpPr>
            <p:sp>
              <p:nvSpPr>
                <p:cNvPr id="105" name="Oval 104"/>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6" name="Straight Connector 105"/>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grpSp>
      <p:sp>
        <p:nvSpPr>
          <p:cNvPr id="126" name="Rectangle 125"/>
          <p:cNvSpPr/>
          <p:nvPr/>
        </p:nvSpPr>
        <p:spPr>
          <a:xfrm>
            <a:off x="1885123" y="1055456"/>
            <a:ext cx="2459254" cy="883497"/>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Rectangle 126"/>
          <p:cNvSpPr/>
          <p:nvPr/>
        </p:nvSpPr>
        <p:spPr>
          <a:xfrm>
            <a:off x="5111775" y="1074836"/>
            <a:ext cx="2459254" cy="883497"/>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2008430" y="2729382"/>
            <a:ext cx="2010921" cy="109728"/>
            <a:chOff x="6483268" y="4178007"/>
            <a:chExt cx="2010921" cy="109728"/>
          </a:xfrm>
        </p:grpSpPr>
        <p:sp>
          <p:nvSpPr>
            <p:cNvPr id="133" name="Rectangle 132"/>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4" name="Rectangle 133"/>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5" name="Rectangle 134"/>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48" name="Group 147"/>
          <p:cNvGrpSpPr/>
          <p:nvPr/>
        </p:nvGrpSpPr>
        <p:grpSpPr>
          <a:xfrm>
            <a:off x="2008430" y="3022384"/>
            <a:ext cx="2010921" cy="109728"/>
            <a:chOff x="6483268" y="4178007"/>
            <a:chExt cx="2010921" cy="109728"/>
          </a:xfrm>
        </p:grpSpPr>
        <p:sp>
          <p:nvSpPr>
            <p:cNvPr id="149" name="Rectangle 148"/>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0" name="Rectangle 149"/>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1" name="Rectangle 150"/>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52" name="Group 151"/>
          <p:cNvGrpSpPr/>
          <p:nvPr/>
        </p:nvGrpSpPr>
        <p:grpSpPr>
          <a:xfrm>
            <a:off x="2008430" y="3315386"/>
            <a:ext cx="2010921" cy="109728"/>
            <a:chOff x="6483268" y="4178007"/>
            <a:chExt cx="2010921" cy="109728"/>
          </a:xfrm>
        </p:grpSpPr>
        <p:sp>
          <p:nvSpPr>
            <p:cNvPr id="153" name="Rectangle 152"/>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4" name="Rectangle 153"/>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5" name="Rectangle 154"/>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56" name="Group 155"/>
          <p:cNvGrpSpPr/>
          <p:nvPr/>
        </p:nvGrpSpPr>
        <p:grpSpPr>
          <a:xfrm>
            <a:off x="2008430" y="3608388"/>
            <a:ext cx="2010921" cy="109728"/>
            <a:chOff x="6483268" y="4178007"/>
            <a:chExt cx="2010921" cy="109728"/>
          </a:xfrm>
        </p:grpSpPr>
        <p:sp>
          <p:nvSpPr>
            <p:cNvPr id="157" name="Rectangle 156"/>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8" name="Rectangle 157"/>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9" name="Rectangle 158"/>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0" name="Group 159"/>
          <p:cNvGrpSpPr/>
          <p:nvPr/>
        </p:nvGrpSpPr>
        <p:grpSpPr>
          <a:xfrm>
            <a:off x="2008430" y="3901390"/>
            <a:ext cx="2010921" cy="109728"/>
            <a:chOff x="6483268" y="4178007"/>
            <a:chExt cx="2010921" cy="109728"/>
          </a:xfrm>
        </p:grpSpPr>
        <p:sp>
          <p:nvSpPr>
            <p:cNvPr id="161" name="Rectangle 160"/>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2" name="Rectangle 161"/>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3" name="Rectangle 162"/>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4" name="Group 163"/>
          <p:cNvGrpSpPr/>
          <p:nvPr/>
        </p:nvGrpSpPr>
        <p:grpSpPr>
          <a:xfrm>
            <a:off x="2008430" y="4194392"/>
            <a:ext cx="2010921" cy="109728"/>
            <a:chOff x="6483268" y="4178007"/>
            <a:chExt cx="2010921" cy="109728"/>
          </a:xfrm>
        </p:grpSpPr>
        <p:sp>
          <p:nvSpPr>
            <p:cNvPr id="165" name="Rectangle 164"/>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6" name="Rectangle 165"/>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7" name="Rectangle 166"/>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8" name="Group 167"/>
          <p:cNvGrpSpPr/>
          <p:nvPr/>
        </p:nvGrpSpPr>
        <p:grpSpPr>
          <a:xfrm>
            <a:off x="2008430" y="4487394"/>
            <a:ext cx="2010921" cy="109728"/>
            <a:chOff x="6483268" y="4178007"/>
            <a:chExt cx="2010921" cy="109728"/>
          </a:xfrm>
        </p:grpSpPr>
        <p:sp>
          <p:nvSpPr>
            <p:cNvPr id="169" name="Rectangle 168"/>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0" name="Rectangle 169"/>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1" name="Rectangle 170"/>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72" name="Group 171"/>
          <p:cNvGrpSpPr/>
          <p:nvPr/>
        </p:nvGrpSpPr>
        <p:grpSpPr>
          <a:xfrm>
            <a:off x="2008430" y="4780399"/>
            <a:ext cx="2010921" cy="109728"/>
            <a:chOff x="6483268" y="4178007"/>
            <a:chExt cx="2010921" cy="109728"/>
          </a:xfrm>
        </p:grpSpPr>
        <p:sp>
          <p:nvSpPr>
            <p:cNvPr id="173" name="Rectangle 172"/>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4" name="Rectangle 173"/>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5" name="Rectangle 174"/>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76" name="Group 175"/>
          <p:cNvGrpSpPr/>
          <p:nvPr/>
        </p:nvGrpSpPr>
        <p:grpSpPr>
          <a:xfrm>
            <a:off x="5132165" y="2733111"/>
            <a:ext cx="1155577" cy="109728"/>
            <a:chOff x="6483268" y="4178007"/>
            <a:chExt cx="1155577" cy="109728"/>
          </a:xfrm>
        </p:grpSpPr>
        <p:sp>
          <p:nvSpPr>
            <p:cNvPr id="177" name="Rectangle 176"/>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8" name="Rectangle 177"/>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80" name="Group 179"/>
          <p:cNvGrpSpPr/>
          <p:nvPr/>
        </p:nvGrpSpPr>
        <p:grpSpPr>
          <a:xfrm>
            <a:off x="5132165" y="3025581"/>
            <a:ext cx="2010921" cy="109728"/>
            <a:chOff x="6483268" y="4178007"/>
            <a:chExt cx="2010921" cy="109728"/>
          </a:xfrm>
        </p:grpSpPr>
        <p:sp>
          <p:nvSpPr>
            <p:cNvPr id="181" name="Rectangle 180"/>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2" name="Rectangle 181"/>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3" name="Rectangle 182"/>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86" name="Rectangle 185"/>
          <p:cNvSpPr/>
          <p:nvPr/>
        </p:nvSpPr>
        <p:spPr>
          <a:xfrm>
            <a:off x="5132165" y="3318051"/>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88" name="Group 187"/>
          <p:cNvGrpSpPr/>
          <p:nvPr/>
        </p:nvGrpSpPr>
        <p:grpSpPr>
          <a:xfrm>
            <a:off x="5132165" y="3610521"/>
            <a:ext cx="1532996" cy="109728"/>
            <a:chOff x="6483268" y="4178007"/>
            <a:chExt cx="1532996" cy="109728"/>
          </a:xfrm>
        </p:grpSpPr>
        <p:sp>
          <p:nvSpPr>
            <p:cNvPr id="190" name="Rectangle 189"/>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1" name="Rectangle 190"/>
            <p:cNvSpPr/>
            <p:nvPr/>
          </p:nvSpPr>
          <p:spPr>
            <a:xfrm>
              <a:off x="7153822"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92" name="Group 191"/>
          <p:cNvGrpSpPr/>
          <p:nvPr/>
        </p:nvGrpSpPr>
        <p:grpSpPr>
          <a:xfrm>
            <a:off x="5132165" y="3902991"/>
            <a:ext cx="1531764" cy="109728"/>
            <a:chOff x="6483268" y="4178007"/>
            <a:chExt cx="1531764" cy="109728"/>
          </a:xfrm>
        </p:grpSpPr>
        <p:sp>
          <p:nvSpPr>
            <p:cNvPr id="194" name="Rectangle 193"/>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5" name="Rectangle 194"/>
            <p:cNvSpPr/>
            <p:nvPr/>
          </p:nvSpPr>
          <p:spPr>
            <a:xfrm>
              <a:off x="7152590"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96" name="Group 195"/>
          <p:cNvGrpSpPr/>
          <p:nvPr/>
        </p:nvGrpSpPr>
        <p:grpSpPr>
          <a:xfrm>
            <a:off x="5132165" y="4195461"/>
            <a:ext cx="1996650" cy="109728"/>
            <a:chOff x="6483268" y="4178007"/>
            <a:chExt cx="1996650" cy="109728"/>
          </a:xfrm>
        </p:grpSpPr>
        <p:sp>
          <p:nvSpPr>
            <p:cNvPr id="197" name="Rectangle 196"/>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8" name="Rectangle 197"/>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9" name="Rectangle 198"/>
            <p:cNvSpPr/>
            <p:nvPr/>
          </p:nvSpPr>
          <p:spPr>
            <a:xfrm>
              <a:off x="7617476"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00" name="Group 199"/>
          <p:cNvGrpSpPr/>
          <p:nvPr/>
        </p:nvGrpSpPr>
        <p:grpSpPr>
          <a:xfrm>
            <a:off x="5132165" y="4487931"/>
            <a:ext cx="1347472" cy="109728"/>
            <a:chOff x="7146717" y="4178007"/>
            <a:chExt cx="1347472" cy="109728"/>
          </a:xfrm>
        </p:grpSpPr>
        <p:sp>
          <p:nvSpPr>
            <p:cNvPr id="201" name="Rectangle 200"/>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3" name="Rectangle 202"/>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05" name="Rectangle 204"/>
          <p:cNvSpPr/>
          <p:nvPr/>
        </p:nvSpPr>
        <p:spPr>
          <a:xfrm>
            <a:off x="5132165" y="4780399"/>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9" name="Content Placeholder 2"/>
          <p:cNvSpPr txBox="1">
            <a:spLocks/>
          </p:cNvSpPr>
          <p:nvPr/>
        </p:nvSpPr>
        <p:spPr>
          <a:xfrm>
            <a:off x="5048199" y="1956128"/>
            <a:ext cx="2348773" cy="409575"/>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sz="2000" dirty="0" smtClean="0">
                <a:solidFill>
                  <a:schemeClr val="tx1">
                    <a:lumMod val="85000"/>
                    <a:lumOff val="15000"/>
                  </a:schemeClr>
                </a:solidFill>
              </a:rPr>
              <a:t>inducible</a:t>
            </a:r>
          </a:p>
        </p:txBody>
      </p:sp>
      <p:sp>
        <p:nvSpPr>
          <p:cNvPr id="184" name="Content Placeholder 2"/>
          <p:cNvSpPr txBox="1">
            <a:spLocks/>
          </p:cNvSpPr>
          <p:nvPr/>
        </p:nvSpPr>
        <p:spPr>
          <a:xfrm>
            <a:off x="1879691" y="1943146"/>
            <a:ext cx="2348773" cy="409575"/>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sz="2000" dirty="0" smtClean="0">
                <a:solidFill>
                  <a:schemeClr val="tx1">
                    <a:lumMod val="85000"/>
                    <a:lumOff val="15000"/>
                  </a:schemeClr>
                </a:solidFill>
              </a:rPr>
              <a:t>housekeeping</a:t>
            </a:r>
          </a:p>
        </p:txBody>
      </p:sp>
    </p:spTree>
    <p:extLst>
      <p:ext uri="{BB962C8B-B14F-4D97-AF65-F5344CB8AC3E}">
        <p14:creationId xmlns:p14="http://schemas.microsoft.com/office/powerpoint/2010/main" val="2746395340"/>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Title 1"/>
          <p:cNvSpPr txBox="1">
            <a:spLocks/>
          </p:cNvSpPr>
          <p:nvPr/>
        </p:nvSpPr>
        <p:spPr>
          <a:xfrm>
            <a:off x="320675" y="-391582"/>
            <a:ext cx="8042275" cy="1336675"/>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dirty="0" smtClean="0"/>
              <a:t>Model</a:t>
            </a:r>
            <a:endParaRPr lang="en-US" dirty="0"/>
          </a:p>
        </p:txBody>
      </p:sp>
      <p:sp>
        <p:nvSpPr>
          <p:cNvPr id="24" name="Content Placeholder 2"/>
          <p:cNvSpPr txBox="1">
            <a:spLocks/>
          </p:cNvSpPr>
          <p:nvPr/>
        </p:nvSpPr>
        <p:spPr>
          <a:xfrm>
            <a:off x="5238855" y="1107010"/>
            <a:ext cx="2348773" cy="409575"/>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b="1" dirty="0" err="1" smtClean="0">
                <a:solidFill>
                  <a:srgbClr val="404040"/>
                </a:solidFill>
              </a:rPr>
              <a:t>unmethylated</a:t>
            </a:r>
            <a:endParaRPr lang="en-US" b="1" dirty="0" smtClean="0">
              <a:solidFill>
                <a:srgbClr val="404040"/>
              </a:solidFill>
            </a:endParaRPr>
          </a:p>
        </p:txBody>
      </p:sp>
      <p:sp>
        <p:nvSpPr>
          <p:cNvPr id="94" name="Content Placeholder 2"/>
          <p:cNvSpPr txBox="1">
            <a:spLocks/>
          </p:cNvSpPr>
          <p:nvPr/>
        </p:nvSpPr>
        <p:spPr>
          <a:xfrm>
            <a:off x="2262481" y="1107010"/>
            <a:ext cx="2348773" cy="409575"/>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b="1" dirty="0" smtClean="0">
                <a:solidFill>
                  <a:srgbClr val="404040"/>
                </a:solidFill>
              </a:rPr>
              <a:t>methylated</a:t>
            </a:r>
          </a:p>
        </p:txBody>
      </p:sp>
      <p:grpSp>
        <p:nvGrpSpPr>
          <p:cNvPr id="4" name="Group 3"/>
          <p:cNvGrpSpPr/>
          <p:nvPr/>
        </p:nvGrpSpPr>
        <p:grpSpPr>
          <a:xfrm>
            <a:off x="2160881" y="1497205"/>
            <a:ext cx="1948780" cy="358570"/>
            <a:chOff x="2710754" y="1515072"/>
            <a:chExt cx="2566656" cy="425495"/>
          </a:xfrm>
        </p:grpSpPr>
        <p:grpSp>
          <p:nvGrpSpPr>
            <p:cNvPr id="46" name="Group 45"/>
            <p:cNvGrpSpPr/>
            <p:nvPr/>
          </p:nvGrpSpPr>
          <p:grpSpPr>
            <a:xfrm>
              <a:off x="2710754" y="1708440"/>
              <a:ext cx="2566656" cy="232127"/>
              <a:chOff x="263997" y="1938947"/>
              <a:chExt cx="2657815" cy="232127"/>
            </a:xfrm>
          </p:grpSpPr>
          <p:cxnSp>
            <p:nvCxnSpPr>
              <p:cNvPr id="56" name="Straight Connector 55"/>
              <p:cNvCxnSpPr/>
              <p:nvPr/>
            </p:nvCxnSpPr>
            <p:spPr>
              <a:xfrm flipH="1">
                <a:off x="365963" y="2084768"/>
                <a:ext cx="223241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nvGrpSpPr>
              <p:cNvPr id="59" name="Group 58"/>
              <p:cNvGrpSpPr/>
              <p:nvPr/>
            </p:nvGrpSpPr>
            <p:grpSpPr>
              <a:xfrm>
                <a:off x="263997" y="1938947"/>
                <a:ext cx="2657815" cy="232127"/>
                <a:chOff x="263997" y="1938947"/>
                <a:chExt cx="2657815" cy="232127"/>
              </a:xfrm>
            </p:grpSpPr>
            <p:sp>
              <p:nvSpPr>
                <p:cNvPr id="60" name="Rectangle 59"/>
                <p:cNvSpPr/>
                <p:nvPr/>
              </p:nvSpPr>
              <p:spPr>
                <a:xfrm>
                  <a:off x="1158402" y="1938947"/>
                  <a:ext cx="612979" cy="23212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2" name="Rectangle 61"/>
                <p:cNvSpPr/>
                <p:nvPr/>
              </p:nvSpPr>
              <p:spPr>
                <a:xfrm>
                  <a:off x="263997" y="1938947"/>
                  <a:ext cx="843605" cy="23212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3" name="Rectangle 62"/>
                <p:cNvSpPr/>
                <p:nvPr/>
              </p:nvSpPr>
              <p:spPr>
                <a:xfrm>
                  <a:off x="1847581" y="1938947"/>
                  <a:ext cx="1074231" cy="23212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64" name="Group 63"/>
            <p:cNvGrpSpPr/>
            <p:nvPr/>
          </p:nvGrpSpPr>
          <p:grpSpPr>
            <a:xfrm>
              <a:off x="3058291" y="1515072"/>
              <a:ext cx="2058345" cy="193367"/>
              <a:chOff x="3534042" y="1762338"/>
              <a:chExt cx="2131451" cy="193367"/>
            </a:xfrm>
          </p:grpSpPr>
          <p:grpSp>
            <p:nvGrpSpPr>
              <p:cNvPr id="65" name="Group 64"/>
              <p:cNvGrpSpPr/>
              <p:nvPr/>
            </p:nvGrpSpPr>
            <p:grpSpPr>
              <a:xfrm>
                <a:off x="3534042" y="1762338"/>
                <a:ext cx="88333" cy="193367"/>
                <a:chOff x="7728695" y="1300673"/>
                <a:chExt cx="88333" cy="193367"/>
              </a:xfrm>
            </p:grpSpPr>
            <p:sp>
              <p:nvSpPr>
                <p:cNvPr id="91" name="Oval 90"/>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2" name="Straight Connector 91"/>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6" name="Group 65"/>
              <p:cNvGrpSpPr/>
              <p:nvPr/>
            </p:nvGrpSpPr>
            <p:grpSpPr>
              <a:xfrm>
                <a:off x="3775938" y="1762338"/>
                <a:ext cx="88333" cy="193367"/>
                <a:chOff x="7728695" y="1300673"/>
                <a:chExt cx="88333" cy="193367"/>
              </a:xfrm>
            </p:grpSpPr>
            <p:sp>
              <p:nvSpPr>
                <p:cNvPr id="89" name="Oval 88"/>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0" name="Straight Connector 8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7" name="Group 66"/>
              <p:cNvGrpSpPr/>
              <p:nvPr/>
            </p:nvGrpSpPr>
            <p:grpSpPr>
              <a:xfrm>
                <a:off x="4056407" y="1762338"/>
                <a:ext cx="88333" cy="193367"/>
                <a:chOff x="7728695" y="1300673"/>
                <a:chExt cx="88333" cy="193367"/>
              </a:xfrm>
            </p:grpSpPr>
            <p:sp>
              <p:nvSpPr>
                <p:cNvPr id="87" name="Oval 86"/>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8" name="Straight Connector 8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8" name="Group 67"/>
              <p:cNvGrpSpPr/>
              <p:nvPr/>
            </p:nvGrpSpPr>
            <p:grpSpPr>
              <a:xfrm>
                <a:off x="4342280" y="1762338"/>
                <a:ext cx="88333" cy="193367"/>
                <a:chOff x="7728695" y="1300673"/>
                <a:chExt cx="88333" cy="193367"/>
              </a:xfrm>
            </p:grpSpPr>
            <p:sp>
              <p:nvSpPr>
                <p:cNvPr id="85" name="Oval 84"/>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6" name="Straight Connector 85"/>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9" name="Group 68"/>
              <p:cNvGrpSpPr/>
              <p:nvPr/>
            </p:nvGrpSpPr>
            <p:grpSpPr>
              <a:xfrm>
                <a:off x="4578606" y="1762338"/>
                <a:ext cx="88333" cy="193367"/>
                <a:chOff x="7728695" y="1300673"/>
                <a:chExt cx="88333" cy="193367"/>
              </a:xfrm>
            </p:grpSpPr>
            <p:sp>
              <p:nvSpPr>
                <p:cNvPr id="82" name="Oval 81"/>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4" name="Straight Connector 83"/>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70" name="Group 69"/>
              <p:cNvGrpSpPr/>
              <p:nvPr/>
            </p:nvGrpSpPr>
            <p:grpSpPr>
              <a:xfrm>
                <a:off x="5194968" y="1762338"/>
                <a:ext cx="88333" cy="193367"/>
                <a:chOff x="7728695" y="1300673"/>
                <a:chExt cx="88333" cy="193367"/>
              </a:xfrm>
            </p:grpSpPr>
            <p:sp>
              <p:nvSpPr>
                <p:cNvPr id="79" name="Oval 78"/>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0" name="Straight Connector 7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71" name="Group 70"/>
              <p:cNvGrpSpPr/>
              <p:nvPr/>
            </p:nvGrpSpPr>
            <p:grpSpPr>
              <a:xfrm>
                <a:off x="5386064" y="1762338"/>
                <a:ext cx="88333" cy="193367"/>
                <a:chOff x="7728695" y="1300673"/>
                <a:chExt cx="88333" cy="193367"/>
              </a:xfrm>
            </p:grpSpPr>
            <p:sp>
              <p:nvSpPr>
                <p:cNvPr id="75" name="Oval 74"/>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8" name="Straight Connector 7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72" name="Group 71"/>
              <p:cNvGrpSpPr/>
              <p:nvPr/>
            </p:nvGrpSpPr>
            <p:grpSpPr>
              <a:xfrm>
                <a:off x="5577160" y="1762338"/>
                <a:ext cx="88333" cy="193367"/>
                <a:chOff x="7728695" y="1300673"/>
                <a:chExt cx="88333" cy="193367"/>
              </a:xfrm>
            </p:grpSpPr>
            <p:sp>
              <p:nvSpPr>
                <p:cNvPr id="73" name="Oval 72"/>
                <p:cNvSpPr/>
                <p:nvPr/>
              </p:nvSpPr>
              <p:spPr>
                <a:xfrm>
                  <a:off x="7728695" y="1300673"/>
                  <a:ext cx="88333" cy="87571"/>
                </a:xfrm>
                <a:prstGeom prst="ellipse">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4" name="Straight Connector 73"/>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grpSp>
      <p:grpSp>
        <p:nvGrpSpPr>
          <p:cNvPr id="93" name="Group 92"/>
          <p:cNvGrpSpPr/>
          <p:nvPr/>
        </p:nvGrpSpPr>
        <p:grpSpPr>
          <a:xfrm>
            <a:off x="5213850" y="1501137"/>
            <a:ext cx="2133816" cy="354638"/>
            <a:chOff x="2710754" y="1515072"/>
            <a:chExt cx="2566656" cy="425495"/>
          </a:xfrm>
        </p:grpSpPr>
        <p:grpSp>
          <p:nvGrpSpPr>
            <p:cNvPr id="95" name="Group 94"/>
            <p:cNvGrpSpPr/>
            <p:nvPr/>
          </p:nvGrpSpPr>
          <p:grpSpPr>
            <a:xfrm>
              <a:off x="2710754" y="1708440"/>
              <a:ext cx="2566656" cy="232127"/>
              <a:chOff x="263997" y="1938947"/>
              <a:chExt cx="2657815" cy="232127"/>
            </a:xfrm>
          </p:grpSpPr>
          <p:cxnSp>
            <p:nvCxnSpPr>
              <p:cNvPr id="121" name="Straight Connector 120"/>
              <p:cNvCxnSpPr/>
              <p:nvPr/>
            </p:nvCxnSpPr>
            <p:spPr>
              <a:xfrm flipH="1">
                <a:off x="365963" y="2084768"/>
                <a:ext cx="223241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nvGrpSpPr>
              <p:cNvPr id="122" name="Group 121"/>
              <p:cNvGrpSpPr/>
              <p:nvPr/>
            </p:nvGrpSpPr>
            <p:grpSpPr>
              <a:xfrm>
                <a:off x="263997" y="1938947"/>
                <a:ext cx="2657815" cy="232127"/>
                <a:chOff x="263997" y="1938947"/>
                <a:chExt cx="2657815" cy="232127"/>
              </a:xfrm>
            </p:grpSpPr>
            <p:sp>
              <p:nvSpPr>
                <p:cNvPr id="123" name="Rectangle 122"/>
                <p:cNvSpPr/>
                <p:nvPr/>
              </p:nvSpPr>
              <p:spPr>
                <a:xfrm>
                  <a:off x="1158402" y="1938947"/>
                  <a:ext cx="612979" cy="23212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4" name="Rectangle 123"/>
                <p:cNvSpPr/>
                <p:nvPr/>
              </p:nvSpPr>
              <p:spPr>
                <a:xfrm>
                  <a:off x="263997" y="1938947"/>
                  <a:ext cx="843605" cy="23212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5" name="Rectangle 124"/>
                <p:cNvSpPr/>
                <p:nvPr/>
              </p:nvSpPr>
              <p:spPr>
                <a:xfrm>
                  <a:off x="1847581" y="1938947"/>
                  <a:ext cx="1074231" cy="23212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96" name="Group 95"/>
            <p:cNvGrpSpPr/>
            <p:nvPr/>
          </p:nvGrpSpPr>
          <p:grpSpPr>
            <a:xfrm>
              <a:off x="3058291" y="1515072"/>
              <a:ext cx="2058345" cy="193367"/>
              <a:chOff x="3534042" y="1762338"/>
              <a:chExt cx="2131451" cy="193367"/>
            </a:xfrm>
          </p:grpSpPr>
          <p:grpSp>
            <p:nvGrpSpPr>
              <p:cNvPr id="97" name="Group 96"/>
              <p:cNvGrpSpPr/>
              <p:nvPr/>
            </p:nvGrpSpPr>
            <p:grpSpPr>
              <a:xfrm>
                <a:off x="3534042" y="1762338"/>
                <a:ext cx="88333" cy="193367"/>
                <a:chOff x="7728695" y="1300673"/>
                <a:chExt cx="88333" cy="193367"/>
              </a:xfrm>
            </p:grpSpPr>
            <p:sp>
              <p:nvSpPr>
                <p:cNvPr id="119" name="Oval 118"/>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20" name="Straight Connector 11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98" name="Group 97"/>
              <p:cNvGrpSpPr/>
              <p:nvPr/>
            </p:nvGrpSpPr>
            <p:grpSpPr>
              <a:xfrm>
                <a:off x="3775938" y="1762338"/>
                <a:ext cx="88333" cy="193367"/>
                <a:chOff x="7728695" y="1300673"/>
                <a:chExt cx="88333" cy="193367"/>
              </a:xfrm>
            </p:grpSpPr>
            <p:sp>
              <p:nvSpPr>
                <p:cNvPr id="117" name="Oval 116"/>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8" name="Straight Connector 11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99" name="Group 98"/>
              <p:cNvGrpSpPr/>
              <p:nvPr/>
            </p:nvGrpSpPr>
            <p:grpSpPr>
              <a:xfrm>
                <a:off x="4056407" y="1762338"/>
                <a:ext cx="88333" cy="193367"/>
                <a:chOff x="7728695" y="1300673"/>
                <a:chExt cx="88333" cy="193367"/>
              </a:xfrm>
            </p:grpSpPr>
            <p:sp>
              <p:nvSpPr>
                <p:cNvPr id="115" name="Oval 114"/>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6" name="Straight Connector 115"/>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0" name="Group 99"/>
              <p:cNvGrpSpPr/>
              <p:nvPr/>
            </p:nvGrpSpPr>
            <p:grpSpPr>
              <a:xfrm>
                <a:off x="4342280" y="1762338"/>
                <a:ext cx="88333" cy="193367"/>
                <a:chOff x="7728695" y="1300673"/>
                <a:chExt cx="88333" cy="193367"/>
              </a:xfrm>
            </p:grpSpPr>
            <p:sp>
              <p:nvSpPr>
                <p:cNvPr id="113" name="Oval 112"/>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4" name="Straight Connector 113"/>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1" name="Group 100"/>
              <p:cNvGrpSpPr/>
              <p:nvPr/>
            </p:nvGrpSpPr>
            <p:grpSpPr>
              <a:xfrm>
                <a:off x="4578606" y="1762338"/>
                <a:ext cx="88333" cy="193367"/>
                <a:chOff x="7728695" y="1300673"/>
                <a:chExt cx="88333" cy="193367"/>
              </a:xfrm>
            </p:grpSpPr>
            <p:sp>
              <p:nvSpPr>
                <p:cNvPr id="111" name="Oval 110"/>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2" name="Straight Connector 111"/>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2" name="Group 101"/>
              <p:cNvGrpSpPr/>
              <p:nvPr/>
            </p:nvGrpSpPr>
            <p:grpSpPr>
              <a:xfrm>
                <a:off x="5194968" y="1762338"/>
                <a:ext cx="88333" cy="193367"/>
                <a:chOff x="7728695" y="1300673"/>
                <a:chExt cx="88333" cy="193367"/>
              </a:xfrm>
            </p:grpSpPr>
            <p:sp>
              <p:nvSpPr>
                <p:cNvPr id="109" name="Oval 108"/>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0" name="Straight Connector 10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3" name="Group 102"/>
              <p:cNvGrpSpPr/>
              <p:nvPr/>
            </p:nvGrpSpPr>
            <p:grpSpPr>
              <a:xfrm>
                <a:off x="5386064" y="1762338"/>
                <a:ext cx="88333" cy="193367"/>
                <a:chOff x="7728695" y="1300673"/>
                <a:chExt cx="88333" cy="193367"/>
              </a:xfrm>
            </p:grpSpPr>
            <p:sp>
              <p:nvSpPr>
                <p:cNvPr id="107" name="Oval 106"/>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8" name="Straight Connector 10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04" name="Group 103"/>
              <p:cNvGrpSpPr/>
              <p:nvPr/>
            </p:nvGrpSpPr>
            <p:grpSpPr>
              <a:xfrm>
                <a:off x="5577160" y="1762338"/>
                <a:ext cx="88333" cy="193367"/>
                <a:chOff x="7728695" y="1300673"/>
                <a:chExt cx="88333" cy="193367"/>
              </a:xfrm>
            </p:grpSpPr>
            <p:sp>
              <p:nvSpPr>
                <p:cNvPr id="105" name="Oval 104"/>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6" name="Straight Connector 105"/>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grpSp>
      <p:sp>
        <p:nvSpPr>
          <p:cNvPr id="126" name="Rectangle 125"/>
          <p:cNvSpPr/>
          <p:nvPr/>
        </p:nvSpPr>
        <p:spPr>
          <a:xfrm>
            <a:off x="1885123" y="1055456"/>
            <a:ext cx="2459254" cy="883497"/>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Rectangle 126"/>
          <p:cNvSpPr/>
          <p:nvPr/>
        </p:nvSpPr>
        <p:spPr>
          <a:xfrm>
            <a:off x="5111775" y="1074836"/>
            <a:ext cx="2459254" cy="883497"/>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2008430" y="2729382"/>
            <a:ext cx="2010921" cy="109728"/>
            <a:chOff x="6483268" y="4178007"/>
            <a:chExt cx="2010921" cy="109728"/>
          </a:xfrm>
        </p:grpSpPr>
        <p:sp>
          <p:nvSpPr>
            <p:cNvPr id="133" name="Rectangle 132"/>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4" name="Rectangle 133"/>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5" name="Rectangle 134"/>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48" name="Group 147"/>
          <p:cNvGrpSpPr/>
          <p:nvPr/>
        </p:nvGrpSpPr>
        <p:grpSpPr>
          <a:xfrm>
            <a:off x="2008430" y="3022384"/>
            <a:ext cx="2010921" cy="109728"/>
            <a:chOff x="6483268" y="4178007"/>
            <a:chExt cx="2010921" cy="109728"/>
          </a:xfrm>
        </p:grpSpPr>
        <p:sp>
          <p:nvSpPr>
            <p:cNvPr id="149" name="Rectangle 148"/>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0" name="Rectangle 149"/>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1" name="Rectangle 150"/>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52" name="Group 151"/>
          <p:cNvGrpSpPr/>
          <p:nvPr/>
        </p:nvGrpSpPr>
        <p:grpSpPr>
          <a:xfrm>
            <a:off x="2008430" y="3315386"/>
            <a:ext cx="2010921" cy="109728"/>
            <a:chOff x="6483268" y="4178007"/>
            <a:chExt cx="2010921" cy="109728"/>
          </a:xfrm>
        </p:grpSpPr>
        <p:sp>
          <p:nvSpPr>
            <p:cNvPr id="153" name="Rectangle 152"/>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4" name="Rectangle 153"/>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5" name="Rectangle 154"/>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56" name="Group 155"/>
          <p:cNvGrpSpPr/>
          <p:nvPr/>
        </p:nvGrpSpPr>
        <p:grpSpPr>
          <a:xfrm>
            <a:off x="2008430" y="3608388"/>
            <a:ext cx="2010921" cy="109728"/>
            <a:chOff x="6483268" y="4178007"/>
            <a:chExt cx="2010921" cy="109728"/>
          </a:xfrm>
        </p:grpSpPr>
        <p:sp>
          <p:nvSpPr>
            <p:cNvPr id="157" name="Rectangle 156"/>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8" name="Rectangle 157"/>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9" name="Rectangle 158"/>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0" name="Group 159"/>
          <p:cNvGrpSpPr/>
          <p:nvPr/>
        </p:nvGrpSpPr>
        <p:grpSpPr>
          <a:xfrm>
            <a:off x="2008430" y="3901390"/>
            <a:ext cx="2010921" cy="109728"/>
            <a:chOff x="6483268" y="4178007"/>
            <a:chExt cx="2010921" cy="109728"/>
          </a:xfrm>
        </p:grpSpPr>
        <p:sp>
          <p:nvSpPr>
            <p:cNvPr id="161" name="Rectangle 160"/>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2" name="Rectangle 161"/>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3" name="Rectangle 162"/>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4" name="Group 163"/>
          <p:cNvGrpSpPr/>
          <p:nvPr/>
        </p:nvGrpSpPr>
        <p:grpSpPr>
          <a:xfrm>
            <a:off x="2008430" y="4194392"/>
            <a:ext cx="2010921" cy="109728"/>
            <a:chOff x="6483268" y="4178007"/>
            <a:chExt cx="2010921" cy="109728"/>
          </a:xfrm>
        </p:grpSpPr>
        <p:sp>
          <p:nvSpPr>
            <p:cNvPr id="165" name="Rectangle 164"/>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6" name="Rectangle 165"/>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7" name="Rectangle 166"/>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8" name="Group 167"/>
          <p:cNvGrpSpPr/>
          <p:nvPr/>
        </p:nvGrpSpPr>
        <p:grpSpPr>
          <a:xfrm>
            <a:off x="2008430" y="4487394"/>
            <a:ext cx="2010921" cy="109728"/>
            <a:chOff x="6483268" y="4178007"/>
            <a:chExt cx="2010921" cy="109728"/>
          </a:xfrm>
        </p:grpSpPr>
        <p:sp>
          <p:nvSpPr>
            <p:cNvPr id="169" name="Rectangle 168"/>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0" name="Rectangle 169"/>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1" name="Rectangle 170"/>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72" name="Group 171"/>
          <p:cNvGrpSpPr/>
          <p:nvPr/>
        </p:nvGrpSpPr>
        <p:grpSpPr>
          <a:xfrm>
            <a:off x="2008430" y="4780399"/>
            <a:ext cx="2010921" cy="109728"/>
            <a:chOff x="6483268" y="4178007"/>
            <a:chExt cx="2010921" cy="109728"/>
          </a:xfrm>
        </p:grpSpPr>
        <p:sp>
          <p:nvSpPr>
            <p:cNvPr id="173" name="Rectangle 172"/>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4" name="Rectangle 173"/>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5" name="Rectangle 174"/>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76" name="Group 175"/>
          <p:cNvGrpSpPr/>
          <p:nvPr/>
        </p:nvGrpSpPr>
        <p:grpSpPr>
          <a:xfrm>
            <a:off x="5132165" y="2733111"/>
            <a:ext cx="1155577" cy="109728"/>
            <a:chOff x="6483268" y="4178007"/>
            <a:chExt cx="1155577" cy="109728"/>
          </a:xfrm>
        </p:grpSpPr>
        <p:sp>
          <p:nvSpPr>
            <p:cNvPr id="177" name="Rectangle 176"/>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8" name="Rectangle 177"/>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80" name="Group 179"/>
          <p:cNvGrpSpPr/>
          <p:nvPr/>
        </p:nvGrpSpPr>
        <p:grpSpPr>
          <a:xfrm>
            <a:off x="5132165" y="3025581"/>
            <a:ext cx="2010921" cy="109728"/>
            <a:chOff x="6483268" y="4178007"/>
            <a:chExt cx="2010921" cy="109728"/>
          </a:xfrm>
        </p:grpSpPr>
        <p:sp>
          <p:nvSpPr>
            <p:cNvPr id="181" name="Rectangle 180"/>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2" name="Rectangle 181"/>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3" name="Rectangle 182"/>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86" name="Rectangle 185"/>
          <p:cNvSpPr/>
          <p:nvPr/>
        </p:nvSpPr>
        <p:spPr>
          <a:xfrm>
            <a:off x="5132165" y="3318051"/>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88" name="Group 187"/>
          <p:cNvGrpSpPr/>
          <p:nvPr/>
        </p:nvGrpSpPr>
        <p:grpSpPr>
          <a:xfrm>
            <a:off x="5132165" y="3610521"/>
            <a:ext cx="1532996" cy="109728"/>
            <a:chOff x="6483268" y="4178007"/>
            <a:chExt cx="1532996" cy="109728"/>
          </a:xfrm>
        </p:grpSpPr>
        <p:sp>
          <p:nvSpPr>
            <p:cNvPr id="190" name="Rectangle 189"/>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1" name="Rectangle 190"/>
            <p:cNvSpPr/>
            <p:nvPr/>
          </p:nvSpPr>
          <p:spPr>
            <a:xfrm>
              <a:off x="7153822"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92" name="Group 191"/>
          <p:cNvGrpSpPr/>
          <p:nvPr/>
        </p:nvGrpSpPr>
        <p:grpSpPr>
          <a:xfrm>
            <a:off x="5132165" y="3902991"/>
            <a:ext cx="1531764" cy="109728"/>
            <a:chOff x="6483268" y="4178007"/>
            <a:chExt cx="1531764" cy="109728"/>
          </a:xfrm>
        </p:grpSpPr>
        <p:sp>
          <p:nvSpPr>
            <p:cNvPr id="194" name="Rectangle 193"/>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5" name="Rectangle 194"/>
            <p:cNvSpPr/>
            <p:nvPr/>
          </p:nvSpPr>
          <p:spPr>
            <a:xfrm>
              <a:off x="7152590"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96" name="Group 195"/>
          <p:cNvGrpSpPr/>
          <p:nvPr/>
        </p:nvGrpSpPr>
        <p:grpSpPr>
          <a:xfrm>
            <a:off x="5132165" y="4195461"/>
            <a:ext cx="1996650" cy="109728"/>
            <a:chOff x="6483268" y="4178007"/>
            <a:chExt cx="1996650" cy="109728"/>
          </a:xfrm>
        </p:grpSpPr>
        <p:sp>
          <p:nvSpPr>
            <p:cNvPr id="197" name="Rectangle 196"/>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8" name="Rectangle 197"/>
            <p:cNvSpPr/>
            <p:nvPr/>
          </p:nvSpPr>
          <p:spPr>
            <a:xfrm>
              <a:off x="6483268" y="4178007"/>
              <a:ext cx="677285" cy="1097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9" name="Rectangle 198"/>
            <p:cNvSpPr/>
            <p:nvPr/>
          </p:nvSpPr>
          <p:spPr>
            <a:xfrm>
              <a:off x="7617476"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00" name="Group 199"/>
          <p:cNvGrpSpPr/>
          <p:nvPr/>
        </p:nvGrpSpPr>
        <p:grpSpPr>
          <a:xfrm>
            <a:off x="5132165" y="4487931"/>
            <a:ext cx="1347472" cy="109728"/>
            <a:chOff x="7146717" y="4178007"/>
            <a:chExt cx="1347472" cy="109728"/>
          </a:xfrm>
        </p:grpSpPr>
        <p:sp>
          <p:nvSpPr>
            <p:cNvPr id="201" name="Rectangle 200"/>
            <p:cNvSpPr/>
            <p:nvPr/>
          </p:nvSpPr>
          <p:spPr>
            <a:xfrm>
              <a:off x="7146717" y="4178007"/>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3" name="Rectangle 202"/>
            <p:cNvSpPr/>
            <p:nvPr/>
          </p:nvSpPr>
          <p:spPr>
            <a:xfrm>
              <a:off x="7631747" y="4178007"/>
              <a:ext cx="862442" cy="1097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05" name="Rectangle 204"/>
          <p:cNvSpPr/>
          <p:nvPr/>
        </p:nvSpPr>
        <p:spPr>
          <a:xfrm>
            <a:off x="5132165" y="4780399"/>
            <a:ext cx="492128"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9" name="Content Placeholder 2"/>
          <p:cNvSpPr txBox="1">
            <a:spLocks/>
          </p:cNvSpPr>
          <p:nvPr/>
        </p:nvSpPr>
        <p:spPr>
          <a:xfrm>
            <a:off x="5048199" y="1956128"/>
            <a:ext cx="2348773" cy="409575"/>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sz="2000" dirty="0" smtClean="0">
                <a:solidFill>
                  <a:schemeClr val="tx1">
                    <a:lumMod val="85000"/>
                    <a:lumOff val="15000"/>
                  </a:schemeClr>
                </a:solidFill>
              </a:rPr>
              <a:t>inducible</a:t>
            </a:r>
          </a:p>
        </p:txBody>
      </p:sp>
      <p:sp>
        <p:nvSpPr>
          <p:cNvPr id="184" name="Content Placeholder 2"/>
          <p:cNvSpPr txBox="1">
            <a:spLocks/>
          </p:cNvSpPr>
          <p:nvPr/>
        </p:nvSpPr>
        <p:spPr>
          <a:xfrm>
            <a:off x="1879691" y="1943146"/>
            <a:ext cx="2348773" cy="409575"/>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spcBef>
                <a:spcPts val="1200"/>
              </a:spcBef>
              <a:buNone/>
            </a:pPr>
            <a:r>
              <a:rPr lang="en-US" sz="2000" dirty="0" smtClean="0">
                <a:solidFill>
                  <a:schemeClr val="tx1">
                    <a:lumMod val="85000"/>
                    <a:lumOff val="15000"/>
                  </a:schemeClr>
                </a:solidFill>
              </a:rPr>
              <a:t>housekeeping</a:t>
            </a:r>
          </a:p>
        </p:txBody>
      </p:sp>
      <p:grpSp>
        <p:nvGrpSpPr>
          <p:cNvPr id="128" name="Group 127"/>
          <p:cNvGrpSpPr/>
          <p:nvPr/>
        </p:nvGrpSpPr>
        <p:grpSpPr>
          <a:xfrm>
            <a:off x="8112006" y="491821"/>
            <a:ext cx="501888" cy="398910"/>
            <a:chOff x="3562744" y="1515072"/>
            <a:chExt cx="603695" cy="478612"/>
          </a:xfrm>
        </p:grpSpPr>
        <p:sp>
          <p:nvSpPr>
            <p:cNvPr id="129" name="Rectangle 128"/>
            <p:cNvSpPr/>
            <p:nvPr/>
          </p:nvSpPr>
          <p:spPr>
            <a:xfrm>
              <a:off x="3574483" y="1708440"/>
              <a:ext cx="591956" cy="285244"/>
            </a:xfrm>
            <a:prstGeom prst="rect">
              <a:avLst/>
            </a:prstGeom>
            <a:solidFill>
              <a:srgbClr val="E275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000000"/>
                  </a:solidFill>
                </a:rPr>
                <a:t>TE</a:t>
              </a:r>
              <a:endParaRPr lang="en-US" sz="1600" dirty="0">
                <a:solidFill>
                  <a:srgbClr val="000000"/>
                </a:solidFill>
              </a:endParaRPr>
            </a:p>
          </p:txBody>
        </p:sp>
        <p:grpSp>
          <p:nvGrpSpPr>
            <p:cNvPr id="130" name="Group 129"/>
            <p:cNvGrpSpPr/>
            <p:nvPr/>
          </p:nvGrpSpPr>
          <p:grpSpPr>
            <a:xfrm>
              <a:off x="3562744" y="1515072"/>
              <a:ext cx="589592" cy="193367"/>
              <a:chOff x="4056407" y="1762338"/>
              <a:chExt cx="610532" cy="193367"/>
            </a:xfrm>
          </p:grpSpPr>
          <p:grpSp>
            <p:nvGrpSpPr>
              <p:cNvPr id="131" name="Group 130"/>
              <p:cNvGrpSpPr/>
              <p:nvPr/>
            </p:nvGrpSpPr>
            <p:grpSpPr>
              <a:xfrm>
                <a:off x="4056407" y="1762338"/>
                <a:ext cx="88333" cy="193367"/>
                <a:chOff x="7728695" y="1300673"/>
                <a:chExt cx="88333" cy="193367"/>
              </a:xfrm>
            </p:grpSpPr>
            <p:sp>
              <p:nvSpPr>
                <p:cNvPr id="141" name="Oval 140"/>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42" name="Straight Connector 141"/>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32" name="Group 131"/>
              <p:cNvGrpSpPr/>
              <p:nvPr/>
            </p:nvGrpSpPr>
            <p:grpSpPr>
              <a:xfrm>
                <a:off x="4342280" y="1762338"/>
                <a:ext cx="88333" cy="193367"/>
                <a:chOff x="7728695" y="1300673"/>
                <a:chExt cx="88333" cy="193367"/>
              </a:xfrm>
            </p:grpSpPr>
            <p:sp>
              <p:nvSpPr>
                <p:cNvPr id="139" name="Oval 138"/>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40" name="Straight Connector 13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36" name="Group 135"/>
              <p:cNvGrpSpPr/>
              <p:nvPr/>
            </p:nvGrpSpPr>
            <p:grpSpPr>
              <a:xfrm>
                <a:off x="4578606" y="1762338"/>
                <a:ext cx="88333" cy="193367"/>
                <a:chOff x="7728695" y="1300673"/>
                <a:chExt cx="88333" cy="193367"/>
              </a:xfrm>
            </p:grpSpPr>
            <p:sp>
              <p:nvSpPr>
                <p:cNvPr id="137" name="Oval 136"/>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38" name="Straight Connector 13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grpSp>
      <p:cxnSp>
        <p:nvCxnSpPr>
          <p:cNvPr id="143" name="Straight Arrow Connector 142"/>
          <p:cNvCxnSpPr/>
          <p:nvPr/>
        </p:nvCxnSpPr>
        <p:spPr>
          <a:xfrm flipH="1">
            <a:off x="7792321" y="877158"/>
            <a:ext cx="197578" cy="169364"/>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144" name="Group 143"/>
          <p:cNvGrpSpPr/>
          <p:nvPr/>
        </p:nvGrpSpPr>
        <p:grpSpPr>
          <a:xfrm>
            <a:off x="823509" y="1852365"/>
            <a:ext cx="501888" cy="398910"/>
            <a:chOff x="3562744" y="1515072"/>
            <a:chExt cx="603695" cy="478612"/>
          </a:xfrm>
        </p:grpSpPr>
        <p:sp>
          <p:nvSpPr>
            <p:cNvPr id="145" name="Rectangle 144"/>
            <p:cNvSpPr/>
            <p:nvPr/>
          </p:nvSpPr>
          <p:spPr>
            <a:xfrm>
              <a:off x="3574483" y="1708440"/>
              <a:ext cx="591956" cy="285244"/>
            </a:xfrm>
            <a:prstGeom prst="rect">
              <a:avLst/>
            </a:prstGeom>
            <a:solidFill>
              <a:srgbClr val="E275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000000"/>
                  </a:solidFill>
                </a:rPr>
                <a:t>TE</a:t>
              </a:r>
              <a:endParaRPr lang="en-US" sz="1600" dirty="0">
                <a:solidFill>
                  <a:srgbClr val="000000"/>
                </a:solidFill>
              </a:endParaRPr>
            </a:p>
          </p:txBody>
        </p:sp>
        <p:grpSp>
          <p:nvGrpSpPr>
            <p:cNvPr id="146" name="Group 145"/>
            <p:cNvGrpSpPr/>
            <p:nvPr/>
          </p:nvGrpSpPr>
          <p:grpSpPr>
            <a:xfrm>
              <a:off x="3562744" y="1515072"/>
              <a:ext cx="589592" cy="193367"/>
              <a:chOff x="4056407" y="1762338"/>
              <a:chExt cx="610532" cy="193367"/>
            </a:xfrm>
          </p:grpSpPr>
          <p:grpSp>
            <p:nvGrpSpPr>
              <p:cNvPr id="147" name="Group 146"/>
              <p:cNvGrpSpPr/>
              <p:nvPr/>
            </p:nvGrpSpPr>
            <p:grpSpPr>
              <a:xfrm>
                <a:off x="4056407" y="1762338"/>
                <a:ext cx="88333" cy="193367"/>
                <a:chOff x="7728695" y="1300673"/>
                <a:chExt cx="88333" cy="193367"/>
              </a:xfrm>
            </p:grpSpPr>
            <p:sp>
              <p:nvSpPr>
                <p:cNvPr id="206" name="Oval 205"/>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07" name="Straight Connector 206"/>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85" name="Group 184"/>
              <p:cNvGrpSpPr/>
              <p:nvPr/>
            </p:nvGrpSpPr>
            <p:grpSpPr>
              <a:xfrm>
                <a:off x="4342280" y="1762338"/>
                <a:ext cx="88333" cy="193367"/>
                <a:chOff x="7728695" y="1300673"/>
                <a:chExt cx="88333" cy="193367"/>
              </a:xfrm>
            </p:grpSpPr>
            <p:sp>
              <p:nvSpPr>
                <p:cNvPr id="202" name="Oval 201"/>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04" name="Straight Connector 203"/>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87" name="Group 186"/>
              <p:cNvGrpSpPr/>
              <p:nvPr/>
            </p:nvGrpSpPr>
            <p:grpSpPr>
              <a:xfrm>
                <a:off x="4578606" y="1762338"/>
                <a:ext cx="88333" cy="193367"/>
                <a:chOff x="7728695" y="1300673"/>
                <a:chExt cx="88333" cy="193367"/>
              </a:xfrm>
            </p:grpSpPr>
            <p:sp>
              <p:nvSpPr>
                <p:cNvPr id="189" name="Oval 188"/>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93" name="Straight Connector 192"/>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grpSp>
      <p:cxnSp>
        <p:nvCxnSpPr>
          <p:cNvPr id="208" name="Straight Arrow Connector 207"/>
          <p:cNvCxnSpPr/>
          <p:nvPr/>
        </p:nvCxnSpPr>
        <p:spPr>
          <a:xfrm flipV="1">
            <a:off x="1473200" y="1783843"/>
            <a:ext cx="287867" cy="174490"/>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4237199"/>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DSCF05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540" y="-151998"/>
            <a:ext cx="16077103" cy="7019588"/>
          </a:xfrm>
          <a:prstGeom prst="rect">
            <a:avLst/>
          </a:prstGeom>
          <a:solidFill>
            <a:srgbClr val="FF6525"/>
          </a:solidFill>
          <a:ln>
            <a:solidFill>
              <a:schemeClr val="accent1">
                <a:lumMod val="75000"/>
              </a:schemeClr>
            </a:solidFill>
          </a:ln>
        </p:spPr>
      </p:pic>
      <p:sp>
        <p:nvSpPr>
          <p:cNvPr id="43" name="Rectangle 42"/>
          <p:cNvSpPr/>
          <p:nvPr/>
        </p:nvSpPr>
        <p:spPr>
          <a:xfrm>
            <a:off x="-3451951" y="-151998"/>
            <a:ext cx="15414514" cy="7009998"/>
          </a:xfrm>
          <a:prstGeom prst="rect">
            <a:avLst/>
          </a:prstGeom>
          <a:blipFill dpi="0" rotWithShape="0">
            <a:blip r:embed="rId4">
              <a:alphaModFix amt="59000"/>
              <a:duotone>
                <a:schemeClr val="bg2">
                  <a:shade val="40000"/>
                  <a:satMod val="400000"/>
                </a:schemeClr>
                <a:schemeClr val="bg2">
                  <a:tint val="10000"/>
                  <a:satMod val="200000"/>
                </a:schemeClr>
              </a:duotone>
            </a:blip>
            <a:srcRect/>
            <a:stretch>
              <a:fillRect l="22394" t="2243" r="18285" b="-3423"/>
            </a:stretch>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TextBox 179"/>
          <p:cNvSpPr txBox="1"/>
          <p:nvPr/>
        </p:nvSpPr>
        <p:spPr>
          <a:xfrm>
            <a:off x="2301486" y="4293454"/>
            <a:ext cx="2576793" cy="461665"/>
          </a:xfrm>
          <a:prstGeom prst="rect">
            <a:avLst/>
          </a:prstGeom>
          <a:noFill/>
        </p:spPr>
        <p:txBody>
          <a:bodyPr wrap="square" rtlCol="0">
            <a:spAutoFit/>
          </a:bodyPr>
          <a:lstStyle/>
          <a:p>
            <a:r>
              <a:rPr lang="en-US" sz="2400" dirty="0" smtClean="0"/>
              <a:t>temperature</a:t>
            </a:r>
            <a:endParaRPr lang="en-US" sz="2400" dirty="0"/>
          </a:p>
        </p:txBody>
      </p:sp>
      <p:sp>
        <p:nvSpPr>
          <p:cNvPr id="2" name="Chord 1"/>
          <p:cNvSpPr/>
          <p:nvPr/>
        </p:nvSpPr>
        <p:spPr>
          <a:xfrm>
            <a:off x="4437590" y="4408812"/>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 name="Chord 183"/>
          <p:cNvSpPr/>
          <p:nvPr/>
        </p:nvSpPr>
        <p:spPr>
          <a:xfrm>
            <a:off x="4878279" y="4755119"/>
            <a:ext cx="254001" cy="304800"/>
          </a:xfrm>
          <a:prstGeom prst="chord">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Chord 184"/>
          <p:cNvSpPr/>
          <p:nvPr/>
        </p:nvSpPr>
        <p:spPr>
          <a:xfrm>
            <a:off x="4310590" y="4025117"/>
            <a:ext cx="254001" cy="304800"/>
          </a:xfrm>
          <a:prstGeom prst="chord">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Chord 185"/>
          <p:cNvSpPr/>
          <p:nvPr/>
        </p:nvSpPr>
        <p:spPr>
          <a:xfrm>
            <a:off x="5005279" y="4273346"/>
            <a:ext cx="254001" cy="304800"/>
          </a:xfrm>
          <a:prstGeom prst="chord">
            <a:avLst/>
          </a:prstGeom>
          <a:solidFill>
            <a:schemeClr val="tx1">
              <a:lumMod val="95000"/>
              <a:lumOff val="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Chord 186"/>
          <p:cNvSpPr/>
          <p:nvPr/>
        </p:nvSpPr>
        <p:spPr>
          <a:xfrm>
            <a:off x="1624541" y="4713612"/>
            <a:ext cx="254001" cy="304800"/>
          </a:xfrm>
          <a:prstGeom prst="chord">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Chord 187"/>
          <p:cNvSpPr/>
          <p:nvPr/>
        </p:nvSpPr>
        <p:spPr>
          <a:xfrm>
            <a:off x="193673" y="4192334"/>
            <a:ext cx="254001" cy="304800"/>
          </a:xfrm>
          <a:prstGeom prst="chord">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Chord 188"/>
          <p:cNvSpPr/>
          <p:nvPr/>
        </p:nvSpPr>
        <p:spPr>
          <a:xfrm>
            <a:off x="1118657" y="4245002"/>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Chord 189"/>
          <p:cNvSpPr/>
          <p:nvPr/>
        </p:nvSpPr>
        <p:spPr>
          <a:xfrm>
            <a:off x="5745692" y="4066970"/>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Chord 190"/>
          <p:cNvSpPr/>
          <p:nvPr/>
        </p:nvSpPr>
        <p:spPr>
          <a:xfrm>
            <a:off x="5872693" y="4755119"/>
            <a:ext cx="254001" cy="304800"/>
          </a:xfrm>
          <a:prstGeom prst="chord">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Chord 191"/>
          <p:cNvSpPr/>
          <p:nvPr/>
        </p:nvSpPr>
        <p:spPr>
          <a:xfrm>
            <a:off x="3470271" y="4866012"/>
            <a:ext cx="254001" cy="304800"/>
          </a:xfrm>
          <a:prstGeom prst="chord">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Chord 192"/>
          <p:cNvSpPr/>
          <p:nvPr/>
        </p:nvSpPr>
        <p:spPr>
          <a:xfrm>
            <a:off x="7290854" y="4450319"/>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Chord 193"/>
          <p:cNvSpPr/>
          <p:nvPr/>
        </p:nvSpPr>
        <p:spPr>
          <a:xfrm>
            <a:off x="621839" y="4907519"/>
            <a:ext cx="254001" cy="304800"/>
          </a:xfrm>
          <a:prstGeom prst="chord">
            <a:avLst/>
          </a:prstGeom>
          <a:solidFill>
            <a:schemeClr val="tx1">
              <a:lumMod val="95000"/>
              <a:lumOff val="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Chord 194"/>
          <p:cNvSpPr/>
          <p:nvPr/>
        </p:nvSpPr>
        <p:spPr>
          <a:xfrm>
            <a:off x="8574191" y="4450319"/>
            <a:ext cx="254001" cy="304800"/>
          </a:xfrm>
          <a:prstGeom prst="chord">
            <a:avLst/>
          </a:prstGeom>
          <a:solidFill>
            <a:schemeClr val="tx1">
              <a:lumMod val="75000"/>
              <a:lumOff val="2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 name="Chord 195"/>
          <p:cNvSpPr/>
          <p:nvPr/>
        </p:nvSpPr>
        <p:spPr>
          <a:xfrm>
            <a:off x="2136950" y="4066970"/>
            <a:ext cx="254001" cy="304800"/>
          </a:xfrm>
          <a:prstGeom prst="chord">
            <a:avLst/>
          </a:prstGeom>
          <a:solidFill>
            <a:schemeClr val="tx1">
              <a:lumMod val="75000"/>
              <a:lumOff val="2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Chord 198"/>
          <p:cNvSpPr/>
          <p:nvPr/>
        </p:nvSpPr>
        <p:spPr>
          <a:xfrm>
            <a:off x="3470271" y="4025117"/>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Chord 199"/>
          <p:cNvSpPr/>
          <p:nvPr/>
        </p:nvSpPr>
        <p:spPr>
          <a:xfrm>
            <a:off x="7912102" y="4755119"/>
            <a:ext cx="254001" cy="304800"/>
          </a:xfrm>
          <a:prstGeom prst="chord">
            <a:avLst/>
          </a:prstGeom>
          <a:solidFill>
            <a:schemeClr val="tx1">
              <a:lumMod val="95000"/>
              <a:lumOff val="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Chord 200"/>
          <p:cNvSpPr/>
          <p:nvPr/>
        </p:nvSpPr>
        <p:spPr>
          <a:xfrm>
            <a:off x="2430110" y="4755119"/>
            <a:ext cx="254001" cy="304800"/>
          </a:xfrm>
          <a:prstGeom prst="chord">
            <a:avLst/>
          </a:prstGeom>
          <a:solidFill>
            <a:schemeClr val="tx1">
              <a:lumMod val="75000"/>
              <a:lumOff val="2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 name="Chord 201"/>
          <p:cNvSpPr/>
          <p:nvPr/>
        </p:nvSpPr>
        <p:spPr>
          <a:xfrm>
            <a:off x="6618815" y="4014420"/>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Chord 202"/>
          <p:cNvSpPr/>
          <p:nvPr/>
        </p:nvSpPr>
        <p:spPr>
          <a:xfrm>
            <a:off x="8785227" y="3709620"/>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748840" y="3715852"/>
            <a:ext cx="1388110" cy="461665"/>
          </a:xfrm>
          <a:prstGeom prst="rect">
            <a:avLst/>
          </a:prstGeom>
          <a:noFill/>
        </p:spPr>
        <p:txBody>
          <a:bodyPr wrap="square" rtlCol="0">
            <a:spAutoFit/>
          </a:bodyPr>
          <a:lstStyle/>
          <a:p>
            <a:r>
              <a:rPr lang="en-US" sz="2400" dirty="0" smtClean="0"/>
              <a:t>disease</a:t>
            </a:r>
            <a:endParaRPr lang="en-US" sz="2400" dirty="0"/>
          </a:p>
        </p:txBody>
      </p:sp>
      <p:sp>
        <p:nvSpPr>
          <p:cNvPr id="35" name="TextBox 34"/>
          <p:cNvSpPr txBox="1"/>
          <p:nvPr/>
        </p:nvSpPr>
        <p:spPr>
          <a:xfrm>
            <a:off x="5344582" y="4293454"/>
            <a:ext cx="2116667" cy="461665"/>
          </a:xfrm>
          <a:prstGeom prst="rect">
            <a:avLst/>
          </a:prstGeom>
          <a:noFill/>
        </p:spPr>
        <p:txBody>
          <a:bodyPr wrap="square" rtlCol="0">
            <a:spAutoFit/>
          </a:bodyPr>
          <a:lstStyle/>
          <a:p>
            <a:r>
              <a:rPr lang="en-US" sz="2400" dirty="0" err="1" smtClean="0"/>
              <a:t>dessication</a:t>
            </a:r>
            <a:endParaRPr lang="en-US" sz="2400" dirty="0"/>
          </a:p>
        </p:txBody>
      </p:sp>
      <p:sp>
        <p:nvSpPr>
          <p:cNvPr id="36" name="TextBox 35"/>
          <p:cNvSpPr txBox="1"/>
          <p:nvPr/>
        </p:nvSpPr>
        <p:spPr>
          <a:xfrm>
            <a:off x="7417855" y="3862020"/>
            <a:ext cx="1388110" cy="461665"/>
          </a:xfrm>
          <a:prstGeom prst="rect">
            <a:avLst/>
          </a:prstGeom>
          <a:noFill/>
        </p:spPr>
        <p:txBody>
          <a:bodyPr wrap="square" rtlCol="0">
            <a:spAutoFit/>
          </a:bodyPr>
          <a:lstStyle/>
          <a:p>
            <a:r>
              <a:rPr lang="en-US" sz="2400" dirty="0" smtClean="0"/>
              <a:t>salinity</a:t>
            </a:r>
            <a:endParaRPr lang="en-US" sz="2400" dirty="0"/>
          </a:p>
        </p:txBody>
      </p:sp>
      <p:sp>
        <p:nvSpPr>
          <p:cNvPr id="3" name="Lightning Bolt 2"/>
          <p:cNvSpPr/>
          <p:nvPr/>
        </p:nvSpPr>
        <p:spPr>
          <a:xfrm>
            <a:off x="447674" y="2949132"/>
            <a:ext cx="763978" cy="777670"/>
          </a:xfrm>
          <a:prstGeom prst="lightningBol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32330675"/>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DSCF05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540" y="-151998"/>
            <a:ext cx="16077103" cy="7019588"/>
          </a:xfrm>
          <a:prstGeom prst="rect">
            <a:avLst/>
          </a:prstGeom>
          <a:solidFill>
            <a:srgbClr val="FF6525"/>
          </a:solidFill>
          <a:ln>
            <a:solidFill>
              <a:schemeClr val="accent1">
                <a:lumMod val="75000"/>
              </a:schemeClr>
            </a:solidFill>
          </a:ln>
        </p:spPr>
      </p:pic>
      <p:sp>
        <p:nvSpPr>
          <p:cNvPr id="43" name="Rectangle 42"/>
          <p:cNvSpPr/>
          <p:nvPr/>
        </p:nvSpPr>
        <p:spPr>
          <a:xfrm>
            <a:off x="-3451951" y="-151998"/>
            <a:ext cx="15414514" cy="7009998"/>
          </a:xfrm>
          <a:prstGeom prst="rect">
            <a:avLst/>
          </a:prstGeom>
          <a:blipFill dpi="0" rotWithShape="0">
            <a:blip r:embed="rId4">
              <a:alphaModFix amt="59000"/>
              <a:duotone>
                <a:schemeClr val="bg2">
                  <a:shade val="40000"/>
                  <a:satMod val="400000"/>
                </a:schemeClr>
                <a:schemeClr val="bg2">
                  <a:tint val="10000"/>
                  <a:satMod val="200000"/>
                </a:schemeClr>
              </a:duotone>
            </a:blip>
            <a:srcRect/>
            <a:stretch>
              <a:fillRect l="22394" t="2243" r="18285" b="-3423"/>
            </a:stretch>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TextBox 179"/>
          <p:cNvSpPr txBox="1"/>
          <p:nvPr/>
        </p:nvSpPr>
        <p:spPr>
          <a:xfrm>
            <a:off x="2301486" y="4293454"/>
            <a:ext cx="2576793" cy="461665"/>
          </a:xfrm>
          <a:prstGeom prst="rect">
            <a:avLst/>
          </a:prstGeom>
          <a:noFill/>
        </p:spPr>
        <p:txBody>
          <a:bodyPr wrap="square" rtlCol="0">
            <a:spAutoFit/>
          </a:bodyPr>
          <a:lstStyle/>
          <a:p>
            <a:r>
              <a:rPr lang="en-US" sz="2400" dirty="0" smtClean="0"/>
              <a:t>temperature</a:t>
            </a:r>
            <a:endParaRPr lang="en-US" sz="2400" dirty="0"/>
          </a:p>
        </p:txBody>
      </p:sp>
      <p:sp>
        <p:nvSpPr>
          <p:cNvPr id="2" name="Chord 1"/>
          <p:cNvSpPr/>
          <p:nvPr/>
        </p:nvSpPr>
        <p:spPr>
          <a:xfrm>
            <a:off x="4437590" y="4408812"/>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Chord 188"/>
          <p:cNvSpPr/>
          <p:nvPr/>
        </p:nvSpPr>
        <p:spPr>
          <a:xfrm>
            <a:off x="1118657" y="4245002"/>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Chord 189"/>
          <p:cNvSpPr/>
          <p:nvPr/>
        </p:nvSpPr>
        <p:spPr>
          <a:xfrm>
            <a:off x="5745692" y="4066970"/>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Chord 192"/>
          <p:cNvSpPr/>
          <p:nvPr/>
        </p:nvSpPr>
        <p:spPr>
          <a:xfrm>
            <a:off x="7290854" y="4450319"/>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Chord 198"/>
          <p:cNvSpPr/>
          <p:nvPr/>
        </p:nvSpPr>
        <p:spPr>
          <a:xfrm>
            <a:off x="3470271" y="4025117"/>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 name="Chord 201"/>
          <p:cNvSpPr/>
          <p:nvPr/>
        </p:nvSpPr>
        <p:spPr>
          <a:xfrm>
            <a:off x="6618815" y="4014420"/>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Chord 202"/>
          <p:cNvSpPr/>
          <p:nvPr/>
        </p:nvSpPr>
        <p:spPr>
          <a:xfrm>
            <a:off x="8785227" y="3709620"/>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748840" y="3715852"/>
            <a:ext cx="1388110" cy="461665"/>
          </a:xfrm>
          <a:prstGeom prst="rect">
            <a:avLst/>
          </a:prstGeom>
          <a:noFill/>
        </p:spPr>
        <p:txBody>
          <a:bodyPr wrap="square" rtlCol="0">
            <a:spAutoFit/>
          </a:bodyPr>
          <a:lstStyle/>
          <a:p>
            <a:r>
              <a:rPr lang="en-US" sz="2400" dirty="0" smtClean="0"/>
              <a:t>disease</a:t>
            </a:r>
            <a:endParaRPr lang="en-US" sz="2400" dirty="0"/>
          </a:p>
        </p:txBody>
      </p:sp>
      <p:sp>
        <p:nvSpPr>
          <p:cNvPr id="35" name="TextBox 34"/>
          <p:cNvSpPr txBox="1"/>
          <p:nvPr/>
        </p:nvSpPr>
        <p:spPr>
          <a:xfrm>
            <a:off x="5344582" y="4293454"/>
            <a:ext cx="2116667" cy="461665"/>
          </a:xfrm>
          <a:prstGeom prst="rect">
            <a:avLst/>
          </a:prstGeom>
          <a:noFill/>
        </p:spPr>
        <p:txBody>
          <a:bodyPr wrap="square" rtlCol="0">
            <a:spAutoFit/>
          </a:bodyPr>
          <a:lstStyle/>
          <a:p>
            <a:r>
              <a:rPr lang="en-US" sz="2400" dirty="0" err="1" smtClean="0"/>
              <a:t>dessication</a:t>
            </a:r>
            <a:endParaRPr lang="en-US" sz="2400" dirty="0"/>
          </a:p>
        </p:txBody>
      </p:sp>
      <p:sp>
        <p:nvSpPr>
          <p:cNvPr id="36" name="TextBox 35"/>
          <p:cNvSpPr txBox="1"/>
          <p:nvPr/>
        </p:nvSpPr>
        <p:spPr>
          <a:xfrm>
            <a:off x="7417855" y="3862020"/>
            <a:ext cx="1388110" cy="461665"/>
          </a:xfrm>
          <a:prstGeom prst="rect">
            <a:avLst/>
          </a:prstGeom>
          <a:noFill/>
        </p:spPr>
        <p:txBody>
          <a:bodyPr wrap="square" rtlCol="0">
            <a:spAutoFit/>
          </a:bodyPr>
          <a:lstStyle/>
          <a:p>
            <a:r>
              <a:rPr lang="en-US" sz="2400" dirty="0" smtClean="0"/>
              <a:t>salinity</a:t>
            </a:r>
            <a:endParaRPr lang="en-US" sz="2400" dirty="0"/>
          </a:p>
        </p:txBody>
      </p:sp>
      <p:sp>
        <p:nvSpPr>
          <p:cNvPr id="15" name="Lightning Bolt 14"/>
          <p:cNvSpPr/>
          <p:nvPr/>
        </p:nvSpPr>
        <p:spPr>
          <a:xfrm>
            <a:off x="447674" y="2949132"/>
            <a:ext cx="763978" cy="777670"/>
          </a:xfrm>
          <a:prstGeom prst="lightningBol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62410378"/>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DSCF05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540" y="-151998"/>
            <a:ext cx="16077103" cy="7019588"/>
          </a:xfrm>
          <a:prstGeom prst="rect">
            <a:avLst/>
          </a:prstGeom>
          <a:solidFill>
            <a:srgbClr val="FF6525"/>
          </a:solidFill>
          <a:ln>
            <a:solidFill>
              <a:schemeClr val="accent1">
                <a:lumMod val="75000"/>
              </a:schemeClr>
            </a:solidFill>
          </a:ln>
        </p:spPr>
      </p:pic>
      <p:sp>
        <p:nvSpPr>
          <p:cNvPr id="43" name="Rectangle 42"/>
          <p:cNvSpPr/>
          <p:nvPr/>
        </p:nvSpPr>
        <p:spPr>
          <a:xfrm>
            <a:off x="-3451951" y="-151998"/>
            <a:ext cx="15414514" cy="7009998"/>
          </a:xfrm>
          <a:prstGeom prst="rect">
            <a:avLst/>
          </a:prstGeom>
          <a:blipFill dpi="0" rotWithShape="0">
            <a:blip r:embed="rId4">
              <a:alphaModFix amt="59000"/>
              <a:duotone>
                <a:schemeClr val="bg2">
                  <a:shade val="40000"/>
                  <a:satMod val="400000"/>
                </a:schemeClr>
                <a:schemeClr val="bg2">
                  <a:tint val="10000"/>
                  <a:satMod val="200000"/>
                </a:schemeClr>
              </a:duotone>
            </a:blip>
            <a:srcRect/>
            <a:stretch>
              <a:fillRect l="22394" t="2243" r="18285" b="-3423"/>
            </a:stretch>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TextBox 179"/>
          <p:cNvSpPr txBox="1"/>
          <p:nvPr/>
        </p:nvSpPr>
        <p:spPr>
          <a:xfrm>
            <a:off x="2301486" y="4293454"/>
            <a:ext cx="2576793" cy="461665"/>
          </a:xfrm>
          <a:prstGeom prst="rect">
            <a:avLst/>
          </a:prstGeom>
          <a:noFill/>
        </p:spPr>
        <p:txBody>
          <a:bodyPr wrap="square" rtlCol="0">
            <a:spAutoFit/>
          </a:bodyPr>
          <a:lstStyle/>
          <a:p>
            <a:r>
              <a:rPr lang="en-US" sz="2400" dirty="0" smtClean="0"/>
              <a:t>temperature</a:t>
            </a:r>
            <a:endParaRPr lang="en-US" sz="2400" dirty="0"/>
          </a:p>
        </p:txBody>
      </p:sp>
      <p:sp>
        <p:nvSpPr>
          <p:cNvPr id="2" name="Chord 1"/>
          <p:cNvSpPr/>
          <p:nvPr/>
        </p:nvSpPr>
        <p:spPr>
          <a:xfrm>
            <a:off x="4437590" y="4408812"/>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 name="Chord 183"/>
          <p:cNvSpPr/>
          <p:nvPr/>
        </p:nvSpPr>
        <p:spPr>
          <a:xfrm>
            <a:off x="4878279" y="4755119"/>
            <a:ext cx="254001" cy="304800"/>
          </a:xfrm>
          <a:prstGeom prst="chord">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Chord 184"/>
          <p:cNvSpPr/>
          <p:nvPr/>
        </p:nvSpPr>
        <p:spPr>
          <a:xfrm>
            <a:off x="4310590" y="4025117"/>
            <a:ext cx="254001" cy="304800"/>
          </a:xfrm>
          <a:prstGeom prst="chord">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Chord 185"/>
          <p:cNvSpPr/>
          <p:nvPr/>
        </p:nvSpPr>
        <p:spPr>
          <a:xfrm>
            <a:off x="5005279" y="4273346"/>
            <a:ext cx="254001" cy="304800"/>
          </a:xfrm>
          <a:prstGeom prst="chord">
            <a:avLst/>
          </a:prstGeom>
          <a:solidFill>
            <a:schemeClr val="tx1">
              <a:lumMod val="95000"/>
              <a:lumOff val="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Chord 186"/>
          <p:cNvSpPr/>
          <p:nvPr/>
        </p:nvSpPr>
        <p:spPr>
          <a:xfrm>
            <a:off x="1624541" y="4713612"/>
            <a:ext cx="254001" cy="304800"/>
          </a:xfrm>
          <a:prstGeom prst="chord">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Chord 187"/>
          <p:cNvSpPr/>
          <p:nvPr/>
        </p:nvSpPr>
        <p:spPr>
          <a:xfrm>
            <a:off x="193673" y="4192334"/>
            <a:ext cx="254001" cy="304800"/>
          </a:xfrm>
          <a:prstGeom prst="chord">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Chord 188"/>
          <p:cNvSpPr/>
          <p:nvPr/>
        </p:nvSpPr>
        <p:spPr>
          <a:xfrm>
            <a:off x="1118657" y="4245002"/>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Chord 189"/>
          <p:cNvSpPr/>
          <p:nvPr/>
        </p:nvSpPr>
        <p:spPr>
          <a:xfrm>
            <a:off x="5745692" y="4066970"/>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Chord 190"/>
          <p:cNvSpPr/>
          <p:nvPr/>
        </p:nvSpPr>
        <p:spPr>
          <a:xfrm>
            <a:off x="5872693" y="4755119"/>
            <a:ext cx="254001" cy="304800"/>
          </a:xfrm>
          <a:prstGeom prst="chord">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Chord 191"/>
          <p:cNvSpPr/>
          <p:nvPr/>
        </p:nvSpPr>
        <p:spPr>
          <a:xfrm>
            <a:off x="3470271" y="4866012"/>
            <a:ext cx="254001" cy="304800"/>
          </a:xfrm>
          <a:prstGeom prst="chord">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Chord 192"/>
          <p:cNvSpPr/>
          <p:nvPr/>
        </p:nvSpPr>
        <p:spPr>
          <a:xfrm>
            <a:off x="7290854" y="4450319"/>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Chord 193"/>
          <p:cNvSpPr/>
          <p:nvPr/>
        </p:nvSpPr>
        <p:spPr>
          <a:xfrm>
            <a:off x="621839" y="4907519"/>
            <a:ext cx="254001" cy="304800"/>
          </a:xfrm>
          <a:prstGeom prst="chord">
            <a:avLst/>
          </a:prstGeom>
          <a:solidFill>
            <a:schemeClr val="tx1">
              <a:lumMod val="95000"/>
              <a:lumOff val="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Chord 194"/>
          <p:cNvSpPr/>
          <p:nvPr/>
        </p:nvSpPr>
        <p:spPr>
          <a:xfrm>
            <a:off x="8574191" y="4450319"/>
            <a:ext cx="254001" cy="304800"/>
          </a:xfrm>
          <a:prstGeom prst="chord">
            <a:avLst/>
          </a:prstGeom>
          <a:solidFill>
            <a:schemeClr val="tx1">
              <a:lumMod val="75000"/>
              <a:lumOff val="2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 name="Chord 195"/>
          <p:cNvSpPr/>
          <p:nvPr/>
        </p:nvSpPr>
        <p:spPr>
          <a:xfrm>
            <a:off x="2136950" y="4066970"/>
            <a:ext cx="254001" cy="304800"/>
          </a:xfrm>
          <a:prstGeom prst="chord">
            <a:avLst/>
          </a:prstGeom>
          <a:solidFill>
            <a:schemeClr val="tx1">
              <a:lumMod val="75000"/>
              <a:lumOff val="2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Chord 198"/>
          <p:cNvSpPr/>
          <p:nvPr/>
        </p:nvSpPr>
        <p:spPr>
          <a:xfrm>
            <a:off x="3470271" y="4025117"/>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Chord 199"/>
          <p:cNvSpPr/>
          <p:nvPr/>
        </p:nvSpPr>
        <p:spPr>
          <a:xfrm>
            <a:off x="7912102" y="4755119"/>
            <a:ext cx="254001" cy="304800"/>
          </a:xfrm>
          <a:prstGeom prst="chord">
            <a:avLst/>
          </a:prstGeom>
          <a:solidFill>
            <a:schemeClr val="tx1">
              <a:lumMod val="95000"/>
              <a:lumOff val="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Chord 200"/>
          <p:cNvSpPr/>
          <p:nvPr/>
        </p:nvSpPr>
        <p:spPr>
          <a:xfrm>
            <a:off x="2430110" y="4755119"/>
            <a:ext cx="254001" cy="304800"/>
          </a:xfrm>
          <a:prstGeom prst="chord">
            <a:avLst/>
          </a:prstGeom>
          <a:solidFill>
            <a:schemeClr val="tx1">
              <a:lumMod val="75000"/>
              <a:lumOff val="2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 name="Chord 201"/>
          <p:cNvSpPr/>
          <p:nvPr/>
        </p:nvSpPr>
        <p:spPr>
          <a:xfrm>
            <a:off x="6618815" y="4014420"/>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Chord 202"/>
          <p:cNvSpPr/>
          <p:nvPr/>
        </p:nvSpPr>
        <p:spPr>
          <a:xfrm>
            <a:off x="8785227" y="3709620"/>
            <a:ext cx="254001" cy="304800"/>
          </a:xfrm>
          <a:prstGeom prst="chord">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748840" y="3715852"/>
            <a:ext cx="1388110" cy="461665"/>
          </a:xfrm>
          <a:prstGeom prst="rect">
            <a:avLst/>
          </a:prstGeom>
          <a:noFill/>
        </p:spPr>
        <p:txBody>
          <a:bodyPr wrap="square" rtlCol="0">
            <a:spAutoFit/>
          </a:bodyPr>
          <a:lstStyle/>
          <a:p>
            <a:r>
              <a:rPr lang="en-US" sz="2400" dirty="0" smtClean="0"/>
              <a:t>disease</a:t>
            </a:r>
            <a:endParaRPr lang="en-US" sz="2400" dirty="0"/>
          </a:p>
        </p:txBody>
      </p:sp>
      <p:sp>
        <p:nvSpPr>
          <p:cNvPr id="35" name="TextBox 34"/>
          <p:cNvSpPr txBox="1"/>
          <p:nvPr/>
        </p:nvSpPr>
        <p:spPr>
          <a:xfrm>
            <a:off x="5344582" y="4293454"/>
            <a:ext cx="2116667" cy="461665"/>
          </a:xfrm>
          <a:prstGeom prst="rect">
            <a:avLst/>
          </a:prstGeom>
          <a:noFill/>
        </p:spPr>
        <p:txBody>
          <a:bodyPr wrap="square" rtlCol="0">
            <a:spAutoFit/>
          </a:bodyPr>
          <a:lstStyle/>
          <a:p>
            <a:r>
              <a:rPr lang="en-US" sz="2400" dirty="0" err="1" smtClean="0"/>
              <a:t>dessication</a:t>
            </a:r>
            <a:endParaRPr lang="en-US" sz="2400" dirty="0"/>
          </a:p>
        </p:txBody>
      </p:sp>
      <p:sp>
        <p:nvSpPr>
          <p:cNvPr id="36" name="TextBox 35"/>
          <p:cNvSpPr txBox="1"/>
          <p:nvPr/>
        </p:nvSpPr>
        <p:spPr>
          <a:xfrm>
            <a:off x="7417855" y="3862020"/>
            <a:ext cx="1388110" cy="461665"/>
          </a:xfrm>
          <a:prstGeom prst="rect">
            <a:avLst/>
          </a:prstGeom>
          <a:noFill/>
        </p:spPr>
        <p:txBody>
          <a:bodyPr wrap="square" rtlCol="0">
            <a:spAutoFit/>
          </a:bodyPr>
          <a:lstStyle/>
          <a:p>
            <a:r>
              <a:rPr lang="en-US" sz="2400" dirty="0" smtClean="0"/>
              <a:t>salinity</a:t>
            </a:r>
            <a:endParaRPr lang="en-US" sz="2400" dirty="0"/>
          </a:p>
        </p:txBody>
      </p:sp>
      <p:grpSp>
        <p:nvGrpSpPr>
          <p:cNvPr id="27" name="Group 26"/>
          <p:cNvGrpSpPr/>
          <p:nvPr/>
        </p:nvGrpSpPr>
        <p:grpSpPr>
          <a:xfrm>
            <a:off x="7029684" y="4971357"/>
            <a:ext cx="501888" cy="398910"/>
            <a:chOff x="3562744" y="1515072"/>
            <a:chExt cx="603695" cy="478612"/>
          </a:xfrm>
        </p:grpSpPr>
        <p:sp>
          <p:nvSpPr>
            <p:cNvPr id="28" name="Rectangle 27"/>
            <p:cNvSpPr/>
            <p:nvPr/>
          </p:nvSpPr>
          <p:spPr>
            <a:xfrm>
              <a:off x="3574483" y="1708440"/>
              <a:ext cx="591956" cy="285244"/>
            </a:xfrm>
            <a:prstGeom prst="rect">
              <a:avLst/>
            </a:prstGeom>
            <a:solidFill>
              <a:srgbClr val="E275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000000"/>
                  </a:solidFill>
                </a:rPr>
                <a:t>TE</a:t>
              </a:r>
              <a:endParaRPr lang="en-US" sz="1600" dirty="0">
                <a:solidFill>
                  <a:srgbClr val="000000"/>
                </a:solidFill>
              </a:endParaRPr>
            </a:p>
          </p:txBody>
        </p:sp>
        <p:grpSp>
          <p:nvGrpSpPr>
            <p:cNvPr id="29" name="Group 28"/>
            <p:cNvGrpSpPr/>
            <p:nvPr/>
          </p:nvGrpSpPr>
          <p:grpSpPr>
            <a:xfrm>
              <a:off x="3562744" y="1515072"/>
              <a:ext cx="589592" cy="193367"/>
              <a:chOff x="4056407" y="1762338"/>
              <a:chExt cx="610532" cy="193367"/>
            </a:xfrm>
          </p:grpSpPr>
          <p:grpSp>
            <p:nvGrpSpPr>
              <p:cNvPr id="30" name="Group 29"/>
              <p:cNvGrpSpPr/>
              <p:nvPr/>
            </p:nvGrpSpPr>
            <p:grpSpPr>
              <a:xfrm>
                <a:off x="4056407" y="1762338"/>
                <a:ext cx="88333" cy="193367"/>
                <a:chOff x="7728695" y="1300673"/>
                <a:chExt cx="88333" cy="193367"/>
              </a:xfrm>
            </p:grpSpPr>
            <p:sp>
              <p:nvSpPr>
                <p:cNvPr id="39" name="Oval 38"/>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0" name="Straight Connector 3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31" name="Group 30"/>
              <p:cNvGrpSpPr/>
              <p:nvPr/>
            </p:nvGrpSpPr>
            <p:grpSpPr>
              <a:xfrm>
                <a:off x="4342280" y="1762338"/>
                <a:ext cx="88333" cy="193367"/>
                <a:chOff x="7728695" y="1300673"/>
                <a:chExt cx="88333" cy="193367"/>
              </a:xfrm>
            </p:grpSpPr>
            <p:sp>
              <p:nvSpPr>
                <p:cNvPr id="37" name="Oval 36"/>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8" name="Straight Connector 37"/>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32" name="Group 31"/>
              <p:cNvGrpSpPr/>
              <p:nvPr/>
            </p:nvGrpSpPr>
            <p:grpSpPr>
              <a:xfrm>
                <a:off x="4578606" y="1762338"/>
                <a:ext cx="88333" cy="193367"/>
                <a:chOff x="7728695" y="1300673"/>
                <a:chExt cx="88333" cy="193367"/>
              </a:xfrm>
            </p:grpSpPr>
            <p:sp>
              <p:nvSpPr>
                <p:cNvPr id="33" name="Oval 32"/>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4" name="Straight Connector 33"/>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grpSp>
      <p:grpSp>
        <p:nvGrpSpPr>
          <p:cNvPr id="45" name="Group 44"/>
          <p:cNvGrpSpPr/>
          <p:nvPr/>
        </p:nvGrpSpPr>
        <p:grpSpPr>
          <a:xfrm>
            <a:off x="119951" y="2986916"/>
            <a:ext cx="501888" cy="398910"/>
            <a:chOff x="3562744" y="1515072"/>
            <a:chExt cx="603695" cy="478612"/>
          </a:xfrm>
        </p:grpSpPr>
        <p:sp>
          <p:nvSpPr>
            <p:cNvPr id="46" name="Rectangle 45"/>
            <p:cNvSpPr/>
            <p:nvPr/>
          </p:nvSpPr>
          <p:spPr>
            <a:xfrm>
              <a:off x="3574483" y="1708440"/>
              <a:ext cx="591956" cy="285244"/>
            </a:xfrm>
            <a:prstGeom prst="rect">
              <a:avLst/>
            </a:prstGeom>
            <a:solidFill>
              <a:srgbClr val="E275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000000"/>
                  </a:solidFill>
                </a:rPr>
                <a:t>TE</a:t>
              </a:r>
              <a:endParaRPr lang="en-US" sz="1600" dirty="0">
                <a:solidFill>
                  <a:srgbClr val="000000"/>
                </a:solidFill>
              </a:endParaRPr>
            </a:p>
          </p:txBody>
        </p:sp>
        <p:grpSp>
          <p:nvGrpSpPr>
            <p:cNvPr id="47" name="Group 46"/>
            <p:cNvGrpSpPr/>
            <p:nvPr/>
          </p:nvGrpSpPr>
          <p:grpSpPr>
            <a:xfrm>
              <a:off x="3562744" y="1515072"/>
              <a:ext cx="589592" cy="193367"/>
              <a:chOff x="4056407" y="1762338"/>
              <a:chExt cx="610532" cy="193367"/>
            </a:xfrm>
          </p:grpSpPr>
          <p:grpSp>
            <p:nvGrpSpPr>
              <p:cNvPr id="48" name="Group 47"/>
              <p:cNvGrpSpPr/>
              <p:nvPr/>
            </p:nvGrpSpPr>
            <p:grpSpPr>
              <a:xfrm>
                <a:off x="4056407" y="1762338"/>
                <a:ext cx="88333" cy="193367"/>
                <a:chOff x="7728695" y="1300673"/>
                <a:chExt cx="88333" cy="193367"/>
              </a:xfrm>
            </p:grpSpPr>
            <p:sp>
              <p:nvSpPr>
                <p:cNvPr id="55" name="Oval 54"/>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6" name="Straight Connector 55"/>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49" name="Group 48"/>
              <p:cNvGrpSpPr/>
              <p:nvPr/>
            </p:nvGrpSpPr>
            <p:grpSpPr>
              <a:xfrm>
                <a:off x="4342280" y="1762338"/>
                <a:ext cx="88333" cy="193367"/>
                <a:chOff x="7728695" y="1300673"/>
                <a:chExt cx="88333" cy="193367"/>
              </a:xfrm>
            </p:grpSpPr>
            <p:sp>
              <p:nvSpPr>
                <p:cNvPr id="53" name="Oval 52"/>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4" name="Straight Connector 53"/>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50" name="Group 49"/>
              <p:cNvGrpSpPr/>
              <p:nvPr/>
            </p:nvGrpSpPr>
            <p:grpSpPr>
              <a:xfrm>
                <a:off x="4578606" y="1762338"/>
                <a:ext cx="88333" cy="193367"/>
                <a:chOff x="7728695" y="1300673"/>
                <a:chExt cx="88333" cy="193367"/>
              </a:xfrm>
            </p:grpSpPr>
            <p:sp>
              <p:nvSpPr>
                <p:cNvPr id="51" name="Oval 50"/>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2" name="Straight Connector 51"/>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grpSp>
      <p:cxnSp>
        <p:nvCxnSpPr>
          <p:cNvPr id="57" name="Straight Arrow Connector 56"/>
          <p:cNvCxnSpPr/>
          <p:nvPr/>
        </p:nvCxnSpPr>
        <p:spPr>
          <a:xfrm>
            <a:off x="447674" y="3522133"/>
            <a:ext cx="174166" cy="339887"/>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H="1" flipV="1">
            <a:off x="6380853" y="5021562"/>
            <a:ext cx="475924" cy="110961"/>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73" name="Group 72"/>
          <p:cNvGrpSpPr/>
          <p:nvPr/>
        </p:nvGrpSpPr>
        <p:grpSpPr>
          <a:xfrm>
            <a:off x="5480176" y="3629083"/>
            <a:ext cx="501888" cy="398910"/>
            <a:chOff x="3562744" y="1515072"/>
            <a:chExt cx="603695" cy="478612"/>
          </a:xfrm>
        </p:grpSpPr>
        <p:sp>
          <p:nvSpPr>
            <p:cNvPr id="74" name="Rectangle 73"/>
            <p:cNvSpPr/>
            <p:nvPr/>
          </p:nvSpPr>
          <p:spPr>
            <a:xfrm>
              <a:off x="3574483" y="1708440"/>
              <a:ext cx="591956" cy="285244"/>
            </a:xfrm>
            <a:prstGeom prst="rect">
              <a:avLst/>
            </a:prstGeom>
            <a:solidFill>
              <a:srgbClr val="E275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000000"/>
                  </a:solidFill>
                </a:rPr>
                <a:t>TE</a:t>
              </a:r>
              <a:endParaRPr lang="en-US" sz="1600" dirty="0">
                <a:solidFill>
                  <a:srgbClr val="000000"/>
                </a:solidFill>
              </a:endParaRPr>
            </a:p>
          </p:txBody>
        </p:sp>
        <p:grpSp>
          <p:nvGrpSpPr>
            <p:cNvPr id="75" name="Group 74"/>
            <p:cNvGrpSpPr/>
            <p:nvPr/>
          </p:nvGrpSpPr>
          <p:grpSpPr>
            <a:xfrm>
              <a:off x="3562744" y="1515072"/>
              <a:ext cx="589592" cy="193367"/>
              <a:chOff x="4056407" y="1762338"/>
              <a:chExt cx="610532" cy="193367"/>
            </a:xfrm>
          </p:grpSpPr>
          <p:grpSp>
            <p:nvGrpSpPr>
              <p:cNvPr id="76" name="Group 75"/>
              <p:cNvGrpSpPr/>
              <p:nvPr/>
            </p:nvGrpSpPr>
            <p:grpSpPr>
              <a:xfrm>
                <a:off x="4056407" y="1762338"/>
                <a:ext cx="88333" cy="193367"/>
                <a:chOff x="7728695" y="1300673"/>
                <a:chExt cx="88333" cy="193367"/>
              </a:xfrm>
            </p:grpSpPr>
            <p:sp>
              <p:nvSpPr>
                <p:cNvPr id="83" name="Oval 82"/>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4" name="Straight Connector 83"/>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77" name="Group 76"/>
              <p:cNvGrpSpPr/>
              <p:nvPr/>
            </p:nvGrpSpPr>
            <p:grpSpPr>
              <a:xfrm>
                <a:off x="4342280" y="1762338"/>
                <a:ext cx="88333" cy="193367"/>
                <a:chOff x="7728695" y="1300673"/>
                <a:chExt cx="88333" cy="193367"/>
              </a:xfrm>
            </p:grpSpPr>
            <p:sp>
              <p:nvSpPr>
                <p:cNvPr id="81" name="Oval 80"/>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2" name="Straight Connector 81"/>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78" name="Group 77"/>
              <p:cNvGrpSpPr/>
              <p:nvPr/>
            </p:nvGrpSpPr>
            <p:grpSpPr>
              <a:xfrm>
                <a:off x="4578606" y="1762338"/>
                <a:ext cx="88333" cy="193367"/>
                <a:chOff x="7728695" y="1300673"/>
                <a:chExt cx="88333" cy="193367"/>
              </a:xfrm>
            </p:grpSpPr>
            <p:sp>
              <p:nvSpPr>
                <p:cNvPr id="79" name="Oval 78"/>
                <p:cNvSpPr/>
                <p:nvPr/>
              </p:nvSpPr>
              <p:spPr>
                <a:xfrm>
                  <a:off x="7728695" y="1300673"/>
                  <a:ext cx="88333" cy="87571"/>
                </a:xfrm>
                <a:prstGeom prst="ellipse">
                  <a:avLst/>
                </a:prstGeom>
                <a:no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0" name="Straight Connector 79"/>
                <p:cNvCxnSpPr/>
                <p:nvPr/>
              </p:nvCxnSpPr>
              <p:spPr>
                <a:xfrm>
                  <a:off x="7778750" y="1388244"/>
                  <a:ext cx="0" cy="10579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grpSp>
      <p:cxnSp>
        <p:nvCxnSpPr>
          <p:cNvPr id="85" name="Straight Arrow Connector 84"/>
          <p:cNvCxnSpPr/>
          <p:nvPr/>
        </p:nvCxnSpPr>
        <p:spPr>
          <a:xfrm flipH="1">
            <a:off x="5160491" y="4014420"/>
            <a:ext cx="197578" cy="169364"/>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6937613"/>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1084" y="1051819"/>
            <a:ext cx="8773268" cy="2434511"/>
          </a:xfrm>
        </p:spPr>
        <p:txBody>
          <a:bodyPr>
            <a:noAutofit/>
          </a:bodyPr>
          <a:lstStyle/>
          <a:p>
            <a:pPr marL="0" indent="0">
              <a:buNone/>
            </a:pPr>
            <a:r>
              <a:rPr lang="en-US" dirty="0" smtClean="0">
                <a:solidFill>
                  <a:srgbClr val="262626"/>
                </a:solidFill>
              </a:rPr>
              <a:t>	</a:t>
            </a:r>
          </a:p>
        </p:txBody>
      </p:sp>
      <p:sp>
        <p:nvSpPr>
          <p:cNvPr id="4" name="Left Arrow 3"/>
          <p:cNvSpPr/>
          <p:nvPr/>
        </p:nvSpPr>
        <p:spPr>
          <a:xfrm>
            <a:off x="4515901" y="5539399"/>
            <a:ext cx="1234332" cy="447720"/>
          </a:xfrm>
          <a:prstGeom prst="leftArrow">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2000" b="1" dirty="0">
              <a:solidFill>
                <a:schemeClr val="tx1">
                  <a:lumMod val="75000"/>
                  <a:lumOff val="25000"/>
                </a:schemeClr>
              </a:solidFill>
            </a:endParaRPr>
          </a:p>
        </p:txBody>
      </p:sp>
      <p:grpSp>
        <p:nvGrpSpPr>
          <p:cNvPr id="6" name="Group 5"/>
          <p:cNvGrpSpPr/>
          <p:nvPr/>
        </p:nvGrpSpPr>
        <p:grpSpPr>
          <a:xfrm>
            <a:off x="1373261" y="3546086"/>
            <a:ext cx="7076472" cy="3213369"/>
            <a:chOff x="1059692" y="2759565"/>
            <a:chExt cx="7390041" cy="3556786"/>
          </a:xfrm>
        </p:grpSpPr>
        <p:sp>
          <p:nvSpPr>
            <p:cNvPr id="7" name="TextBox 6"/>
            <p:cNvSpPr txBox="1"/>
            <p:nvPr/>
          </p:nvSpPr>
          <p:spPr>
            <a:xfrm>
              <a:off x="4882740" y="2759565"/>
              <a:ext cx="1515510" cy="584776"/>
            </a:xfrm>
            <a:prstGeom prst="rect">
              <a:avLst/>
            </a:prstGeom>
            <a:noFill/>
          </p:spPr>
          <p:txBody>
            <a:bodyPr wrap="square" rtlCol="0">
              <a:spAutoFit/>
            </a:bodyPr>
            <a:lstStyle/>
            <a:p>
              <a:r>
                <a:rPr lang="en-US" sz="1600" dirty="0" smtClean="0">
                  <a:solidFill>
                    <a:schemeClr val="accent3">
                      <a:lumMod val="50000"/>
                    </a:schemeClr>
                  </a:solidFill>
                </a:rPr>
                <a:t>disease resistance</a:t>
              </a:r>
              <a:endParaRPr lang="en-US" sz="1600" dirty="0">
                <a:solidFill>
                  <a:schemeClr val="accent3">
                    <a:lumMod val="50000"/>
                  </a:schemeClr>
                </a:solidFill>
              </a:endParaRPr>
            </a:p>
          </p:txBody>
        </p:sp>
        <p:grpSp>
          <p:nvGrpSpPr>
            <p:cNvPr id="8" name="Group 7"/>
            <p:cNvGrpSpPr/>
            <p:nvPr/>
          </p:nvGrpSpPr>
          <p:grpSpPr>
            <a:xfrm>
              <a:off x="1059692" y="2764428"/>
              <a:ext cx="7005535" cy="3551923"/>
              <a:chOff x="1059692" y="2764428"/>
              <a:chExt cx="7005535" cy="3551923"/>
            </a:xfrm>
          </p:grpSpPr>
          <p:pic>
            <p:nvPicPr>
              <p:cNvPr id="10" name="Picture 9" descr="Pacific Oysters.jpg"/>
              <p:cNvPicPr>
                <a:picLocks noChangeAspect="1"/>
              </p:cNvPicPr>
              <p:nvPr/>
            </p:nvPicPr>
            <p:blipFill>
              <a:blip r:embed="rId3">
                <a:alphaModFix amt="62000"/>
              </a:blip>
              <a:stretch>
                <a:fillRect/>
              </a:stretch>
            </p:blipFill>
            <p:spPr>
              <a:xfrm>
                <a:off x="1059692" y="4482155"/>
                <a:ext cx="1942512" cy="1374138"/>
              </a:xfrm>
              <a:prstGeom prst="rect">
                <a:avLst/>
              </a:prstGeom>
              <a:effectLst>
                <a:softEdge rad="165100"/>
              </a:effectLst>
            </p:spPr>
          </p:pic>
          <p:pic>
            <p:nvPicPr>
              <p:cNvPr id="11" name="Picture 10" descr="Pacific Oysters.jpg"/>
              <p:cNvPicPr>
                <a:picLocks noChangeAspect="1"/>
              </p:cNvPicPr>
              <p:nvPr/>
            </p:nvPicPr>
            <p:blipFill>
              <a:blip r:embed="rId3"/>
              <a:stretch>
                <a:fillRect/>
              </a:stretch>
            </p:blipFill>
            <p:spPr>
              <a:xfrm>
                <a:off x="3124488" y="2831306"/>
                <a:ext cx="1769891" cy="1252026"/>
              </a:xfrm>
              <a:prstGeom prst="rect">
                <a:avLst/>
              </a:prstGeom>
            </p:spPr>
          </p:pic>
          <p:sp>
            <p:nvSpPr>
              <p:cNvPr id="12" name="TextBox 11"/>
              <p:cNvSpPr txBox="1"/>
              <p:nvPr/>
            </p:nvSpPr>
            <p:spPr>
              <a:xfrm>
                <a:off x="1059692" y="5631912"/>
                <a:ext cx="1639807" cy="615553"/>
              </a:xfrm>
              <a:prstGeom prst="rect">
                <a:avLst/>
              </a:prstGeom>
              <a:noFill/>
            </p:spPr>
            <p:txBody>
              <a:bodyPr wrap="square" rtlCol="0">
                <a:spAutoFit/>
              </a:bodyPr>
              <a:lstStyle/>
              <a:p>
                <a:r>
                  <a:rPr lang="en-US" b="1" dirty="0" smtClean="0">
                    <a:solidFill>
                      <a:schemeClr val="tx2">
                        <a:lumMod val="90000"/>
                        <a:lumOff val="10000"/>
                      </a:schemeClr>
                    </a:solidFill>
                  </a:rPr>
                  <a:t>GENES </a:t>
                </a:r>
              </a:p>
              <a:p>
                <a:r>
                  <a:rPr lang="en-US" sz="1600" b="1" dirty="0">
                    <a:solidFill>
                      <a:schemeClr val="tx2">
                        <a:lumMod val="90000"/>
                        <a:lumOff val="10000"/>
                      </a:schemeClr>
                    </a:solidFill>
                  </a:rPr>
                  <a:t> </a:t>
                </a:r>
                <a:r>
                  <a:rPr lang="en-US" sz="1600" b="1" dirty="0" smtClean="0">
                    <a:solidFill>
                      <a:schemeClr val="tx2">
                        <a:lumMod val="90000"/>
                        <a:lumOff val="10000"/>
                      </a:schemeClr>
                    </a:solidFill>
                  </a:rPr>
                  <a:t> (DNA)</a:t>
                </a:r>
                <a:endParaRPr lang="en-US" sz="1600" b="1" dirty="0">
                  <a:solidFill>
                    <a:schemeClr val="tx2">
                      <a:lumMod val="90000"/>
                      <a:lumOff val="10000"/>
                    </a:schemeClr>
                  </a:solidFill>
                </a:endParaRPr>
              </a:p>
            </p:txBody>
          </p:sp>
          <p:pic>
            <p:nvPicPr>
              <p:cNvPr id="13" name="Picture 12" descr="Pacific Oysters.jpg"/>
              <p:cNvPicPr>
                <a:picLocks noChangeAspect="1"/>
              </p:cNvPicPr>
              <p:nvPr/>
            </p:nvPicPr>
            <p:blipFill>
              <a:blip r:embed="rId3"/>
              <a:stretch>
                <a:fillRect/>
              </a:stretch>
            </p:blipFill>
            <p:spPr>
              <a:xfrm>
                <a:off x="4814235" y="3344341"/>
                <a:ext cx="897771" cy="635086"/>
              </a:xfrm>
              <a:prstGeom prst="rect">
                <a:avLst/>
              </a:prstGeom>
            </p:spPr>
          </p:pic>
          <p:sp>
            <p:nvSpPr>
              <p:cNvPr id="14" name="TextBox 13"/>
              <p:cNvSpPr txBox="1"/>
              <p:nvPr/>
            </p:nvSpPr>
            <p:spPr>
              <a:xfrm>
                <a:off x="4258010" y="4027146"/>
                <a:ext cx="1403798" cy="285831"/>
              </a:xfrm>
              <a:prstGeom prst="rect">
                <a:avLst/>
              </a:prstGeom>
              <a:noFill/>
            </p:spPr>
            <p:txBody>
              <a:bodyPr wrap="square" rtlCol="0">
                <a:spAutoFit/>
              </a:bodyPr>
              <a:lstStyle/>
              <a:p>
                <a:r>
                  <a:rPr lang="en-US" sz="2000" b="1" dirty="0" smtClean="0">
                    <a:solidFill>
                      <a:srgbClr val="713B0E"/>
                    </a:solidFill>
                  </a:rPr>
                  <a:t>TRAITS</a:t>
                </a:r>
                <a:endParaRPr lang="en-US" sz="2000" b="1" dirty="0">
                  <a:solidFill>
                    <a:srgbClr val="713B0E"/>
                  </a:solidFill>
                </a:endParaRPr>
              </a:p>
            </p:txBody>
          </p:sp>
          <p:sp>
            <p:nvSpPr>
              <p:cNvPr id="15" name="TextBox 14"/>
              <p:cNvSpPr txBox="1"/>
              <p:nvPr/>
            </p:nvSpPr>
            <p:spPr>
              <a:xfrm>
                <a:off x="3996768" y="2764428"/>
                <a:ext cx="1668800" cy="338554"/>
              </a:xfrm>
              <a:prstGeom prst="rect">
                <a:avLst/>
              </a:prstGeom>
              <a:noFill/>
            </p:spPr>
            <p:txBody>
              <a:bodyPr wrap="square" rtlCol="0">
                <a:spAutoFit/>
              </a:bodyPr>
              <a:lstStyle/>
              <a:p>
                <a:r>
                  <a:rPr lang="en-US" sz="1600" dirty="0" smtClean="0">
                    <a:solidFill>
                      <a:schemeClr val="accent3">
                        <a:lumMod val="50000"/>
                      </a:schemeClr>
                    </a:solidFill>
                  </a:rPr>
                  <a:t>growth</a:t>
                </a:r>
                <a:endParaRPr lang="en-US" sz="1600" dirty="0">
                  <a:solidFill>
                    <a:schemeClr val="accent3">
                      <a:lumMod val="50000"/>
                    </a:schemeClr>
                  </a:solidFill>
                </a:endParaRPr>
              </a:p>
            </p:txBody>
          </p:sp>
          <p:grpSp>
            <p:nvGrpSpPr>
              <p:cNvPr id="16" name="Group 31"/>
              <p:cNvGrpSpPr/>
              <p:nvPr/>
            </p:nvGrpSpPr>
            <p:grpSpPr>
              <a:xfrm>
                <a:off x="5794582" y="4685394"/>
                <a:ext cx="2270645" cy="1630957"/>
                <a:chOff x="5680780" y="3288562"/>
                <a:chExt cx="2737258" cy="2283032"/>
              </a:xfrm>
            </p:grpSpPr>
            <p:pic>
              <p:nvPicPr>
                <p:cNvPr id="19" name="Picture 18" descr="DSCF0515.JPG"/>
                <p:cNvPicPr>
                  <a:picLocks noChangeAspect="1"/>
                </p:cNvPicPr>
                <p:nvPr/>
              </p:nvPicPr>
              <p:blipFill>
                <a:blip r:embed="rId4">
                  <a:alphaModFix/>
                  <a:lum/>
                </a:blip>
                <a:srcRect l="2171" t="22632" r="5033"/>
                <a:stretch>
                  <a:fillRect/>
                </a:stretch>
              </p:blipFill>
              <p:spPr>
                <a:xfrm>
                  <a:off x="5680780" y="3302000"/>
                  <a:ext cx="2710904" cy="1694933"/>
                </a:xfrm>
                <a:prstGeom prst="rect">
                  <a:avLst/>
                </a:prstGeom>
                <a:ln>
                  <a:noFill/>
                </a:ln>
                <a:effectLst>
                  <a:softEdge rad="112500"/>
                </a:effectLst>
              </p:spPr>
            </p:pic>
            <p:sp>
              <p:nvSpPr>
                <p:cNvPr id="20" name="TextBox 19"/>
                <p:cNvSpPr txBox="1"/>
                <p:nvPr/>
              </p:nvSpPr>
              <p:spPr>
                <a:xfrm>
                  <a:off x="5915025" y="5054599"/>
                  <a:ext cx="2476659" cy="516995"/>
                </a:xfrm>
                <a:prstGeom prst="rect">
                  <a:avLst/>
                </a:prstGeom>
                <a:noFill/>
              </p:spPr>
              <p:txBody>
                <a:bodyPr wrap="square" rtlCol="0">
                  <a:spAutoFit/>
                </a:bodyPr>
                <a:lstStyle/>
                <a:p>
                  <a:r>
                    <a:rPr lang="en-US" b="1" dirty="0" smtClean="0">
                      <a:solidFill>
                        <a:srgbClr val="3F5B03"/>
                      </a:solidFill>
                    </a:rPr>
                    <a:t>ENVIRONMENT</a:t>
                  </a:r>
                  <a:endParaRPr lang="en-US" b="1" dirty="0">
                    <a:solidFill>
                      <a:srgbClr val="3F5B03"/>
                    </a:solidFill>
                  </a:endParaRPr>
                </a:p>
              </p:txBody>
            </p:sp>
            <p:sp>
              <p:nvSpPr>
                <p:cNvPr id="21" name="TextBox 20"/>
                <p:cNvSpPr txBox="1"/>
                <p:nvPr/>
              </p:nvSpPr>
              <p:spPr>
                <a:xfrm>
                  <a:off x="6966115" y="3451965"/>
                  <a:ext cx="1451923" cy="338554"/>
                </a:xfrm>
                <a:prstGeom prst="rect">
                  <a:avLst/>
                </a:prstGeom>
                <a:noFill/>
              </p:spPr>
              <p:txBody>
                <a:bodyPr wrap="square" rtlCol="0">
                  <a:spAutoFit/>
                </a:bodyPr>
                <a:lstStyle/>
                <a:p>
                  <a:r>
                    <a:rPr lang="en-US" sz="1600" dirty="0" smtClean="0">
                      <a:solidFill>
                        <a:schemeClr val="accent5">
                          <a:lumMod val="50000"/>
                        </a:schemeClr>
                      </a:solidFill>
                    </a:rPr>
                    <a:t>nutrition</a:t>
                  </a:r>
                  <a:endParaRPr lang="en-US" sz="1600" dirty="0">
                    <a:solidFill>
                      <a:schemeClr val="accent5">
                        <a:lumMod val="50000"/>
                      </a:schemeClr>
                    </a:solidFill>
                  </a:endParaRPr>
                </a:p>
              </p:txBody>
            </p:sp>
            <p:sp>
              <p:nvSpPr>
                <p:cNvPr id="22" name="TextBox 21"/>
                <p:cNvSpPr txBox="1"/>
                <p:nvPr/>
              </p:nvSpPr>
              <p:spPr>
                <a:xfrm>
                  <a:off x="5762108" y="3288562"/>
                  <a:ext cx="1451923" cy="338554"/>
                </a:xfrm>
                <a:prstGeom prst="rect">
                  <a:avLst/>
                </a:prstGeom>
                <a:noFill/>
              </p:spPr>
              <p:txBody>
                <a:bodyPr wrap="square" rtlCol="0">
                  <a:spAutoFit/>
                </a:bodyPr>
                <a:lstStyle/>
                <a:p>
                  <a:r>
                    <a:rPr lang="en-US" sz="1600" dirty="0" smtClean="0">
                      <a:solidFill>
                        <a:srgbClr val="3F5B03"/>
                      </a:solidFill>
                    </a:rPr>
                    <a:t>pathogens</a:t>
                  </a:r>
                  <a:endParaRPr lang="en-US" sz="1600" dirty="0">
                    <a:solidFill>
                      <a:srgbClr val="3F5B03"/>
                    </a:solidFill>
                  </a:endParaRPr>
                </a:p>
              </p:txBody>
            </p:sp>
          </p:grpSp>
          <p:sp>
            <p:nvSpPr>
              <p:cNvPr id="17" name="Right Arrow 16"/>
              <p:cNvSpPr/>
              <p:nvPr/>
            </p:nvSpPr>
            <p:spPr>
              <a:xfrm rot="13897105">
                <a:off x="5520363" y="4087061"/>
                <a:ext cx="956225" cy="262576"/>
              </a:xfrm>
              <a:prstGeom prst="rightArrow">
                <a:avLst>
                  <a:gd name="adj1" fmla="val 27568"/>
                  <a:gd name="adj2" fmla="val 52254"/>
                </a:avLst>
              </a:prstGeom>
              <a:gradFill flip="none" rotWithShape="1">
                <a:gsLst>
                  <a:gs pos="37000">
                    <a:schemeClr val="accent5">
                      <a:lumMod val="75000"/>
                    </a:schemeClr>
                  </a:gs>
                  <a:gs pos="100000">
                    <a:srgbClr val="FFFFFF"/>
                  </a:gs>
                </a:gsLst>
                <a:lin ang="10200000" scaled="0"/>
                <a:tileRect/>
              </a:gradFill>
              <a:ln>
                <a:solidFill>
                  <a:schemeClr val="accent5">
                    <a:lumMod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 name="Right Arrow 17"/>
              <p:cNvSpPr/>
              <p:nvPr/>
            </p:nvSpPr>
            <p:spPr>
              <a:xfrm rot="18494277">
                <a:off x="2457600" y="3972926"/>
                <a:ext cx="956225" cy="262576"/>
              </a:xfrm>
              <a:prstGeom prst="rightArrow">
                <a:avLst>
                  <a:gd name="adj1" fmla="val 27568"/>
                  <a:gd name="adj2" fmla="val 5225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extBox 8"/>
            <p:cNvSpPr txBox="1"/>
            <p:nvPr/>
          </p:nvSpPr>
          <p:spPr>
            <a:xfrm>
              <a:off x="6904668" y="4510409"/>
              <a:ext cx="1545065" cy="338554"/>
            </a:xfrm>
            <a:prstGeom prst="rect">
              <a:avLst/>
            </a:prstGeom>
            <a:noFill/>
          </p:spPr>
          <p:txBody>
            <a:bodyPr wrap="square" rtlCol="0">
              <a:spAutoFit/>
            </a:bodyPr>
            <a:lstStyle/>
            <a:p>
              <a:r>
                <a:rPr lang="en-US" sz="1600" dirty="0" smtClean="0">
                  <a:solidFill>
                    <a:srgbClr val="3F5B03"/>
                  </a:solidFill>
                </a:rPr>
                <a:t>temperature</a:t>
              </a:r>
              <a:endParaRPr lang="en-US" sz="1600" dirty="0">
                <a:solidFill>
                  <a:srgbClr val="3F5B03"/>
                </a:solidFill>
              </a:endParaRPr>
            </a:p>
          </p:txBody>
        </p:sp>
      </p:grpSp>
      <p:grpSp>
        <p:nvGrpSpPr>
          <p:cNvPr id="23" name="Group 22"/>
          <p:cNvGrpSpPr/>
          <p:nvPr/>
        </p:nvGrpSpPr>
        <p:grpSpPr>
          <a:xfrm>
            <a:off x="2475830" y="4458876"/>
            <a:ext cx="2108143" cy="1675050"/>
            <a:chOff x="1661296" y="2481295"/>
            <a:chExt cx="2653973" cy="2595340"/>
          </a:xfrm>
        </p:grpSpPr>
        <p:sp>
          <p:nvSpPr>
            <p:cNvPr id="24" name="Right Arrow 23"/>
            <p:cNvSpPr/>
            <p:nvPr/>
          </p:nvSpPr>
          <p:spPr>
            <a:xfrm rot="18494277">
              <a:off x="2015526" y="2992294"/>
              <a:ext cx="1338534" cy="316535"/>
            </a:xfrm>
            <a:prstGeom prst="rightArrow">
              <a:avLst>
                <a:gd name="adj1" fmla="val 27568"/>
                <a:gd name="adj2" fmla="val 52254"/>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5" name="TextBox 24"/>
            <p:cNvSpPr txBox="1"/>
            <p:nvPr/>
          </p:nvSpPr>
          <p:spPr>
            <a:xfrm>
              <a:off x="1661296" y="4171894"/>
              <a:ext cx="2653973" cy="904741"/>
            </a:xfrm>
            <a:prstGeom prst="rect">
              <a:avLst/>
            </a:prstGeom>
            <a:noFill/>
          </p:spPr>
          <p:txBody>
            <a:bodyPr wrap="square" rtlCol="0">
              <a:spAutoFit/>
            </a:bodyPr>
            <a:lstStyle/>
            <a:p>
              <a:pPr algn="ctr"/>
              <a:r>
                <a:rPr lang="en-US" sz="2000" b="1" dirty="0" smtClean="0">
                  <a:solidFill>
                    <a:srgbClr val="FF6525"/>
                  </a:solidFill>
                </a:rPr>
                <a:t>EPIGENOME</a:t>
              </a:r>
            </a:p>
            <a:p>
              <a:pPr algn="ctr"/>
              <a:r>
                <a:rPr lang="en-US" sz="1600" b="1" dirty="0" smtClean="0">
                  <a:solidFill>
                    <a:srgbClr val="FF6525"/>
                  </a:solidFill>
                </a:rPr>
                <a:t>(DNA methylation)</a:t>
              </a:r>
              <a:endParaRPr lang="en-US" sz="1600" b="1" dirty="0">
                <a:solidFill>
                  <a:srgbClr val="FF6525"/>
                </a:solidFill>
              </a:endParaRPr>
            </a:p>
          </p:txBody>
        </p:sp>
      </p:grpSp>
      <p:sp>
        <p:nvSpPr>
          <p:cNvPr id="2" name="Rectangle 1"/>
          <p:cNvSpPr/>
          <p:nvPr/>
        </p:nvSpPr>
        <p:spPr>
          <a:xfrm>
            <a:off x="59064" y="3486330"/>
            <a:ext cx="8895288" cy="3650467"/>
          </a:xfrm>
          <a:prstGeom prst="rect">
            <a:avLst/>
          </a:prstGeom>
          <a:blipFill dpi="0" rotWithShape="0">
            <a:blip r:embed="rId5">
              <a:alphaModFix amt="36000"/>
              <a:duotone>
                <a:schemeClr val="bg2">
                  <a:shade val="40000"/>
                  <a:satMod val="400000"/>
                </a:schemeClr>
                <a:schemeClr val="bg2">
                  <a:tint val="10000"/>
                  <a:satMod val="200000"/>
                </a:schemeClr>
              </a:duotone>
            </a:blip>
            <a:srcRect/>
            <a:stretch>
              <a:fillRect l="-2796" t="-87866"/>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Content Placeholder 2"/>
          <p:cNvSpPr txBox="1">
            <a:spLocks/>
          </p:cNvSpPr>
          <p:nvPr/>
        </p:nvSpPr>
        <p:spPr>
          <a:xfrm>
            <a:off x="430497" y="1122738"/>
            <a:ext cx="8612085" cy="4268694"/>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lnSpc>
                <a:spcPct val="120000"/>
              </a:lnSpc>
            </a:pPr>
            <a:r>
              <a:rPr lang="en-US" dirty="0" smtClean="0">
                <a:solidFill>
                  <a:srgbClr val="262626"/>
                </a:solidFill>
              </a:rPr>
              <a:t>Test methylation dynamics </a:t>
            </a:r>
            <a:r>
              <a:rPr lang="en-US" dirty="0">
                <a:solidFill>
                  <a:srgbClr val="262626"/>
                </a:solidFill>
              </a:rPr>
              <a:t>in response </a:t>
            </a:r>
            <a:r>
              <a:rPr lang="en-US" dirty="0" smtClean="0">
                <a:solidFill>
                  <a:srgbClr val="262626"/>
                </a:solidFill>
              </a:rPr>
              <a:t>to environment</a:t>
            </a:r>
            <a:endParaRPr lang="en-US" dirty="0">
              <a:solidFill>
                <a:srgbClr val="262626"/>
              </a:solidFill>
            </a:endParaRPr>
          </a:p>
          <a:p>
            <a:pPr>
              <a:lnSpc>
                <a:spcPct val="120000"/>
              </a:lnSpc>
            </a:pPr>
            <a:r>
              <a:rPr lang="en-US" dirty="0" smtClean="0">
                <a:solidFill>
                  <a:srgbClr val="262626"/>
                </a:solidFill>
              </a:rPr>
              <a:t>Investigate if DNA methylation patterns are heritable over multiple generations</a:t>
            </a:r>
          </a:p>
          <a:p>
            <a:pPr>
              <a:lnSpc>
                <a:spcPct val="120000"/>
              </a:lnSpc>
            </a:pPr>
            <a:r>
              <a:rPr lang="en-US" dirty="0" smtClean="0">
                <a:solidFill>
                  <a:srgbClr val="262626"/>
                </a:solidFill>
              </a:rPr>
              <a:t>Explore the role of TEs in shaping genetic variation</a:t>
            </a:r>
          </a:p>
        </p:txBody>
      </p:sp>
      <p:sp>
        <p:nvSpPr>
          <p:cNvPr id="28" name="Title 1"/>
          <p:cNvSpPr>
            <a:spLocks noGrp="1"/>
          </p:cNvSpPr>
          <p:nvPr>
            <p:ph type="title"/>
          </p:nvPr>
        </p:nvSpPr>
        <p:spPr>
          <a:xfrm>
            <a:off x="320675" y="-323850"/>
            <a:ext cx="8042275" cy="1336675"/>
          </a:xfrm>
        </p:spPr>
        <p:txBody>
          <a:bodyPr/>
          <a:lstStyle/>
          <a:p>
            <a:pPr algn="l"/>
            <a:r>
              <a:rPr lang="en-US" dirty="0" smtClean="0"/>
              <a:t>Next steps</a:t>
            </a:r>
            <a:endParaRPr lang="en-US" dirty="0"/>
          </a:p>
        </p:txBody>
      </p:sp>
    </p:spTree>
    <p:extLst>
      <p:ext uri="{BB962C8B-B14F-4D97-AF65-F5344CB8AC3E}">
        <p14:creationId xmlns:p14="http://schemas.microsoft.com/office/powerpoint/2010/main" val="4149239745"/>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48712" y="-395809"/>
            <a:ext cx="9263588" cy="139802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4100" dirty="0" smtClean="0"/>
              <a:t>Conclusions</a:t>
            </a:r>
            <a:endParaRPr lang="en-US" sz="4100" dirty="0"/>
          </a:p>
        </p:txBody>
      </p:sp>
      <p:sp>
        <p:nvSpPr>
          <p:cNvPr id="4" name="Left Arrow 3"/>
          <p:cNvSpPr/>
          <p:nvPr/>
        </p:nvSpPr>
        <p:spPr>
          <a:xfrm>
            <a:off x="4515901" y="5539399"/>
            <a:ext cx="1234332" cy="447720"/>
          </a:xfrm>
          <a:prstGeom prst="leftArrow">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2000" b="1" dirty="0">
              <a:solidFill>
                <a:schemeClr val="tx1">
                  <a:lumMod val="75000"/>
                  <a:lumOff val="25000"/>
                </a:schemeClr>
              </a:solidFill>
            </a:endParaRPr>
          </a:p>
        </p:txBody>
      </p:sp>
      <p:grpSp>
        <p:nvGrpSpPr>
          <p:cNvPr id="6" name="Group 5"/>
          <p:cNvGrpSpPr/>
          <p:nvPr/>
        </p:nvGrpSpPr>
        <p:grpSpPr>
          <a:xfrm>
            <a:off x="1373261" y="3546086"/>
            <a:ext cx="7076472" cy="3213369"/>
            <a:chOff x="1059692" y="2759565"/>
            <a:chExt cx="7390041" cy="3556786"/>
          </a:xfrm>
        </p:grpSpPr>
        <p:sp>
          <p:nvSpPr>
            <p:cNvPr id="7" name="TextBox 6"/>
            <p:cNvSpPr txBox="1"/>
            <p:nvPr/>
          </p:nvSpPr>
          <p:spPr>
            <a:xfrm>
              <a:off x="4882740" y="2759565"/>
              <a:ext cx="1515510" cy="584776"/>
            </a:xfrm>
            <a:prstGeom prst="rect">
              <a:avLst/>
            </a:prstGeom>
            <a:noFill/>
          </p:spPr>
          <p:txBody>
            <a:bodyPr wrap="square" rtlCol="0">
              <a:spAutoFit/>
            </a:bodyPr>
            <a:lstStyle/>
            <a:p>
              <a:r>
                <a:rPr lang="en-US" sz="1600" dirty="0" smtClean="0">
                  <a:solidFill>
                    <a:schemeClr val="accent3">
                      <a:lumMod val="50000"/>
                    </a:schemeClr>
                  </a:solidFill>
                </a:rPr>
                <a:t>disease resistance</a:t>
              </a:r>
              <a:endParaRPr lang="en-US" sz="1600" dirty="0">
                <a:solidFill>
                  <a:schemeClr val="accent3">
                    <a:lumMod val="50000"/>
                  </a:schemeClr>
                </a:solidFill>
              </a:endParaRPr>
            </a:p>
          </p:txBody>
        </p:sp>
        <p:grpSp>
          <p:nvGrpSpPr>
            <p:cNvPr id="8" name="Group 7"/>
            <p:cNvGrpSpPr/>
            <p:nvPr/>
          </p:nvGrpSpPr>
          <p:grpSpPr>
            <a:xfrm>
              <a:off x="1059692" y="2764428"/>
              <a:ext cx="7005535" cy="3551923"/>
              <a:chOff x="1059692" y="2764428"/>
              <a:chExt cx="7005535" cy="3551923"/>
            </a:xfrm>
          </p:grpSpPr>
          <p:pic>
            <p:nvPicPr>
              <p:cNvPr id="10" name="Picture 9" descr="Pacific Oysters.jpg"/>
              <p:cNvPicPr>
                <a:picLocks noChangeAspect="1"/>
              </p:cNvPicPr>
              <p:nvPr/>
            </p:nvPicPr>
            <p:blipFill>
              <a:blip r:embed="rId3">
                <a:alphaModFix amt="62000"/>
              </a:blip>
              <a:stretch>
                <a:fillRect/>
              </a:stretch>
            </p:blipFill>
            <p:spPr>
              <a:xfrm>
                <a:off x="1059692" y="4482155"/>
                <a:ext cx="1942512" cy="1374138"/>
              </a:xfrm>
              <a:prstGeom prst="rect">
                <a:avLst/>
              </a:prstGeom>
              <a:effectLst>
                <a:softEdge rad="165100"/>
              </a:effectLst>
            </p:spPr>
          </p:pic>
          <p:pic>
            <p:nvPicPr>
              <p:cNvPr id="11" name="Picture 10" descr="Pacific Oysters.jpg"/>
              <p:cNvPicPr>
                <a:picLocks noChangeAspect="1"/>
              </p:cNvPicPr>
              <p:nvPr/>
            </p:nvPicPr>
            <p:blipFill>
              <a:blip r:embed="rId3"/>
              <a:stretch>
                <a:fillRect/>
              </a:stretch>
            </p:blipFill>
            <p:spPr>
              <a:xfrm>
                <a:off x="3124488" y="2831306"/>
                <a:ext cx="1769891" cy="1252026"/>
              </a:xfrm>
              <a:prstGeom prst="rect">
                <a:avLst/>
              </a:prstGeom>
            </p:spPr>
          </p:pic>
          <p:sp>
            <p:nvSpPr>
              <p:cNvPr id="12" name="TextBox 11"/>
              <p:cNvSpPr txBox="1"/>
              <p:nvPr/>
            </p:nvSpPr>
            <p:spPr>
              <a:xfrm>
                <a:off x="1059692" y="5631912"/>
                <a:ext cx="1639807" cy="615553"/>
              </a:xfrm>
              <a:prstGeom prst="rect">
                <a:avLst/>
              </a:prstGeom>
              <a:noFill/>
            </p:spPr>
            <p:txBody>
              <a:bodyPr wrap="square" rtlCol="0">
                <a:spAutoFit/>
              </a:bodyPr>
              <a:lstStyle/>
              <a:p>
                <a:r>
                  <a:rPr lang="en-US" b="1" dirty="0" smtClean="0">
                    <a:solidFill>
                      <a:schemeClr val="tx2">
                        <a:lumMod val="90000"/>
                        <a:lumOff val="10000"/>
                      </a:schemeClr>
                    </a:solidFill>
                  </a:rPr>
                  <a:t>GENES </a:t>
                </a:r>
              </a:p>
              <a:p>
                <a:r>
                  <a:rPr lang="en-US" sz="1600" b="1" dirty="0">
                    <a:solidFill>
                      <a:schemeClr val="tx2">
                        <a:lumMod val="90000"/>
                        <a:lumOff val="10000"/>
                      </a:schemeClr>
                    </a:solidFill>
                  </a:rPr>
                  <a:t> </a:t>
                </a:r>
                <a:r>
                  <a:rPr lang="en-US" sz="1600" b="1" dirty="0" smtClean="0">
                    <a:solidFill>
                      <a:schemeClr val="tx2">
                        <a:lumMod val="90000"/>
                        <a:lumOff val="10000"/>
                      </a:schemeClr>
                    </a:solidFill>
                  </a:rPr>
                  <a:t> (DNA)</a:t>
                </a:r>
                <a:endParaRPr lang="en-US" sz="1600" b="1" dirty="0">
                  <a:solidFill>
                    <a:schemeClr val="tx2">
                      <a:lumMod val="90000"/>
                      <a:lumOff val="10000"/>
                    </a:schemeClr>
                  </a:solidFill>
                </a:endParaRPr>
              </a:p>
            </p:txBody>
          </p:sp>
          <p:pic>
            <p:nvPicPr>
              <p:cNvPr id="13" name="Picture 12" descr="Pacific Oysters.jpg"/>
              <p:cNvPicPr>
                <a:picLocks noChangeAspect="1"/>
              </p:cNvPicPr>
              <p:nvPr/>
            </p:nvPicPr>
            <p:blipFill>
              <a:blip r:embed="rId3"/>
              <a:stretch>
                <a:fillRect/>
              </a:stretch>
            </p:blipFill>
            <p:spPr>
              <a:xfrm>
                <a:off x="4814235" y="3344341"/>
                <a:ext cx="897771" cy="635086"/>
              </a:xfrm>
              <a:prstGeom prst="rect">
                <a:avLst/>
              </a:prstGeom>
            </p:spPr>
          </p:pic>
          <p:sp>
            <p:nvSpPr>
              <p:cNvPr id="14" name="TextBox 13"/>
              <p:cNvSpPr txBox="1"/>
              <p:nvPr/>
            </p:nvSpPr>
            <p:spPr>
              <a:xfrm>
                <a:off x="4258010" y="4027146"/>
                <a:ext cx="1403798" cy="285831"/>
              </a:xfrm>
              <a:prstGeom prst="rect">
                <a:avLst/>
              </a:prstGeom>
              <a:noFill/>
            </p:spPr>
            <p:txBody>
              <a:bodyPr wrap="square" rtlCol="0">
                <a:spAutoFit/>
              </a:bodyPr>
              <a:lstStyle/>
              <a:p>
                <a:r>
                  <a:rPr lang="en-US" sz="2000" b="1" dirty="0" smtClean="0">
                    <a:solidFill>
                      <a:srgbClr val="713B0E"/>
                    </a:solidFill>
                  </a:rPr>
                  <a:t>TRAITS</a:t>
                </a:r>
                <a:endParaRPr lang="en-US" sz="2000" b="1" dirty="0">
                  <a:solidFill>
                    <a:srgbClr val="713B0E"/>
                  </a:solidFill>
                </a:endParaRPr>
              </a:p>
            </p:txBody>
          </p:sp>
          <p:sp>
            <p:nvSpPr>
              <p:cNvPr id="15" name="TextBox 14"/>
              <p:cNvSpPr txBox="1"/>
              <p:nvPr/>
            </p:nvSpPr>
            <p:spPr>
              <a:xfrm>
                <a:off x="3996768" y="2764428"/>
                <a:ext cx="1668800" cy="338554"/>
              </a:xfrm>
              <a:prstGeom prst="rect">
                <a:avLst/>
              </a:prstGeom>
              <a:noFill/>
            </p:spPr>
            <p:txBody>
              <a:bodyPr wrap="square" rtlCol="0">
                <a:spAutoFit/>
              </a:bodyPr>
              <a:lstStyle/>
              <a:p>
                <a:r>
                  <a:rPr lang="en-US" sz="1600" dirty="0" smtClean="0">
                    <a:solidFill>
                      <a:schemeClr val="accent3">
                        <a:lumMod val="50000"/>
                      </a:schemeClr>
                    </a:solidFill>
                  </a:rPr>
                  <a:t>growth</a:t>
                </a:r>
                <a:endParaRPr lang="en-US" sz="1600" dirty="0">
                  <a:solidFill>
                    <a:schemeClr val="accent3">
                      <a:lumMod val="50000"/>
                    </a:schemeClr>
                  </a:solidFill>
                </a:endParaRPr>
              </a:p>
            </p:txBody>
          </p:sp>
          <p:grpSp>
            <p:nvGrpSpPr>
              <p:cNvPr id="16" name="Group 31"/>
              <p:cNvGrpSpPr/>
              <p:nvPr/>
            </p:nvGrpSpPr>
            <p:grpSpPr>
              <a:xfrm>
                <a:off x="5794582" y="4685394"/>
                <a:ext cx="2270645" cy="1630957"/>
                <a:chOff x="5680780" y="3288562"/>
                <a:chExt cx="2737258" cy="2283032"/>
              </a:xfrm>
            </p:grpSpPr>
            <p:pic>
              <p:nvPicPr>
                <p:cNvPr id="19" name="Picture 18" descr="DSCF0515.JPG"/>
                <p:cNvPicPr>
                  <a:picLocks noChangeAspect="1"/>
                </p:cNvPicPr>
                <p:nvPr/>
              </p:nvPicPr>
              <p:blipFill>
                <a:blip r:embed="rId4">
                  <a:alphaModFix/>
                  <a:lum/>
                </a:blip>
                <a:srcRect l="2171" t="22632" r="5033"/>
                <a:stretch>
                  <a:fillRect/>
                </a:stretch>
              </p:blipFill>
              <p:spPr>
                <a:xfrm>
                  <a:off x="5680780" y="3302000"/>
                  <a:ext cx="2710904" cy="1694933"/>
                </a:xfrm>
                <a:prstGeom prst="rect">
                  <a:avLst/>
                </a:prstGeom>
                <a:ln>
                  <a:noFill/>
                </a:ln>
                <a:effectLst>
                  <a:softEdge rad="112500"/>
                </a:effectLst>
              </p:spPr>
            </p:pic>
            <p:sp>
              <p:nvSpPr>
                <p:cNvPr id="20" name="TextBox 19"/>
                <p:cNvSpPr txBox="1"/>
                <p:nvPr/>
              </p:nvSpPr>
              <p:spPr>
                <a:xfrm>
                  <a:off x="5915025" y="5054599"/>
                  <a:ext cx="2476659" cy="516995"/>
                </a:xfrm>
                <a:prstGeom prst="rect">
                  <a:avLst/>
                </a:prstGeom>
                <a:noFill/>
              </p:spPr>
              <p:txBody>
                <a:bodyPr wrap="square" rtlCol="0">
                  <a:spAutoFit/>
                </a:bodyPr>
                <a:lstStyle/>
                <a:p>
                  <a:r>
                    <a:rPr lang="en-US" b="1" dirty="0" smtClean="0">
                      <a:solidFill>
                        <a:srgbClr val="3F5B03"/>
                      </a:solidFill>
                    </a:rPr>
                    <a:t>ENVIRONMENT</a:t>
                  </a:r>
                  <a:endParaRPr lang="en-US" b="1" dirty="0">
                    <a:solidFill>
                      <a:srgbClr val="3F5B03"/>
                    </a:solidFill>
                  </a:endParaRPr>
                </a:p>
              </p:txBody>
            </p:sp>
            <p:sp>
              <p:nvSpPr>
                <p:cNvPr id="21" name="TextBox 20"/>
                <p:cNvSpPr txBox="1"/>
                <p:nvPr/>
              </p:nvSpPr>
              <p:spPr>
                <a:xfrm>
                  <a:off x="6966115" y="3451965"/>
                  <a:ext cx="1451923" cy="338554"/>
                </a:xfrm>
                <a:prstGeom prst="rect">
                  <a:avLst/>
                </a:prstGeom>
                <a:noFill/>
              </p:spPr>
              <p:txBody>
                <a:bodyPr wrap="square" rtlCol="0">
                  <a:spAutoFit/>
                </a:bodyPr>
                <a:lstStyle/>
                <a:p>
                  <a:r>
                    <a:rPr lang="en-US" sz="1600" dirty="0" smtClean="0">
                      <a:solidFill>
                        <a:schemeClr val="accent5">
                          <a:lumMod val="50000"/>
                        </a:schemeClr>
                      </a:solidFill>
                    </a:rPr>
                    <a:t>nutrition</a:t>
                  </a:r>
                  <a:endParaRPr lang="en-US" sz="1600" dirty="0">
                    <a:solidFill>
                      <a:schemeClr val="accent5">
                        <a:lumMod val="50000"/>
                      </a:schemeClr>
                    </a:solidFill>
                  </a:endParaRPr>
                </a:p>
              </p:txBody>
            </p:sp>
            <p:sp>
              <p:nvSpPr>
                <p:cNvPr id="22" name="TextBox 21"/>
                <p:cNvSpPr txBox="1"/>
                <p:nvPr/>
              </p:nvSpPr>
              <p:spPr>
                <a:xfrm>
                  <a:off x="5762108" y="3288562"/>
                  <a:ext cx="1451923" cy="338554"/>
                </a:xfrm>
                <a:prstGeom prst="rect">
                  <a:avLst/>
                </a:prstGeom>
                <a:noFill/>
              </p:spPr>
              <p:txBody>
                <a:bodyPr wrap="square" rtlCol="0">
                  <a:spAutoFit/>
                </a:bodyPr>
                <a:lstStyle/>
                <a:p>
                  <a:r>
                    <a:rPr lang="en-US" sz="1600" dirty="0" smtClean="0">
                      <a:solidFill>
                        <a:srgbClr val="3F5B03"/>
                      </a:solidFill>
                    </a:rPr>
                    <a:t>pathogens</a:t>
                  </a:r>
                  <a:endParaRPr lang="en-US" sz="1600" dirty="0">
                    <a:solidFill>
                      <a:srgbClr val="3F5B03"/>
                    </a:solidFill>
                  </a:endParaRPr>
                </a:p>
              </p:txBody>
            </p:sp>
          </p:grpSp>
          <p:sp>
            <p:nvSpPr>
              <p:cNvPr id="17" name="Right Arrow 16"/>
              <p:cNvSpPr/>
              <p:nvPr/>
            </p:nvSpPr>
            <p:spPr>
              <a:xfrm rot="13897105">
                <a:off x="5520363" y="4087061"/>
                <a:ext cx="956225" cy="262576"/>
              </a:xfrm>
              <a:prstGeom prst="rightArrow">
                <a:avLst>
                  <a:gd name="adj1" fmla="val 27568"/>
                  <a:gd name="adj2" fmla="val 52254"/>
                </a:avLst>
              </a:prstGeom>
              <a:gradFill flip="none" rotWithShape="1">
                <a:gsLst>
                  <a:gs pos="37000">
                    <a:schemeClr val="accent5">
                      <a:lumMod val="75000"/>
                    </a:schemeClr>
                  </a:gs>
                  <a:gs pos="100000">
                    <a:srgbClr val="FFFFFF"/>
                  </a:gs>
                </a:gsLst>
                <a:lin ang="10200000" scaled="0"/>
                <a:tileRect/>
              </a:gradFill>
              <a:ln>
                <a:solidFill>
                  <a:schemeClr val="accent5">
                    <a:lumMod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 name="Right Arrow 17"/>
              <p:cNvSpPr/>
              <p:nvPr/>
            </p:nvSpPr>
            <p:spPr>
              <a:xfrm rot="18494277">
                <a:off x="2457600" y="3972926"/>
                <a:ext cx="956225" cy="262576"/>
              </a:xfrm>
              <a:prstGeom prst="rightArrow">
                <a:avLst>
                  <a:gd name="adj1" fmla="val 27568"/>
                  <a:gd name="adj2" fmla="val 5225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extBox 8"/>
            <p:cNvSpPr txBox="1"/>
            <p:nvPr/>
          </p:nvSpPr>
          <p:spPr>
            <a:xfrm>
              <a:off x="6904668" y="4510409"/>
              <a:ext cx="1545065" cy="338554"/>
            </a:xfrm>
            <a:prstGeom prst="rect">
              <a:avLst/>
            </a:prstGeom>
            <a:noFill/>
          </p:spPr>
          <p:txBody>
            <a:bodyPr wrap="square" rtlCol="0">
              <a:spAutoFit/>
            </a:bodyPr>
            <a:lstStyle/>
            <a:p>
              <a:r>
                <a:rPr lang="en-US" sz="1600" dirty="0" smtClean="0">
                  <a:solidFill>
                    <a:srgbClr val="3F5B03"/>
                  </a:solidFill>
                </a:rPr>
                <a:t>temperature</a:t>
              </a:r>
              <a:endParaRPr lang="en-US" sz="1600" dirty="0">
                <a:solidFill>
                  <a:srgbClr val="3F5B03"/>
                </a:solidFill>
              </a:endParaRPr>
            </a:p>
          </p:txBody>
        </p:sp>
      </p:grpSp>
      <p:grpSp>
        <p:nvGrpSpPr>
          <p:cNvPr id="23" name="Group 22"/>
          <p:cNvGrpSpPr/>
          <p:nvPr/>
        </p:nvGrpSpPr>
        <p:grpSpPr>
          <a:xfrm>
            <a:off x="2475830" y="4458876"/>
            <a:ext cx="2108143" cy="1675050"/>
            <a:chOff x="1661296" y="2481295"/>
            <a:chExt cx="2653973" cy="2595340"/>
          </a:xfrm>
        </p:grpSpPr>
        <p:sp>
          <p:nvSpPr>
            <p:cNvPr id="24" name="Right Arrow 23"/>
            <p:cNvSpPr/>
            <p:nvPr/>
          </p:nvSpPr>
          <p:spPr>
            <a:xfrm rot="18494277">
              <a:off x="2015526" y="2992294"/>
              <a:ext cx="1338534" cy="316535"/>
            </a:xfrm>
            <a:prstGeom prst="rightArrow">
              <a:avLst>
                <a:gd name="adj1" fmla="val 27568"/>
                <a:gd name="adj2" fmla="val 52254"/>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5" name="TextBox 24"/>
            <p:cNvSpPr txBox="1"/>
            <p:nvPr/>
          </p:nvSpPr>
          <p:spPr>
            <a:xfrm>
              <a:off x="1661296" y="4171894"/>
              <a:ext cx="2653973" cy="904741"/>
            </a:xfrm>
            <a:prstGeom prst="rect">
              <a:avLst/>
            </a:prstGeom>
            <a:noFill/>
          </p:spPr>
          <p:txBody>
            <a:bodyPr wrap="square" rtlCol="0">
              <a:spAutoFit/>
            </a:bodyPr>
            <a:lstStyle/>
            <a:p>
              <a:pPr algn="ctr"/>
              <a:r>
                <a:rPr lang="en-US" sz="2000" b="1" dirty="0" smtClean="0">
                  <a:solidFill>
                    <a:srgbClr val="FF6525"/>
                  </a:solidFill>
                </a:rPr>
                <a:t>EPIGENOME</a:t>
              </a:r>
            </a:p>
            <a:p>
              <a:pPr algn="ctr"/>
              <a:r>
                <a:rPr lang="en-US" sz="1600" b="1" dirty="0" smtClean="0">
                  <a:solidFill>
                    <a:srgbClr val="FF6525"/>
                  </a:solidFill>
                </a:rPr>
                <a:t>(DNA methylation)</a:t>
              </a:r>
              <a:endParaRPr lang="en-US" sz="1600" b="1" dirty="0">
                <a:solidFill>
                  <a:srgbClr val="FF6525"/>
                </a:solidFill>
              </a:endParaRPr>
            </a:p>
          </p:txBody>
        </p:sp>
      </p:grpSp>
      <p:sp>
        <p:nvSpPr>
          <p:cNvPr id="26" name="Content Placeholder 2"/>
          <p:cNvSpPr txBox="1">
            <a:spLocks/>
          </p:cNvSpPr>
          <p:nvPr/>
        </p:nvSpPr>
        <p:spPr>
          <a:xfrm>
            <a:off x="248712" y="1198920"/>
            <a:ext cx="8612085" cy="1476547"/>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endParaRPr lang="en-US" sz="2800" dirty="0">
              <a:solidFill>
                <a:srgbClr val="262626"/>
              </a:solidFill>
            </a:endParaRPr>
          </a:p>
        </p:txBody>
      </p:sp>
      <p:sp>
        <p:nvSpPr>
          <p:cNvPr id="27" name="Rectangle 26"/>
          <p:cNvSpPr/>
          <p:nvPr/>
        </p:nvSpPr>
        <p:spPr>
          <a:xfrm>
            <a:off x="59064" y="3486330"/>
            <a:ext cx="8895288" cy="3650467"/>
          </a:xfrm>
          <a:prstGeom prst="rect">
            <a:avLst/>
          </a:prstGeom>
          <a:blipFill dpi="0" rotWithShape="0">
            <a:blip r:embed="rId5">
              <a:alphaModFix amt="36000"/>
              <a:duotone>
                <a:schemeClr val="bg2">
                  <a:shade val="40000"/>
                  <a:satMod val="400000"/>
                </a:schemeClr>
                <a:schemeClr val="bg2">
                  <a:tint val="10000"/>
                  <a:satMod val="200000"/>
                </a:schemeClr>
              </a:duotone>
            </a:blip>
            <a:srcRect/>
            <a:stretch>
              <a:fillRect l="-2796" t="-87866"/>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5547971"/>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eft Arrow 3"/>
          <p:cNvSpPr/>
          <p:nvPr/>
        </p:nvSpPr>
        <p:spPr>
          <a:xfrm>
            <a:off x="4515901" y="5539399"/>
            <a:ext cx="1234332" cy="447720"/>
          </a:xfrm>
          <a:prstGeom prst="leftArrow">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2000" b="1" dirty="0">
              <a:solidFill>
                <a:schemeClr val="tx1">
                  <a:lumMod val="75000"/>
                  <a:lumOff val="25000"/>
                </a:schemeClr>
              </a:solidFill>
            </a:endParaRPr>
          </a:p>
        </p:txBody>
      </p:sp>
      <p:grpSp>
        <p:nvGrpSpPr>
          <p:cNvPr id="6" name="Group 5"/>
          <p:cNvGrpSpPr/>
          <p:nvPr/>
        </p:nvGrpSpPr>
        <p:grpSpPr>
          <a:xfrm>
            <a:off x="1373261" y="3546086"/>
            <a:ext cx="7076472" cy="3213369"/>
            <a:chOff x="1059692" y="2759565"/>
            <a:chExt cx="7390041" cy="3556786"/>
          </a:xfrm>
        </p:grpSpPr>
        <p:sp>
          <p:nvSpPr>
            <p:cNvPr id="7" name="TextBox 6"/>
            <p:cNvSpPr txBox="1"/>
            <p:nvPr/>
          </p:nvSpPr>
          <p:spPr>
            <a:xfrm>
              <a:off x="4882740" y="2759565"/>
              <a:ext cx="1515510" cy="584776"/>
            </a:xfrm>
            <a:prstGeom prst="rect">
              <a:avLst/>
            </a:prstGeom>
            <a:noFill/>
          </p:spPr>
          <p:txBody>
            <a:bodyPr wrap="square" rtlCol="0">
              <a:spAutoFit/>
            </a:bodyPr>
            <a:lstStyle/>
            <a:p>
              <a:r>
                <a:rPr lang="en-US" sz="1600" dirty="0" smtClean="0">
                  <a:solidFill>
                    <a:schemeClr val="accent3">
                      <a:lumMod val="50000"/>
                    </a:schemeClr>
                  </a:solidFill>
                </a:rPr>
                <a:t>disease resistance</a:t>
              </a:r>
              <a:endParaRPr lang="en-US" sz="1600" dirty="0">
                <a:solidFill>
                  <a:schemeClr val="accent3">
                    <a:lumMod val="50000"/>
                  </a:schemeClr>
                </a:solidFill>
              </a:endParaRPr>
            </a:p>
          </p:txBody>
        </p:sp>
        <p:grpSp>
          <p:nvGrpSpPr>
            <p:cNvPr id="8" name="Group 7"/>
            <p:cNvGrpSpPr/>
            <p:nvPr/>
          </p:nvGrpSpPr>
          <p:grpSpPr>
            <a:xfrm>
              <a:off x="1059692" y="2764428"/>
              <a:ext cx="7005535" cy="3551923"/>
              <a:chOff x="1059692" y="2764428"/>
              <a:chExt cx="7005535" cy="3551923"/>
            </a:xfrm>
          </p:grpSpPr>
          <p:pic>
            <p:nvPicPr>
              <p:cNvPr id="10" name="Picture 9" descr="Pacific Oysters.jpg"/>
              <p:cNvPicPr>
                <a:picLocks noChangeAspect="1"/>
              </p:cNvPicPr>
              <p:nvPr/>
            </p:nvPicPr>
            <p:blipFill>
              <a:blip r:embed="rId3">
                <a:alphaModFix amt="62000"/>
              </a:blip>
              <a:stretch>
                <a:fillRect/>
              </a:stretch>
            </p:blipFill>
            <p:spPr>
              <a:xfrm>
                <a:off x="1059692" y="4482155"/>
                <a:ext cx="1942512" cy="1374138"/>
              </a:xfrm>
              <a:prstGeom prst="rect">
                <a:avLst/>
              </a:prstGeom>
              <a:effectLst>
                <a:softEdge rad="165100"/>
              </a:effectLst>
            </p:spPr>
          </p:pic>
          <p:pic>
            <p:nvPicPr>
              <p:cNvPr id="11" name="Picture 10" descr="Pacific Oysters.jpg"/>
              <p:cNvPicPr>
                <a:picLocks noChangeAspect="1"/>
              </p:cNvPicPr>
              <p:nvPr/>
            </p:nvPicPr>
            <p:blipFill>
              <a:blip r:embed="rId3"/>
              <a:stretch>
                <a:fillRect/>
              </a:stretch>
            </p:blipFill>
            <p:spPr>
              <a:xfrm>
                <a:off x="3124488" y="2831306"/>
                <a:ext cx="1769891" cy="1252026"/>
              </a:xfrm>
              <a:prstGeom prst="rect">
                <a:avLst/>
              </a:prstGeom>
            </p:spPr>
          </p:pic>
          <p:sp>
            <p:nvSpPr>
              <p:cNvPr id="12" name="TextBox 11"/>
              <p:cNvSpPr txBox="1"/>
              <p:nvPr/>
            </p:nvSpPr>
            <p:spPr>
              <a:xfrm>
                <a:off x="1059692" y="5631912"/>
                <a:ext cx="1639807" cy="615553"/>
              </a:xfrm>
              <a:prstGeom prst="rect">
                <a:avLst/>
              </a:prstGeom>
              <a:noFill/>
            </p:spPr>
            <p:txBody>
              <a:bodyPr wrap="square" rtlCol="0">
                <a:spAutoFit/>
              </a:bodyPr>
              <a:lstStyle/>
              <a:p>
                <a:r>
                  <a:rPr lang="en-US" b="1" dirty="0" smtClean="0">
                    <a:solidFill>
                      <a:schemeClr val="tx2">
                        <a:lumMod val="90000"/>
                        <a:lumOff val="10000"/>
                      </a:schemeClr>
                    </a:solidFill>
                  </a:rPr>
                  <a:t>GENES </a:t>
                </a:r>
              </a:p>
              <a:p>
                <a:r>
                  <a:rPr lang="en-US" sz="1600" b="1" dirty="0">
                    <a:solidFill>
                      <a:schemeClr val="tx2">
                        <a:lumMod val="90000"/>
                        <a:lumOff val="10000"/>
                      </a:schemeClr>
                    </a:solidFill>
                  </a:rPr>
                  <a:t> </a:t>
                </a:r>
                <a:r>
                  <a:rPr lang="en-US" sz="1600" b="1" dirty="0" smtClean="0">
                    <a:solidFill>
                      <a:schemeClr val="tx2">
                        <a:lumMod val="90000"/>
                        <a:lumOff val="10000"/>
                      </a:schemeClr>
                    </a:solidFill>
                  </a:rPr>
                  <a:t> (DNA)</a:t>
                </a:r>
                <a:endParaRPr lang="en-US" sz="1600" b="1" dirty="0">
                  <a:solidFill>
                    <a:schemeClr val="tx2">
                      <a:lumMod val="90000"/>
                      <a:lumOff val="10000"/>
                    </a:schemeClr>
                  </a:solidFill>
                </a:endParaRPr>
              </a:p>
            </p:txBody>
          </p:sp>
          <p:pic>
            <p:nvPicPr>
              <p:cNvPr id="13" name="Picture 12" descr="Pacific Oysters.jpg"/>
              <p:cNvPicPr>
                <a:picLocks noChangeAspect="1"/>
              </p:cNvPicPr>
              <p:nvPr/>
            </p:nvPicPr>
            <p:blipFill>
              <a:blip r:embed="rId3"/>
              <a:stretch>
                <a:fillRect/>
              </a:stretch>
            </p:blipFill>
            <p:spPr>
              <a:xfrm>
                <a:off x="4814235" y="3344341"/>
                <a:ext cx="897771" cy="635086"/>
              </a:xfrm>
              <a:prstGeom prst="rect">
                <a:avLst/>
              </a:prstGeom>
            </p:spPr>
          </p:pic>
          <p:sp>
            <p:nvSpPr>
              <p:cNvPr id="14" name="TextBox 13"/>
              <p:cNvSpPr txBox="1"/>
              <p:nvPr/>
            </p:nvSpPr>
            <p:spPr>
              <a:xfrm>
                <a:off x="4258010" y="4027146"/>
                <a:ext cx="1403798" cy="285831"/>
              </a:xfrm>
              <a:prstGeom prst="rect">
                <a:avLst/>
              </a:prstGeom>
              <a:noFill/>
            </p:spPr>
            <p:txBody>
              <a:bodyPr wrap="square" rtlCol="0">
                <a:spAutoFit/>
              </a:bodyPr>
              <a:lstStyle/>
              <a:p>
                <a:r>
                  <a:rPr lang="en-US" sz="2000" b="1" dirty="0" smtClean="0">
                    <a:solidFill>
                      <a:srgbClr val="713B0E"/>
                    </a:solidFill>
                  </a:rPr>
                  <a:t>TRAITS</a:t>
                </a:r>
                <a:endParaRPr lang="en-US" sz="2000" b="1" dirty="0">
                  <a:solidFill>
                    <a:srgbClr val="713B0E"/>
                  </a:solidFill>
                </a:endParaRPr>
              </a:p>
            </p:txBody>
          </p:sp>
          <p:sp>
            <p:nvSpPr>
              <p:cNvPr id="15" name="TextBox 14"/>
              <p:cNvSpPr txBox="1"/>
              <p:nvPr/>
            </p:nvSpPr>
            <p:spPr>
              <a:xfrm>
                <a:off x="3996768" y="2764428"/>
                <a:ext cx="1668800" cy="338554"/>
              </a:xfrm>
              <a:prstGeom prst="rect">
                <a:avLst/>
              </a:prstGeom>
              <a:noFill/>
            </p:spPr>
            <p:txBody>
              <a:bodyPr wrap="square" rtlCol="0">
                <a:spAutoFit/>
              </a:bodyPr>
              <a:lstStyle/>
              <a:p>
                <a:r>
                  <a:rPr lang="en-US" sz="1600" dirty="0" smtClean="0">
                    <a:solidFill>
                      <a:schemeClr val="accent3">
                        <a:lumMod val="50000"/>
                      </a:schemeClr>
                    </a:solidFill>
                  </a:rPr>
                  <a:t>growth</a:t>
                </a:r>
                <a:endParaRPr lang="en-US" sz="1600" dirty="0">
                  <a:solidFill>
                    <a:schemeClr val="accent3">
                      <a:lumMod val="50000"/>
                    </a:schemeClr>
                  </a:solidFill>
                </a:endParaRPr>
              </a:p>
            </p:txBody>
          </p:sp>
          <p:grpSp>
            <p:nvGrpSpPr>
              <p:cNvPr id="16" name="Group 31"/>
              <p:cNvGrpSpPr/>
              <p:nvPr/>
            </p:nvGrpSpPr>
            <p:grpSpPr>
              <a:xfrm>
                <a:off x="5794582" y="4685394"/>
                <a:ext cx="2270645" cy="1630957"/>
                <a:chOff x="5680780" y="3288562"/>
                <a:chExt cx="2737258" cy="2283032"/>
              </a:xfrm>
            </p:grpSpPr>
            <p:pic>
              <p:nvPicPr>
                <p:cNvPr id="19" name="Picture 18" descr="DSCF0515.JPG"/>
                <p:cNvPicPr>
                  <a:picLocks noChangeAspect="1"/>
                </p:cNvPicPr>
                <p:nvPr/>
              </p:nvPicPr>
              <p:blipFill>
                <a:blip r:embed="rId4">
                  <a:alphaModFix/>
                  <a:lum/>
                </a:blip>
                <a:srcRect l="2171" t="22632" r="5033"/>
                <a:stretch>
                  <a:fillRect/>
                </a:stretch>
              </p:blipFill>
              <p:spPr>
                <a:xfrm>
                  <a:off x="5680780" y="3302000"/>
                  <a:ext cx="2710904" cy="1694933"/>
                </a:xfrm>
                <a:prstGeom prst="rect">
                  <a:avLst/>
                </a:prstGeom>
                <a:ln>
                  <a:noFill/>
                </a:ln>
                <a:effectLst>
                  <a:softEdge rad="112500"/>
                </a:effectLst>
              </p:spPr>
            </p:pic>
            <p:sp>
              <p:nvSpPr>
                <p:cNvPr id="20" name="TextBox 19"/>
                <p:cNvSpPr txBox="1"/>
                <p:nvPr/>
              </p:nvSpPr>
              <p:spPr>
                <a:xfrm>
                  <a:off x="5915025" y="5054599"/>
                  <a:ext cx="2476659" cy="516995"/>
                </a:xfrm>
                <a:prstGeom prst="rect">
                  <a:avLst/>
                </a:prstGeom>
                <a:noFill/>
              </p:spPr>
              <p:txBody>
                <a:bodyPr wrap="square" rtlCol="0">
                  <a:spAutoFit/>
                </a:bodyPr>
                <a:lstStyle/>
                <a:p>
                  <a:r>
                    <a:rPr lang="en-US" b="1" dirty="0" smtClean="0">
                      <a:solidFill>
                        <a:srgbClr val="3F5B03"/>
                      </a:solidFill>
                    </a:rPr>
                    <a:t>ENVIRONMENT</a:t>
                  </a:r>
                  <a:endParaRPr lang="en-US" b="1" dirty="0">
                    <a:solidFill>
                      <a:srgbClr val="3F5B03"/>
                    </a:solidFill>
                  </a:endParaRPr>
                </a:p>
              </p:txBody>
            </p:sp>
            <p:sp>
              <p:nvSpPr>
                <p:cNvPr id="21" name="TextBox 20"/>
                <p:cNvSpPr txBox="1"/>
                <p:nvPr/>
              </p:nvSpPr>
              <p:spPr>
                <a:xfrm>
                  <a:off x="6966115" y="3451965"/>
                  <a:ext cx="1451923" cy="338554"/>
                </a:xfrm>
                <a:prstGeom prst="rect">
                  <a:avLst/>
                </a:prstGeom>
                <a:noFill/>
              </p:spPr>
              <p:txBody>
                <a:bodyPr wrap="square" rtlCol="0">
                  <a:spAutoFit/>
                </a:bodyPr>
                <a:lstStyle/>
                <a:p>
                  <a:r>
                    <a:rPr lang="en-US" sz="1600" dirty="0" smtClean="0">
                      <a:solidFill>
                        <a:schemeClr val="accent5">
                          <a:lumMod val="50000"/>
                        </a:schemeClr>
                      </a:solidFill>
                    </a:rPr>
                    <a:t>nutrition</a:t>
                  </a:r>
                  <a:endParaRPr lang="en-US" sz="1600" dirty="0">
                    <a:solidFill>
                      <a:schemeClr val="accent5">
                        <a:lumMod val="50000"/>
                      </a:schemeClr>
                    </a:solidFill>
                  </a:endParaRPr>
                </a:p>
              </p:txBody>
            </p:sp>
            <p:sp>
              <p:nvSpPr>
                <p:cNvPr id="22" name="TextBox 21"/>
                <p:cNvSpPr txBox="1"/>
                <p:nvPr/>
              </p:nvSpPr>
              <p:spPr>
                <a:xfrm>
                  <a:off x="5762108" y="3288562"/>
                  <a:ext cx="1451923" cy="338554"/>
                </a:xfrm>
                <a:prstGeom prst="rect">
                  <a:avLst/>
                </a:prstGeom>
                <a:noFill/>
              </p:spPr>
              <p:txBody>
                <a:bodyPr wrap="square" rtlCol="0">
                  <a:spAutoFit/>
                </a:bodyPr>
                <a:lstStyle/>
                <a:p>
                  <a:r>
                    <a:rPr lang="en-US" sz="1600" dirty="0" smtClean="0">
                      <a:solidFill>
                        <a:srgbClr val="3F5B03"/>
                      </a:solidFill>
                    </a:rPr>
                    <a:t>pathogens</a:t>
                  </a:r>
                  <a:endParaRPr lang="en-US" sz="1600" dirty="0">
                    <a:solidFill>
                      <a:srgbClr val="3F5B03"/>
                    </a:solidFill>
                  </a:endParaRPr>
                </a:p>
              </p:txBody>
            </p:sp>
          </p:grpSp>
          <p:sp>
            <p:nvSpPr>
              <p:cNvPr id="17" name="Right Arrow 16"/>
              <p:cNvSpPr/>
              <p:nvPr/>
            </p:nvSpPr>
            <p:spPr>
              <a:xfrm rot="13897105">
                <a:off x="5520363" y="4087061"/>
                <a:ext cx="956225" cy="262576"/>
              </a:xfrm>
              <a:prstGeom prst="rightArrow">
                <a:avLst>
                  <a:gd name="adj1" fmla="val 27568"/>
                  <a:gd name="adj2" fmla="val 52254"/>
                </a:avLst>
              </a:prstGeom>
              <a:gradFill flip="none" rotWithShape="1">
                <a:gsLst>
                  <a:gs pos="37000">
                    <a:schemeClr val="accent5">
                      <a:lumMod val="75000"/>
                    </a:schemeClr>
                  </a:gs>
                  <a:gs pos="100000">
                    <a:srgbClr val="FFFFFF"/>
                  </a:gs>
                </a:gsLst>
                <a:lin ang="10200000" scaled="0"/>
                <a:tileRect/>
              </a:gradFill>
              <a:ln>
                <a:solidFill>
                  <a:schemeClr val="accent5">
                    <a:lumMod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 name="Right Arrow 17"/>
              <p:cNvSpPr/>
              <p:nvPr/>
            </p:nvSpPr>
            <p:spPr>
              <a:xfrm rot="18494277">
                <a:off x="2457600" y="3972926"/>
                <a:ext cx="956225" cy="262576"/>
              </a:xfrm>
              <a:prstGeom prst="rightArrow">
                <a:avLst>
                  <a:gd name="adj1" fmla="val 27568"/>
                  <a:gd name="adj2" fmla="val 5225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extBox 8"/>
            <p:cNvSpPr txBox="1"/>
            <p:nvPr/>
          </p:nvSpPr>
          <p:spPr>
            <a:xfrm>
              <a:off x="6904668" y="4510409"/>
              <a:ext cx="1545065" cy="338554"/>
            </a:xfrm>
            <a:prstGeom prst="rect">
              <a:avLst/>
            </a:prstGeom>
            <a:noFill/>
          </p:spPr>
          <p:txBody>
            <a:bodyPr wrap="square" rtlCol="0">
              <a:spAutoFit/>
            </a:bodyPr>
            <a:lstStyle/>
            <a:p>
              <a:r>
                <a:rPr lang="en-US" sz="1600" dirty="0" smtClean="0">
                  <a:solidFill>
                    <a:srgbClr val="3F5B03"/>
                  </a:solidFill>
                </a:rPr>
                <a:t>temperature</a:t>
              </a:r>
              <a:endParaRPr lang="en-US" sz="1600" dirty="0">
                <a:solidFill>
                  <a:srgbClr val="3F5B03"/>
                </a:solidFill>
              </a:endParaRPr>
            </a:p>
          </p:txBody>
        </p:sp>
      </p:grpSp>
      <p:grpSp>
        <p:nvGrpSpPr>
          <p:cNvPr id="23" name="Group 22"/>
          <p:cNvGrpSpPr/>
          <p:nvPr/>
        </p:nvGrpSpPr>
        <p:grpSpPr>
          <a:xfrm>
            <a:off x="2475830" y="4458876"/>
            <a:ext cx="2108143" cy="1675050"/>
            <a:chOff x="1661296" y="2481295"/>
            <a:chExt cx="2653973" cy="2595340"/>
          </a:xfrm>
        </p:grpSpPr>
        <p:sp>
          <p:nvSpPr>
            <p:cNvPr id="24" name="Right Arrow 23"/>
            <p:cNvSpPr/>
            <p:nvPr/>
          </p:nvSpPr>
          <p:spPr>
            <a:xfrm rot="18494277">
              <a:off x="2015526" y="2992294"/>
              <a:ext cx="1338534" cy="316535"/>
            </a:xfrm>
            <a:prstGeom prst="rightArrow">
              <a:avLst>
                <a:gd name="adj1" fmla="val 27568"/>
                <a:gd name="adj2" fmla="val 52254"/>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5" name="TextBox 24"/>
            <p:cNvSpPr txBox="1"/>
            <p:nvPr/>
          </p:nvSpPr>
          <p:spPr>
            <a:xfrm>
              <a:off x="1661296" y="4171894"/>
              <a:ext cx="2653973" cy="904741"/>
            </a:xfrm>
            <a:prstGeom prst="rect">
              <a:avLst/>
            </a:prstGeom>
            <a:noFill/>
          </p:spPr>
          <p:txBody>
            <a:bodyPr wrap="square" rtlCol="0">
              <a:spAutoFit/>
            </a:bodyPr>
            <a:lstStyle/>
            <a:p>
              <a:pPr algn="ctr"/>
              <a:r>
                <a:rPr lang="en-US" sz="2000" b="1" dirty="0" smtClean="0">
                  <a:solidFill>
                    <a:srgbClr val="FF6525"/>
                  </a:solidFill>
                </a:rPr>
                <a:t>EPIGENOME</a:t>
              </a:r>
            </a:p>
            <a:p>
              <a:pPr algn="ctr"/>
              <a:r>
                <a:rPr lang="en-US" sz="1600" b="1" dirty="0" smtClean="0">
                  <a:solidFill>
                    <a:srgbClr val="FF6525"/>
                  </a:solidFill>
                </a:rPr>
                <a:t>(DNA methylation)</a:t>
              </a:r>
              <a:endParaRPr lang="en-US" sz="1600" b="1" dirty="0">
                <a:solidFill>
                  <a:srgbClr val="FF6525"/>
                </a:solidFill>
              </a:endParaRPr>
            </a:p>
          </p:txBody>
        </p:sp>
      </p:grpSp>
      <p:sp>
        <p:nvSpPr>
          <p:cNvPr id="26" name="Content Placeholder 2"/>
          <p:cNvSpPr txBox="1">
            <a:spLocks/>
          </p:cNvSpPr>
          <p:nvPr/>
        </p:nvSpPr>
        <p:spPr>
          <a:xfrm>
            <a:off x="248712" y="1198920"/>
            <a:ext cx="8201021" cy="1476547"/>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sz="2800" dirty="0" smtClean="0">
                <a:solidFill>
                  <a:srgbClr val="262626"/>
                </a:solidFill>
              </a:rPr>
              <a:t>This research has significant implications for the way we study aquaculture.</a:t>
            </a:r>
            <a:endParaRPr lang="en-US" sz="2800" dirty="0">
              <a:solidFill>
                <a:srgbClr val="262626"/>
              </a:solidFill>
            </a:endParaRPr>
          </a:p>
        </p:txBody>
      </p:sp>
      <p:sp>
        <p:nvSpPr>
          <p:cNvPr id="27" name="Rectangle 26"/>
          <p:cNvSpPr/>
          <p:nvPr/>
        </p:nvSpPr>
        <p:spPr>
          <a:xfrm>
            <a:off x="59064" y="3486330"/>
            <a:ext cx="8895288" cy="3650467"/>
          </a:xfrm>
          <a:prstGeom prst="rect">
            <a:avLst/>
          </a:prstGeom>
          <a:blipFill dpi="0" rotWithShape="0">
            <a:blip r:embed="rId5">
              <a:alphaModFix amt="36000"/>
              <a:duotone>
                <a:schemeClr val="bg2">
                  <a:shade val="40000"/>
                  <a:satMod val="400000"/>
                </a:schemeClr>
                <a:schemeClr val="bg2">
                  <a:tint val="10000"/>
                  <a:satMod val="200000"/>
                </a:schemeClr>
              </a:duotone>
            </a:blip>
            <a:srcRect/>
            <a:stretch>
              <a:fillRect l="-2796" t="-87866"/>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itle 1"/>
          <p:cNvSpPr txBox="1">
            <a:spLocks/>
          </p:cNvSpPr>
          <p:nvPr/>
        </p:nvSpPr>
        <p:spPr>
          <a:xfrm>
            <a:off x="248712" y="-395809"/>
            <a:ext cx="9263588" cy="139802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4100" dirty="0" smtClean="0"/>
              <a:t>Conclusions</a:t>
            </a:r>
            <a:endParaRPr lang="en-US" sz="4100" dirty="0"/>
          </a:p>
        </p:txBody>
      </p:sp>
    </p:spTree>
    <p:extLst>
      <p:ext uri="{BB962C8B-B14F-4D97-AF65-F5344CB8AC3E}">
        <p14:creationId xmlns:p14="http://schemas.microsoft.com/office/powerpoint/2010/main" val="3337984681"/>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eft Arrow 3"/>
          <p:cNvSpPr/>
          <p:nvPr/>
        </p:nvSpPr>
        <p:spPr>
          <a:xfrm>
            <a:off x="4515901" y="5539399"/>
            <a:ext cx="1234332" cy="447720"/>
          </a:xfrm>
          <a:prstGeom prst="leftArrow">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2000" b="1" dirty="0">
              <a:solidFill>
                <a:schemeClr val="tx1">
                  <a:lumMod val="75000"/>
                  <a:lumOff val="25000"/>
                </a:schemeClr>
              </a:solidFill>
            </a:endParaRPr>
          </a:p>
        </p:txBody>
      </p:sp>
      <p:grpSp>
        <p:nvGrpSpPr>
          <p:cNvPr id="6" name="Group 5"/>
          <p:cNvGrpSpPr/>
          <p:nvPr/>
        </p:nvGrpSpPr>
        <p:grpSpPr>
          <a:xfrm>
            <a:off x="1373261" y="3546086"/>
            <a:ext cx="7076472" cy="3213369"/>
            <a:chOff x="1059692" y="2759565"/>
            <a:chExt cx="7390041" cy="3556786"/>
          </a:xfrm>
        </p:grpSpPr>
        <p:sp>
          <p:nvSpPr>
            <p:cNvPr id="7" name="TextBox 6"/>
            <p:cNvSpPr txBox="1"/>
            <p:nvPr/>
          </p:nvSpPr>
          <p:spPr>
            <a:xfrm>
              <a:off x="4882740" y="2759565"/>
              <a:ext cx="1515510" cy="584776"/>
            </a:xfrm>
            <a:prstGeom prst="rect">
              <a:avLst/>
            </a:prstGeom>
            <a:noFill/>
          </p:spPr>
          <p:txBody>
            <a:bodyPr wrap="square" rtlCol="0">
              <a:spAutoFit/>
            </a:bodyPr>
            <a:lstStyle/>
            <a:p>
              <a:r>
                <a:rPr lang="en-US" sz="1600" dirty="0" smtClean="0">
                  <a:solidFill>
                    <a:schemeClr val="accent3">
                      <a:lumMod val="50000"/>
                    </a:schemeClr>
                  </a:solidFill>
                </a:rPr>
                <a:t>disease resistance</a:t>
              </a:r>
              <a:endParaRPr lang="en-US" sz="1600" dirty="0">
                <a:solidFill>
                  <a:schemeClr val="accent3">
                    <a:lumMod val="50000"/>
                  </a:schemeClr>
                </a:solidFill>
              </a:endParaRPr>
            </a:p>
          </p:txBody>
        </p:sp>
        <p:grpSp>
          <p:nvGrpSpPr>
            <p:cNvPr id="8" name="Group 7"/>
            <p:cNvGrpSpPr/>
            <p:nvPr/>
          </p:nvGrpSpPr>
          <p:grpSpPr>
            <a:xfrm>
              <a:off x="1059692" y="2764428"/>
              <a:ext cx="7005535" cy="3551923"/>
              <a:chOff x="1059692" y="2764428"/>
              <a:chExt cx="7005535" cy="3551923"/>
            </a:xfrm>
          </p:grpSpPr>
          <p:pic>
            <p:nvPicPr>
              <p:cNvPr id="10" name="Picture 9" descr="Pacific Oysters.jpg"/>
              <p:cNvPicPr>
                <a:picLocks noChangeAspect="1"/>
              </p:cNvPicPr>
              <p:nvPr/>
            </p:nvPicPr>
            <p:blipFill>
              <a:blip r:embed="rId3">
                <a:alphaModFix amt="62000"/>
              </a:blip>
              <a:stretch>
                <a:fillRect/>
              </a:stretch>
            </p:blipFill>
            <p:spPr>
              <a:xfrm>
                <a:off x="1059692" y="4482155"/>
                <a:ext cx="1942512" cy="1374138"/>
              </a:xfrm>
              <a:prstGeom prst="rect">
                <a:avLst/>
              </a:prstGeom>
              <a:effectLst>
                <a:softEdge rad="165100"/>
              </a:effectLst>
            </p:spPr>
          </p:pic>
          <p:pic>
            <p:nvPicPr>
              <p:cNvPr id="11" name="Picture 10" descr="Pacific Oysters.jpg"/>
              <p:cNvPicPr>
                <a:picLocks noChangeAspect="1"/>
              </p:cNvPicPr>
              <p:nvPr/>
            </p:nvPicPr>
            <p:blipFill>
              <a:blip r:embed="rId3"/>
              <a:stretch>
                <a:fillRect/>
              </a:stretch>
            </p:blipFill>
            <p:spPr>
              <a:xfrm>
                <a:off x="3124488" y="2831306"/>
                <a:ext cx="1769891" cy="1252026"/>
              </a:xfrm>
              <a:prstGeom prst="rect">
                <a:avLst/>
              </a:prstGeom>
            </p:spPr>
          </p:pic>
          <p:sp>
            <p:nvSpPr>
              <p:cNvPr id="12" name="TextBox 11"/>
              <p:cNvSpPr txBox="1"/>
              <p:nvPr/>
            </p:nvSpPr>
            <p:spPr>
              <a:xfrm>
                <a:off x="1059692" y="5631912"/>
                <a:ext cx="1639807" cy="615553"/>
              </a:xfrm>
              <a:prstGeom prst="rect">
                <a:avLst/>
              </a:prstGeom>
              <a:noFill/>
            </p:spPr>
            <p:txBody>
              <a:bodyPr wrap="square" rtlCol="0">
                <a:spAutoFit/>
              </a:bodyPr>
              <a:lstStyle/>
              <a:p>
                <a:r>
                  <a:rPr lang="en-US" b="1" dirty="0" smtClean="0">
                    <a:solidFill>
                      <a:schemeClr val="tx2">
                        <a:lumMod val="90000"/>
                        <a:lumOff val="10000"/>
                      </a:schemeClr>
                    </a:solidFill>
                  </a:rPr>
                  <a:t>GENES </a:t>
                </a:r>
              </a:p>
              <a:p>
                <a:r>
                  <a:rPr lang="en-US" sz="1600" b="1" dirty="0">
                    <a:solidFill>
                      <a:schemeClr val="tx2">
                        <a:lumMod val="90000"/>
                        <a:lumOff val="10000"/>
                      </a:schemeClr>
                    </a:solidFill>
                  </a:rPr>
                  <a:t> </a:t>
                </a:r>
                <a:r>
                  <a:rPr lang="en-US" sz="1600" b="1" dirty="0" smtClean="0">
                    <a:solidFill>
                      <a:schemeClr val="tx2">
                        <a:lumMod val="90000"/>
                        <a:lumOff val="10000"/>
                      </a:schemeClr>
                    </a:solidFill>
                  </a:rPr>
                  <a:t> (DNA)</a:t>
                </a:r>
                <a:endParaRPr lang="en-US" sz="1600" b="1" dirty="0">
                  <a:solidFill>
                    <a:schemeClr val="tx2">
                      <a:lumMod val="90000"/>
                      <a:lumOff val="10000"/>
                    </a:schemeClr>
                  </a:solidFill>
                </a:endParaRPr>
              </a:p>
            </p:txBody>
          </p:sp>
          <p:pic>
            <p:nvPicPr>
              <p:cNvPr id="13" name="Picture 12" descr="Pacific Oysters.jpg"/>
              <p:cNvPicPr>
                <a:picLocks noChangeAspect="1"/>
              </p:cNvPicPr>
              <p:nvPr/>
            </p:nvPicPr>
            <p:blipFill>
              <a:blip r:embed="rId3"/>
              <a:stretch>
                <a:fillRect/>
              </a:stretch>
            </p:blipFill>
            <p:spPr>
              <a:xfrm>
                <a:off x="4814235" y="3344341"/>
                <a:ext cx="897771" cy="635086"/>
              </a:xfrm>
              <a:prstGeom prst="rect">
                <a:avLst/>
              </a:prstGeom>
            </p:spPr>
          </p:pic>
          <p:sp>
            <p:nvSpPr>
              <p:cNvPr id="14" name="TextBox 13"/>
              <p:cNvSpPr txBox="1"/>
              <p:nvPr/>
            </p:nvSpPr>
            <p:spPr>
              <a:xfrm>
                <a:off x="4258010" y="4027146"/>
                <a:ext cx="1403798" cy="285831"/>
              </a:xfrm>
              <a:prstGeom prst="rect">
                <a:avLst/>
              </a:prstGeom>
              <a:noFill/>
            </p:spPr>
            <p:txBody>
              <a:bodyPr wrap="square" rtlCol="0">
                <a:spAutoFit/>
              </a:bodyPr>
              <a:lstStyle/>
              <a:p>
                <a:r>
                  <a:rPr lang="en-US" sz="2000" b="1" dirty="0" smtClean="0">
                    <a:solidFill>
                      <a:srgbClr val="713B0E"/>
                    </a:solidFill>
                  </a:rPr>
                  <a:t>TRAITS</a:t>
                </a:r>
                <a:endParaRPr lang="en-US" sz="2000" b="1" dirty="0">
                  <a:solidFill>
                    <a:srgbClr val="713B0E"/>
                  </a:solidFill>
                </a:endParaRPr>
              </a:p>
            </p:txBody>
          </p:sp>
          <p:sp>
            <p:nvSpPr>
              <p:cNvPr id="15" name="TextBox 14"/>
              <p:cNvSpPr txBox="1"/>
              <p:nvPr/>
            </p:nvSpPr>
            <p:spPr>
              <a:xfrm>
                <a:off x="3996768" y="2764428"/>
                <a:ext cx="1668800" cy="338554"/>
              </a:xfrm>
              <a:prstGeom prst="rect">
                <a:avLst/>
              </a:prstGeom>
              <a:noFill/>
            </p:spPr>
            <p:txBody>
              <a:bodyPr wrap="square" rtlCol="0">
                <a:spAutoFit/>
              </a:bodyPr>
              <a:lstStyle/>
              <a:p>
                <a:r>
                  <a:rPr lang="en-US" sz="1600" dirty="0" smtClean="0">
                    <a:solidFill>
                      <a:schemeClr val="accent3">
                        <a:lumMod val="50000"/>
                      </a:schemeClr>
                    </a:solidFill>
                  </a:rPr>
                  <a:t>growth</a:t>
                </a:r>
                <a:endParaRPr lang="en-US" sz="1600" dirty="0">
                  <a:solidFill>
                    <a:schemeClr val="accent3">
                      <a:lumMod val="50000"/>
                    </a:schemeClr>
                  </a:solidFill>
                </a:endParaRPr>
              </a:p>
            </p:txBody>
          </p:sp>
          <p:grpSp>
            <p:nvGrpSpPr>
              <p:cNvPr id="16" name="Group 31"/>
              <p:cNvGrpSpPr/>
              <p:nvPr/>
            </p:nvGrpSpPr>
            <p:grpSpPr>
              <a:xfrm>
                <a:off x="5794582" y="4685394"/>
                <a:ext cx="2270645" cy="1630957"/>
                <a:chOff x="5680780" y="3288562"/>
                <a:chExt cx="2737258" cy="2283032"/>
              </a:xfrm>
            </p:grpSpPr>
            <p:pic>
              <p:nvPicPr>
                <p:cNvPr id="19" name="Picture 18" descr="DSCF0515.JPG"/>
                <p:cNvPicPr>
                  <a:picLocks noChangeAspect="1"/>
                </p:cNvPicPr>
                <p:nvPr/>
              </p:nvPicPr>
              <p:blipFill>
                <a:blip r:embed="rId4">
                  <a:alphaModFix/>
                  <a:lum/>
                </a:blip>
                <a:srcRect l="2171" t="22632" r="5033"/>
                <a:stretch>
                  <a:fillRect/>
                </a:stretch>
              </p:blipFill>
              <p:spPr>
                <a:xfrm>
                  <a:off x="5680780" y="3302000"/>
                  <a:ext cx="2710904" cy="1694933"/>
                </a:xfrm>
                <a:prstGeom prst="rect">
                  <a:avLst/>
                </a:prstGeom>
                <a:ln>
                  <a:noFill/>
                </a:ln>
                <a:effectLst>
                  <a:softEdge rad="112500"/>
                </a:effectLst>
              </p:spPr>
            </p:pic>
            <p:sp>
              <p:nvSpPr>
                <p:cNvPr id="20" name="TextBox 19"/>
                <p:cNvSpPr txBox="1"/>
                <p:nvPr/>
              </p:nvSpPr>
              <p:spPr>
                <a:xfrm>
                  <a:off x="5915025" y="5054599"/>
                  <a:ext cx="2476659" cy="516995"/>
                </a:xfrm>
                <a:prstGeom prst="rect">
                  <a:avLst/>
                </a:prstGeom>
                <a:noFill/>
              </p:spPr>
              <p:txBody>
                <a:bodyPr wrap="square" rtlCol="0">
                  <a:spAutoFit/>
                </a:bodyPr>
                <a:lstStyle/>
                <a:p>
                  <a:r>
                    <a:rPr lang="en-US" b="1" dirty="0" smtClean="0">
                      <a:solidFill>
                        <a:srgbClr val="3F5B03"/>
                      </a:solidFill>
                    </a:rPr>
                    <a:t>ENVIRONMENT</a:t>
                  </a:r>
                  <a:endParaRPr lang="en-US" b="1" dirty="0">
                    <a:solidFill>
                      <a:srgbClr val="3F5B03"/>
                    </a:solidFill>
                  </a:endParaRPr>
                </a:p>
              </p:txBody>
            </p:sp>
            <p:sp>
              <p:nvSpPr>
                <p:cNvPr id="21" name="TextBox 20"/>
                <p:cNvSpPr txBox="1"/>
                <p:nvPr/>
              </p:nvSpPr>
              <p:spPr>
                <a:xfrm>
                  <a:off x="6966115" y="3451965"/>
                  <a:ext cx="1451923" cy="338554"/>
                </a:xfrm>
                <a:prstGeom prst="rect">
                  <a:avLst/>
                </a:prstGeom>
                <a:noFill/>
              </p:spPr>
              <p:txBody>
                <a:bodyPr wrap="square" rtlCol="0">
                  <a:spAutoFit/>
                </a:bodyPr>
                <a:lstStyle/>
                <a:p>
                  <a:r>
                    <a:rPr lang="en-US" sz="1600" dirty="0" smtClean="0">
                      <a:solidFill>
                        <a:schemeClr val="accent5">
                          <a:lumMod val="50000"/>
                        </a:schemeClr>
                      </a:solidFill>
                    </a:rPr>
                    <a:t>nutrition</a:t>
                  </a:r>
                  <a:endParaRPr lang="en-US" sz="1600" dirty="0">
                    <a:solidFill>
                      <a:schemeClr val="accent5">
                        <a:lumMod val="50000"/>
                      </a:schemeClr>
                    </a:solidFill>
                  </a:endParaRPr>
                </a:p>
              </p:txBody>
            </p:sp>
            <p:sp>
              <p:nvSpPr>
                <p:cNvPr id="22" name="TextBox 21"/>
                <p:cNvSpPr txBox="1"/>
                <p:nvPr/>
              </p:nvSpPr>
              <p:spPr>
                <a:xfrm>
                  <a:off x="5762108" y="3288562"/>
                  <a:ext cx="1451923" cy="338554"/>
                </a:xfrm>
                <a:prstGeom prst="rect">
                  <a:avLst/>
                </a:prstGeom>
                <a:noFill/>
              </p:spPr>
              <p:txBody>
                <a:bodyPr wrap="square" rtlCol="0">
                  <a:spAutoFit/>
                </a:bodyPr>
                <a:lstStyle/>
                <a:p>
                  <a:r>
                    <a:rPr lang="en-US" sz="1600" dirty="0" smtClean="0">
                      <a:solidFill>
                        <a:srgbClr val="3F5B03"/>
                      </a:solidFill>
                    </a:rPr>
                    <a:t>pathogens</a:t>
                  </a:r>
                  <a:endParaRPr lang="en-US" sz="1600" dirty="0">
                    <a:solidFill>
                      <a:srgbClr val="3F5B03"/>
                    </a:solidFill>
                  </a:endParaRPr>
                </a:p>
              </p:txBody>
            </p:sp>
          </p:grpSp>
          <p:sp>
            <p:nvSpPr>
              <p:cNvPr id="17" name="Right Arrow 16"/>
              <p:cNvSpPr/>
              <p:nvPr/>
            </p:nvSpPr>
            <p:spPr>
              <a:xfrm rot="13897105">
                <a:off x="5520363" y="4087061"/>
                <a:ext cx="956225" cy="262576"/>
              </a:xfrm>
              <a:prstGeom prst="rightArrow">
                <a:avLst>
                  <a:gd name="adj1" fmla="val 27568"/>
                  <a:gd name="adj2" fmla="val 52254"/>
                </a:avLst>
              </a:prstGeom>
              <a:gradFill flip="none" rotWithShape="1">
                <a:gsLst>
                  <a:gs pos="37000">
                    <a:schemeClr val="accent5">
                      <a:lumMod val="75000"/>
                    </a:schemeClr>
                  </a:gs>
                  <a:gs pos="100000">
                    <a:srgbClr val="FFFFFF"/>
                  </a:gs>
                </a:gsLst>
                <a:lin ang="10200000" scaled="0"/>
                <a:tileRect/>
              </a:gradFill>
              <a:ln>
                <a:solidFill>
                  <a:schemeClr val="accent5">
                    <a:lumMod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 name="Right Arrow 17"/>
              <p:cNvSpPr/>
              <p:nvPr/>
            </p:nvSpPr>
            <p:spPr>
              <a:xfrm rot="18494277">
                <a:off x="2457600" y="3972926"/>
                <a:ext cx="956225" cy="262576"/>
              </a:xfrm>
              <a:prstGeom prst="rightArrow">
                <a:avLst>
                  <a:gd name="adj1" fmla="val 27568"/>
                  <a:gd name="adj2" fmla="val 5225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extBox 8"/>
            <p:cNvSpPr txBox="1"/>
            <p:nvPr/>
          </p:nvSpPr>
          <p:spPr>
            <a:xfrm>
              <a:off x="6904668" y="4510409"/>
              <a:ext cx="1545065" cy="338554"/>
            </a:xfrm>
            <a:prstGeom prst="rect">
              <a:avLst/>
            </a:prstGeom>
            <a:noFill/>
          </p:spPr>
          <p:txBody>
            <a:bodyPr wrap="square" rtlCol="0">
              <a:spAutoFit/>
            </a:bodyPr>
            <a:lstStyle/>
            <a:p>
              <a:r>
                <a:rPr lang="en-US" sz="1600" dirty="0" smtClean="0">
                  <a:solidFill>
                    <a:srgbClr val="3F5B03"/>
                  </a:solidFill>
                </a:rPr>
                <a:t>temperature</a:t>
              </a:r>
              <a:endParaRPr lang="en-US" sz="1600" dirty="0">
                <a:solidFill>
                  <a:srgbClr val="3F5B03"/>
                </a:solidFill>
              </a:endParaRPr>
            </a:p>
          </p:txBody>
        </p:sp>
      </p:grpSp>
      <p:grpSp>
        <p:nvGrpSpPr>
          <p:cNvPr id="23" name="Group 22"/>
          <p:cNvGrpSpPr/>
          <p:nvPr/>
        </p:nvGrpSpPr>
        <p:grpSpPr>
          <a:xfrm>
            <a:off x="2475830" y="4458876"/>
            <a:ext cx="2108143" cy="1675050"/>
            <a:chOff x="1661296" y="2481295"/>
            <a:chExt cx="2653973" cy="2595340"/>
          </a:xfrm>
        </p:grpSpPr>
        <p:sp>
          <p:nvSpPr>
            <p:cNvPr id="24" name="Right Arrow 23"/>
            <p:cNvSpPr/>
            <p:nvPr/>
          </p:nvSpPr>
          <p:spPr>
            <a:xfrm rot="18494277">
              <a:off x="2015526" y="2992294"/>
              <a:ext cx="1338534" cy="316535"/>
            </a:xfrm>
            <a:prstGeom prst="rightArrow">
              <a:avLst>
                <a:gd name="adj1" fmla="val 27568"/>
                <a:gd name="adj2" fmla="val 52254"/>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5" name="TextBox 24"/>
            <p:cNvSpPr txBox="1"/>
            <p:nvPr/>
          </p:nvSpPr>
          <p:spPr>
            <a:xfrm>
              <a:off x="1661296" y="4171894"/>
              <a:ext cx="2653973" cy="904741"/>
            </a:xfrm>
            <a:prstGeom prst="rect">
              <a:avLst/>
            </a:prstGeom>
            <a:noFill/>
          </p:spPr>
          <p:txBody>
            <a:bodyPr wrap="square" rtlCol="0">
              <a:spAutoFit/>
            </a:bodyPr>
            <a:lstStyle/>
            <a:p>
              <a:pPr algn="ctr"/>
              <a:r>
                <a:rPr lang="en-US" sz="2000" b="1" dirty="0" smtClean="0">
                  <a:solidFill>
                    <a:srgbClr val="FF6525"/>
                  </a:solidFill>
                </a:rPr>
                <a:t>EPIGENOME</a:t>
              </a:r>
            </a:p>
            <a:p>
              <a:pPr algn="ctr"/>
              <a:r>
                <a:rPr lang="en-US" sz="1600" b="1" dirty="0" smtClean="0">
                  <a:solidFill>
                    <a:srgbClr val="FF6525"/>
                  </a:solidFill>
                </a:rPr>
                <a:t>(DNA methylation)</a:t>
              </a:r>
              <a:endParaRPr lang="en-US" sz="1600" b="1" dirty="0">
                <a:solidFill>
                  <a:srgbClr val="FF6525"/>
                </a:solidFill>
              </a:endParaRPr>
            </a:p>
          </p:txBody>
        </p:sp>
      </p:grpSp>
      <p:sp>
        <p:nvSpPr>
          <p:cNvPr id="26" name="Content Placeholder 2"/>
          <p:cNvSpPr txBox="1">
            <a:spLocks/>
          </p:cNvSpPr>
          <p:nvPr/>
        </p:nvSpPr>
        <p:spPr>
          <a:xfrm>
            <a:off x="248712" y="1198920"/>
            <a:ext cx="8201021" cy="2069213"/>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sz="2800" dirty="0" smtClean="0">
                <a:solidFill>
                  <a:srgbClr val="262626"/>
                </a:solidFill>
              </a:rPr>
              <a:t>This research has significant implications for the way we study aquaculture.</a:t>
            </a:r>
          </a:p>
          <a:p>
            <a:r>
              <a:rPr lang="en-US" sz="2800" dirty="0">
                <a:solidFill>
                  <a:srgbClr val="262626"/>
                </a:solidFill>
              </a:rPr>
              <a:t>This research challenges the way we think about selection and adaptation</a:t>
            </a:r>
          </a:p>
          <a:p>
            <a:endParaRPr lang="en-US" sz="2800" dirty="0">
              <a:solidFill>
                <a:srgbClr val="262626"/>
              </a:solidFill>
            </a:endParaRPr>
          </a:p>
        </p:txBody>
      </p:sp>
      <p:sp>
        <p:nvSpPr>
          <p:cNvPr id="27" name="Rectangle 26"/>
          <p:cNvSpPr/>
          <p:nvPr/>
        </p:nvSpPr>
        <p:spPr>
          <a:xfrm>
            <a:off x="59064" y="3486330"/>
            <a:ext cx="8895288" cy="3650467"/>
          </a:xfrm>
          <a:prstGeom prst="rect">
            <a:avLst/>
          </a:prstGeom>
          <a:blipFill dpi="0" rotWithShape="0">
            <a:blip r:embed="rId5">
              <a:alphaModFix amt="36000"/>
              <a:duotone>
                <a:schemeClr val="bg2">
                  <a:shade val="40000"/>
                  <a:satMod val="400000"/>
                </a:schemeClr>
                <a:schemeClr val="bg2">
                  <a:tint val="10000"/>
                  <a:satMod val="200000"/>
                </a:schemeClr>
              </a:duotone>
            </a:blip>
            <a:srcRect/>
            <a:stretch>
              <a:fillRect l="-2796" t="-87866"/>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itle 1"/>
          <p:cNvSpPr txBox="1">
            <a:spLocks/>
          </p:cNvSpPr>
          <p:nvPr/>
        </p:nvSpPr>
        <p:spPr>
          <a:xfrm>
            <a:off x="248712" y="-395809"/>
            <a:ext cx="9263588" cy="139802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4100" dirty="0" smtClean="0"/>
              <a:t>Conclusions</a:t>
            </a:r>
            <a:endParaRPr lang="en-US" sz="4100" dirty="0"/>
          </a:p>
        </p:txBody>
      </p:sp>
    </p:spTree>
    <p:extLst>
      <p:ext uri="{BB962C8B-B14F-4D97-AF65-F5344CB8AC3E}">
        <p14:creationId xmlns:p14="http://schemas.microsoft.com/office/powerpoint/2010/main" val="1678186211"/>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675" y="1297527"/>
            <a:ext cx="6613525" cy="4661159"/>
          </a:xfrm>
        </p:spPr>
        <p:txBody>
          <a:bodyPr>
            <a:noAutofit/>
          </a:bodyPr>
          <a:lstStyle/>
          <a:p>
            <a:pPr marL="0" indent="0">
              <a:lnSpc>
                <a:spcPct val="80000"/>
              </a:lnSpc>
              <a:spcAft>
                <a:spcPts val="600"/>
              </a:spcAft>
              <a:buNone/>
            </a:pPr>
            <a:r>
              <a:rPr lang="en-US" sz="1900" u="sng" dirty="0" smtClean="0">
                <a:solidFill>
                  <a:schemeClr val="tx1">
                    <a:lumMod val="85000"/>
                    <a:lumOff val="15000"/>
                  </a:schemeClr>
                </a:solidFill>
              </a:rPr>
              <a:t>Roberts Lab</a:t>
            </a:r>
            <a:r>
              <a:rPr lang="en-US" sz="1900" dirty="0" smtClean="0">
                <a:solidFill>
                  <a:schemeClr val="tx1">
                    <a:lumMod val="85000"/>
                    <a:lumOff val="15000"/>
                  </a:schemeClr>
                </a:solidFill>
              </a:rPr>
              <a:t>:</a:t>
            </a:r>
          </a:p>
          <a:p>
            <a:pPr marL="349250" lvl="1" indent="0">
              <a:lnSpc>
                <a:spcPct val="50000"/>
              </a:lnSpc>
              <a:spcAft>
                <a:spcPts val="600"/>
              </a:spcAft>
              <a:buNone/>
            </a:pPr>
            <a:r>
              <a:rPr lang="en-US" sz="1900" dirty="0" smtClean="0">
                <a:solidFill>
                  <a:schemeClr val="tx1">
                    <a:lumMod val="85000"/>
                    <a:lumOff val="15000"/>
                  </a:schemeClr>
                </a:solidFill>
              </a:rPr>
              <a:t>Sam White</a:t>
            </a:r>
          </a:p>
          <a:p>
            <a:pPr marL="349250" lvl="1" indent="0">
              <a:lnSpc>
                <a:spcPct val="50000"/>
              </a:lnSpc>
              <a:spcAft>
                <a:spcPts val="600"/>
              </a:spcAft>
              <a:buNone/>
            </a:pPr>
            <a:r>
              <a:rPr lang="en-US" sz="1900" dirty="0">
                <a:solidFill>
                  <a:schemeClr val="tx1">
                    <a:lumMod val="85000"/>
                    <a:lumOff val="15000"/>
                  </a:schemeClr>
                </a:solidFill>
              </a:rPr>
              <a:t>Claire </a:t>
            </a:r>
            <a:r>
              <a:rPr lang="en-US" sz="1900" dirty="0" smtClean="0">
                <a:solidFill>
                  <a:schemeClr val="tx1">
                    <a:lumMod val="85000"/>
                    <a:lumOff val="15000"/>
                  </a:schemeClr>
                </a:solidFill>
              </a:rPr>
              <a:t>Olson</a:t>
            </a:r>
          </a:p>
          <a:p>
            <a:pPr marL="349250" lvl="1" indent="0">
              <a:lnSpc>
                <a:spcPct val="50000"/>
              </a:lnSpc>
              <a:spcAft>
                <a:spcPts val="600"/>
              </a:spcAft>
              <a:buNone/>
            </a:pPr>
            <a:r>
              <a:rPr lang="en-US" sz="1900" dirty="0">
                <a:solidFill>
                  <a:schemeClr val="tx1">
                    <a:lumMod val="85000"/>
                    <a:lumOff val="15000"/>
                  </a:schemeClr>
                </a:solidFill>
              </a:rPr>
              <a:t>Emma Timmins-</a:t>
            </a:r>
            <a:r>
              <a:rPr lang="en-US" sz="1900" dirty="0" err="1" smtClean="0">
                <a:solidFill>
                  <a:schemeClr val="tx1">
                    <a:lumMod val="85000"/>
                    <a:lumOff val="15000"/>
                  </a:schemeClr>
                </a:solidFill>
              </a:rPr>
              <a:t>Schiffman</a:t>
            </a:r>
            <a:r>
              <a:rPr lang="en-US" sz="1900" dirty="0" smtClean="0">
                <a:solidFill>
                  <a:schemeClr val="tx1">
                    <a:lumMod val="85000"/>
                    <a:lumOff val="15000"/>
                  </a:schemeClr>
                </a:solidFill>
              </a:rPr>
              <a:t> </a:t>
            </a:r>
          </a:p>
          <a:p>
            <a:pPr marL="349250" lvl="1" indent="0">
              <a:lnSpc>
                <a:spcPct val="50000"/>
              </a:lnSpc>
              <a:spcAft>
                <a:spcPts val="600"/>
              </a:spcAft>
              <a:buNone/>
            </a:pPr>
            <a:r>
              <a:rPr lang="en-US" sz="1900" dirty="0" smtClean="0">
                <a:solidFill>
                  <a:schemeClr val="tx1">
                    <a:lumMod val="85000"/>
                    <a:lumOff val="15000"/>
                  </a:schemeClr>
                </a:solidFill>
              </a:rPr>
              <a:t>Brent </a:t>
            </a:r>
            <a:r>
              <a:rPr lang="en-US" sz="1900" dirty="0" err="1" smtClean="0">
                <a:solidFill>
                  <a:schemeClr val="tx1">
                    <a:lumMod val="85000"/>
                    <a:lumOff val="15000"/>
                  </a:schemeClr>
                </a:solidFill>
              </a:rPr>
              <a:t>Vadopalas</a:t>
            </a:r>
            <a:endParaRPr lang="en-US" sz="1900" dirty="0" smtClean="0">
              <a:solidFill>
                <a:schemeClr val="tx1">
                  <a:lumMod val="85000"/>
                  <a:lumOff val="15000"/>
                </a:schemeClr>
              </a:solidFill>
            </a:endParaRPr>
          </a:p>
          <a:p>
            <a:pPr marL="349250" lvl="1" indent="0">
              <a:lnSpc>
                <a:spcPct val="50000"/>
              </a:lnSpc>
              <a:spcAft>
                <a:spcPts val="600"/>
              </a:spcAft>
              <a:buNone/>
            </a:pPr>
            <a:r>
              <a:rPr lang="en-US" sz="1900" dirty="0" smtClean="0">
                <a:solidFill>
                  <a:schemeClr val="tx1">
                    <a:lumMod val="85000"/>
                    <a:lumOff val="15000"/>
                  </a:schemeClr>
                </a:solidFill>
              </a:rPr>
              <a:t>Jake </a:t>
            </a:r>
            <a:r>
              <a:rPr lang="en-US" sz="1900" dirty="0" err="1" smtClean="0">
                <a:solidFill>
                  <a:schemeClr val="tx1">
                    <a:lumMod val="85000"/>
                    <a:lumOff val="15000"/>
                  </a:schemeClr>
                </a:solidFill>
              </a:rPr>
              <a:t>Heare</a:t>
            </a:r>
            <a:endParaRPr lang="en-US" sz="1900" dirty="0" smtClean="0">
              <a:solidFill>
                <a:schemeClr val="tx1">
                  <a:lumMod val="85000"/>
                  <a:lumOff val="15000"/>
                </a:schemeClr>
              </a:solidFill>
            </a:endParaRPr>
          </a:p>
          <a:p>
            <a:pPr marL="0" indent="0">
              <a:lnSpc>
                <a:spcPct val="80000"/>
              </a:lnSpc>
              <a:spcAft>
                <a:spcPts val="600"/>
              </a:spcAft>
              <a:buNone/>
            </a:pPr>
            <a:endParaRPr lang="en-US" sz="1900" u="sng" dirty="0" smtClean="0">
              <a:solidFill>
                <a:schemeClr val="tx1">
                  <a:lumMod val="85000"/>
                  <a:lumOff val="15000"/>
                </a:schemeClr>
              </a:solidFill>
            </a:endParaRPr>
          </a:p>
          <a:p>
            <a:pPr marL="0" indent="0">
              <a:lnSpc>
                <a:spcPct val="80000"/>
              </a:lnSpc>
              <a:spcAft>
                <a:spcPts val="600"/>
              </a:spcAft>
              <a:buNone/>
            </a:pPr>
            <a:r>
              <a:rPr lang="en-US" sz="1900" u="sng" dirty="0" smtClean="0">
                <a:solidFill>
                  <a:schemeClr val="tx1">
                    <a:lumMod val="85000"/>
                    <a:lumOff val="15000"/>
                  </a:schemeClr>
                </a:solidFill>
              </a:rPr>
              <a:t>Taylor Shellfish</a:t>
            </a:r>
            <a:r>
              <a:rPr lang="en-US" sz="1900" dirty="0" smtClean="0">
                <a:solidFill>
                  <a:schemeClr val="tx1">
                    <a:lumMod val="85000"/>
                    <a:lumOff val="15000"/>
                  </a:schemeClr>
                </a:solidFill>
              </a:rPr>
              <a:t>:</a:t>
            </a:r>
            <a:endParaRPr lang="en-US" sz="1900" dirty="0">
              <a:solidFill>
                <a:schemeClr val="tx1">
                  <a:lumMod val="85000"/>
                  <a:lumOff val="15000"/>
                </a:schemeClr>
              </a:solidFill>
            </a:endParaRPr>
          </a:p>
          <a:p>
            <a:pPr marL="349250" lvl="1" indent="0">
              <a:lnSpc>
                <a:spcPct val="50000"/>
              </a:lnSpc>
              <a:spcAft>
                <a:spcPts val="600"/>
              </a:spcAft>
              <a:buNone/>
            </a:pPr>
            <a:r>
              <a:rPr lang="en-US" sz="1900" dirty="0" err="1" smtClean="0">
                <a:solidFill>
                  <a:schemeClr val="tx1">
                    <a:lumMod val="85000"/>
                    <a:lumOff val="15000"/>
                  </a:schemeClr>
                </a:solidFill>
              </a:rPr>
              <a:t>Joth</a:t>
            </a:r>
            <a:r>
              <a:rPr lang="en-US" sz="1900" dirty="0" smtClean="0">
                <a:solidFill>
                  <a:schemeClr val="tx1">
                    <a:lumMod val="85000"/>
                    <a:lumOff val="15000"/>
                  </a:schemeClr>
                </a:solidFill>
              </a:rPr>
              <a:t> Davis</a:t>
            </a:r>
            <a:endParaRPr lang="en-US" sz="1900" dirty="0">
              <a:solidFill>
                <a:schemeClr val="tx1">
                  <a:lumMod val="85000"/>
                  <a:lumOff val="15000"/>
                </a:schemeClr>
              </a:solidFill>
            </a:endParaRPr>
          </a:p>
          <a:p>
            <a:pPr marL="349250" lvl="1" indent="0">
              <a:lnSpc>
                <a:spcPct val="50000"/>
              </a:lnSpc>
              <a:spcAft>
                <a:spcPts val="600"/>
              </a:spcAft>
              <a:buNone/>
            </a:pPr>
            <a:r>
              <a:rPr lang="en-US" sz="1900" dirty="0" smtClean="0">
                <a:solidFill>
                  <a:schemeClr val="tx1">
                    <a:lumMod val="85000"/>
                    <a:lumOff val="15000"/>
                  </a:schemeClr>
                </a:solidFill>
              </a:rPr>
              <a:t>Molly Jackson</a:t>
            </a:r>
            <a:endParaRPr lang="en-US" sz="1900" dirty="0">
              <a:solidFill>
                <a:schemeClr val="tx1">
                  <a:lumMod val="85000"/>
                  <a:lumOff val="15000"/>
                </a:schemeClr>
              </a:solidFill>
            </a:endParaRPr>
          </a:p>
          <a:p>
            <a:pPr marL="0" indent="0">
              <a:lnSpc>
                <a:spcPct val="80000"/>
              </a:lnSpc>
              <a:spcAft>
                <a:spcPts val="600"/>
              </a:spcAft>
              <a:buNone/>
            </a:pPr>
            <a:endParaRPr lang="en-US" sz="1900" dirty="0">
              <a:solidFill>
                <a:schemeClr val="tx1">
                  <a:lumMod val="85000"/>
                  <a:lumOff val="15000"/>
                </a:schemeClr>
              </a:solidFill>
            </a:endParaRPr>
          </a:p>
          <a:p>
            <a:pPr>
              <a:lnSpc>
                <a:spcPct val="50000"/>
              </a:lnSpc>
              <a:spcAft>
                <a:spcPts val="600"/>
              </a:spcAft>
            </a:pPr>
            <a:endParaRPr lang="en-US" sz="1900" dirty="0">
              <a:solidFill>
                <a:schemeClr val="tx1">
                  <a:lumMod val="85000"/>
                  <a:lumOff val="15000"/>
                </a:schemeClr>
              </a:solidFill>
            </a:endParaRPr>
          </a:p>
          <a:p>
            <a:pPr marL="349250" lvl="1" indent="0">
              <a:lnSpc>
                <a:spcPct val="50000"/>
              </a:lnSpc>
              <a:spcAft>
                <a:spcPts val="600"/>
              </a:spcAft>
              <a:buNone/>
            </a:pPr>
            <a:endParaRPr lang="en-US" sz="1900" dirty="0" smtClean="0">
              <a:solidFill>
                <a:schemeClr val="tx1">
                  <a:lumMod val="85000"/>
                  <a:lumOff val="15000"/>
                </a:schemeClr>
              </a:solidFill>
            </a:endParaRPr>
          </a:p>
        </p:txBody>
      </p:sp>
      <p:pic>
        <p:nvPicPr>
          <p:cNvPr id="4" name="Picture 87" descr="SAFS_logo150_lgr"/>
          <p:cNvPicPr>
            <a:picLocks noChangeAspect="1" noChangeArrowheads="1"/>
          </p:cNvPicPr>
          <p:nvPr/>
        </p:nvPicPr>
        <p:blipFill>
          <a:blip r:embed="rId3"/>
          <a:srcRect/>
          <a:stretch>
            <a:fillRect/>
          </a:stretch>
        </p:blipFill>
        <p:spPr bwMode="auto">
          <a:xfrm>
            <a:off x="7568757" y="2446934"/>
            <a:ext cx="1306397" cy="2298586"/>
          </a:xfrm>
          <a:prstGeom prst="rect">
            <a:avLst/>
          </a:prstGeom>
          <a:noFill/>
          <a:ln w="9525">
            <a:solidFill>
              <a:srgbClr val="2C7C9F"/>
            </a:solidFill>
            <a:miter lim="800000"/>
            <a:headEnd/>
            <a:tailEnd/>
          </a:ln>
        </p:spPr>
      </p:pic>
      <p:pic>
        <p:nvPicPr>
          <p:cNvPr id="7" name="Picture 6"/>
          <p:cNvPicPr>
            <a:picLocks noChangeAspect="1"/>
          </p:cNvPicPr>
          <p:nvPr/>
        </p:nvPicPr>
        <p:blipFill>
          <a:blip r:embed="rId4"/>
          <a:stretch>
            <a:fillRect/>
          </a:stretch>
        </p:blipFill>
        <p:spPr>
          <a:xfrm>
            <a:off x="7391482" y="650834"/>
            <a:ext cx="1483672" cy="1483672"/>
          </a:xfrm>
          <a:prstGeom prst="rect">
            <a:avLst/>
          </a:prstGeom>
          <a:ln>
            <a:solidFill>
              <a:srgbClr val="2C7C9F"/>
            </a:solidFill>
          </a:ln>
        </p:spPr>
      </p:pic>
      <p:pic>
        <p:nvPicPr>
          <p:cNvPr id="5" name="Picture 4" descr="NSF_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4847" y="4971369"/>
            <a:ext cx="1621034" cy="1621034"/>
          </a:xfrm>
          <a:prstGeom prst="rect">
            <a:avLst/>
          </a:prstGeom>
          <a:ln>
            <a:solidFill>
              <a:srgbClr val="2C7C9F"/>
            </a:solidFill>
          </a:ln>
        </p:spPr>
      </p:pic>
      <p:sp>
        <p:nvSpPr>
          <p:cNvPr id="8" name="Content Placeholder 2"/>
          <p:cNvSpPr txBox="1">
            <a:spLocks/>
          </p:cNvSpPr>
          <p:nvPr/>
        </p:nvSpPr>
        <p:spPr>
          <a:xfrm>
            <a:off x="4418012" y="3596227"/>
            <a:ext cx="3306763" cy="2185659"/>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80000"/>
              </a:lnSpc>
              <a:spcAft>
                <a:spcPts val="600"/>
              </a:spcAft>
              <a:buNone/>
            </a:pPr>
            <a:r>
              <a:rPr lang="en-US" sz="1900" u="sng" dirty="0" smtClean="0">
                <a:solidFill>
                  <a:schemeClr val="tx1">
                    <a:lumMod val="85000"/>
                    <a:lumOff val="15000"/>
                  </a:schemeClr>
                </a:solidFill>
              </a:rPr>
              <a:t>Committee</a:t>
            </a:r>
            <a:r>
              <a:rPr lang="en-US" sz="1900" dirty="0" smtClean="0">
                <a:solidFill>
                  <a:schemeClr val="tx1">
                    <a:lumMod val="85000"/>
                    <a:lumOff val="15000"/>
                  </a:schemeClr>
                </a:solidFill>
              </a:rPr>
              <a:t>:</a:t>
            </a:r>
          </a:p>
          <a:p>
            <a:pPr marL="349250" lvl="1" indent="0">
              <a:lnSpc>
                <a:spcPct val="50000"/>
              </a:lnSpc>
              <a:spcAft>
                <a:spcPts val="600"/>
              </a:spcAft>
              <a:buNone/>
            </a:pPr>
            <a:r>
              <a:rPr lang="en-US" sz="1900" dirty="0" smtClean="0">
                <a:solidFill>
                  <a:schemeClr val="tx1">
                    <a:lumMod val="85000"/>
                    <a:lumOff val="15000"/>
                  </a:schemeClr>
                </a:solidFill>
              </a:rPr>
              <a:t>Steven Roberts</a:t>
            </a:r>
          </a:p>
          <a:p>
            <a:pPr marL="349250" lvl="1" indent="0">
              <a:lnSpc>
                <a:spcPct val="50000"/>
              </a:lnSpc>
              <a:spcAft>
                <a:spcPts val="600"/>
              </a:spcAft>
              <a:buNone/>
            </a:pPr>
            <a:r>
              <a:rPr lang="en-US" sz="1900" dirty="0" smtClean="0">
                <a:solidFill>
                  <a:schemeClr val="tx1">
                    <a:lumMod val="85000"/>
                    <a:lumOff val="15000"/>
                  </a:schemeClr>
                </a:solidFill>
              </a:rPr>
              <a:t>Graham Young</a:t>
            </a:r>
          </a:p>
          <a:p>
            <a:pPr marL="349250" lvl="1" indent="0">
              <a:lnSpc>
                <a:spcPct val="50000"/>
              </a:lnSpc>
              <a:spcAft>
                <a:spcPts val="600"/>
              </a:spcAft>
              <a:buNone/>
            </a:pPr>
            <a:r>
              <a:rPr lang="en-US" sz="1900" dirty="0" smtClean="0">
                <a:solidFill>
                  <a:schemeClr val="tx1">
                    <a:lumMod val="85000"/>
                    <a:lumOff val="15000"/>
                  </a:schemeClr>
                </a:solidFill>
              </a:rPr>
              <a:t>Carolyn Friedman</a:t>
            </a:r>
          </a:p>
          <a:p>
            <a:pPr marL="349250" lvl="1" indent="0">
              <a:lnSpc>
                <a:spcPct val="50000"/>
              </a:lnSpc>
              <a:spcAft>
                <a:spcPts val="600"/>
              </a:spcAft>
              <a:buNone/>
            </a:pPr>
            <a:r>
              <a:rPr lang="en-US" sz="1900" dirty="0" err="1" smtClean="0">
                <a:solidFill>
                  <a:schemeClr val="tx1">
                    <a:lumMod val="85000"/>
                    <a:lumOff val="15000"/>
                  </a:schemeClr>
                </a:solidFill>
              </a:rPr>
              <a:t>Joth</a:t>
            </a:r>
            <a:r>
              <a:rPr lang="en-US" sz="1900" dirty="0" smtClean="0">
                <a:solidFill>
                  <a:schemeClr val="tx1">
                    <a:lumMod val="85000"/>
                    <a:lumOff val="15000"/>
                  </a:schemeClr>
                </a:solidFill>
              </a:rPr>
              <a:t> Davis</a:t>
            </a:r>
          </a:p>
          <a:p>
            <a:pPr marL="349250" lvl="1" indent="0">
              <a:lnSpc>
                <a:spcPct val="50000"/>
              </a:lnSpc>
              <a:spcAft>
                <a:spcPts val="600"/>
              </a:spcAft>
              <a:buNone/>
            </a:pPr>
            <a:r>
              <a:rPr lang="en-US" sz="1900" dirty="0" smtClean="0">
                <a:solidFill>
                  <a:schemeClr val="tx1">
                    <a:lumMod val="85000"/>
                    <a:lumOff val="15000"/>
                  </a:schemeClr>
                </a:solidFill>
              </a:rPr>
              <a:t>Charles Laird</a:t>
            </a:r>
          </a:p>
          <a:p>
            <a:pPr marL="349250" lvl="1" indent="0">
              <a:lnSpc>
                <a:spcPct val="50000"/>
              </a:lnSpc>
              <a:spcAft>
                <a:spcPts val="600"/>
              </a:spcAft>
              <a:buFont typeface="Wingdings 2" pitchFamily="18" charset="2"/>
              <a:buNone/>
            </a:pPr>
            <a:endParaRPr lang="en-US" sz="1900" dirty="0" smtClean="0">
              <a:solidFill>
                <a:schemeClr val="tx1">
                  <a:lumMod val="85000"/>
                  <a:lumOff val="15000"/>
                </a:schemeClr>
              </a:solidFill>
            </a:endParaRPr>
          </a:p>
        </p:txBody>
      </p:sp>
      <p:sp>
        <p:nvSpPr>
          <p:cNvPr id="9" name="Title 1"/>
          <p:cNvSpPr txBox="1">
            <a:spLocks/>
          </p:cNvSpPr>
          <p:nvPr/>
        </p:nvSpPr>
        <p:spPr>
          <a:xfrm>
            <a:off x="320675" y="-323850"/>
            <a:ext cx="8042275" cy="1336675"/>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dirty="0" smtClean="0"/>
              <a:t>Acknowledgements</a:t>
            </a:r>
          </a:p>
        </p:txBody>
      </p:sp>
      <p:sp>
        <p:nvSpPr>
          <p:cNvPr id="10" name="Content Placeholder 2"/>
          <p:cNvSpPr txBox="1">
            <a:spLocks/>
          </p:cNvSpPr>
          <p:nvPr/>
        </p:nvSpPr>
        <p:spPr>
          <a:xfrm>
            <a:off x="4510087" y="1275530"/>
            <a:ext cx="6613525" cy="4661159"/>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80000"/>
              </a:lnSpc>
              <a:spcAft>
                <a:spcPts val="600"/>
              </a:spcAft>
              <a:buFont typeface="Wingdings 2" pitchFamily="18" charset="2"/>
              <a:buNone/>
            </a:pPr>
            <a:r>
              <a:rPr lang="en-US" sz="1900" u="sng" dirty="0" err="1" smtClean="0">
                <a:solidFill>
                  <a:schemeClr val="tx1">
                    <a:lumMod val="85000"/>
                    <a:lumOff val="15000"/>
                  </a:schemeClr>
                </a:solidFill>
              </a:rPr>
              <a:t>eScience</a:t>
            </a:r>
            <a:r>
              <a:rPr lang="en-US" sz="1900" u="sng" dirty="0" smtClean="0">
                <a:solidFill>
                  <a:schemeClr val="tx1">
                    <a:lumMod val="85000"/>
                    <a:lumOff val="15000"/>
                  </a:schemeClr>
                </a:solidFill>
              </a:rPr>
              <a:t> Institute </a:t>
            </a:r>
            <a:r>
              <a:rPr lang="en-US" sz="1900" dirty="0" smtClean="0">
                <a:solidFill>
                  <a:schemeClr val="tx1">
                    <a:lumMod val="85000"/>
                    <a:lumOff val="15000"/>
                  </a:schemeClr>
                </a:solidFill>
              </a:rPr>
              <a:t>:</a:t>
            </a:r>
          </a:p>
          <a:p>
            <a:pPr marL="349250" lvl="1" indent="0">
              <a:lnSpc>
                <a:spcPct val="50000"/>
              </a:lnSpc>
              <a:spcAft>
                <a:spcPts val="600"/>
              </a:spcAft>
              <a:buFont typeface="Wingdings 2" pitchFamily="18" charset="2"/>
              <a:buNone/>
            </a:pPr>
            <a:r>
              <a:rPr lang="en-US" sz="1900" dirty="0" smtClean="0">
                <a:solidFill>
                  <a:schemeClr val="tx1">
                    <a:lumMod val="85000"/>
                    <a:lumOff val="15000"/>
                  </a:schemeClr>
                </a:solidFill>
              </a:rPr>
              <a:t>Dan </a:t>
            </a:r>
            <a:r>
              <a:rPr lang="en-US" sz="1900" dirty="0" err="1" smtClean="0">
                <a:solidFill>
                  <a:schemeClr val="tx1">
                    <a:lumMod val="85000"/>
                    <a:lumOff val="15000"/>
                  </a:schemeClr>
                </a:solidFill>
              </a:rPr>
              <a:t>Halperin</a:t>
            </a:r>
            <a:endParaRPr lang="en-US" sz="1900" dirty="0" smtClean="0">
              <a:solidFill>
                <a:schemeClr val="tx1">
                  <a:lumMod val="85000"/>
                  <a:lumOff val="15000"/>
                </a:schemeClr>
              </a:solidFill>
            </a:endParaRPr>
          </a:p>
          <a:p>
            <a:pPr marL="349250" lvl="1" indent="0">
              <a:lnSpc>
                <a:spcPct val="50000"/>
              </a:lnSpc>
              <a:spcAft>
                <a:spcPts val="600"/>
              </a:spcAft>
              <a:buFont typeface="Wingdings 2" pitchFamily="18" charset="2"/>
              <a:buNone/>
            </a:pPr>
            <a:r>
              <a:rPr lang="en-US" sz="1900" dirty="0" smtClean="0">
                <a:solidFill>
                  <a:schemeClr val="tx1">
                    <a:lumMod val="85000"/>
                    <a:lumOff val="15000"/>
                  </a:schemeClr>
                </a:solidFill>
              </a:rPr>
              <a:t>Bill Howe</a:t>
            </a:r>
          </a:p>
          <a:p>
            <a:pPr marL="0" indent="0">
              <a:lnSpc>
                <a:spcPct val="80000"/>
              </a:lnSpc>
              <a:spcAft>
                <a:spcPts val="600"/>
              </a:spcAft>
              <a:buFont typeface="Wingdings 2" pitchFamily="18" charset="2"/>
              <a:buNone/>
            </a:pPr>
            <a:r>
              <a:rPr lang="en-US" sz="1900" u="sng" dirty="0" smtClean="0">
                <a:solidFill>
                  <a:schemeClr val="tx1">
                    <a:lumMod val="85000"/>
                    <a:lumOff val="15000"/>
                  </a:schemeClr>
                </a:solidFill>
              </a:rPr>
              <a:t>UW Statistics</a:t>
            </a:r>
          </a:p>
          <a:p>
            <a:pPr marL="349250" lvl="1" indent="0">
              <a:lnSpc>
                <a:spcPct val="50000"/>
              </a:lnSpc>
              <a:spcAft>
                <a:spcPts val="600"/>
              </a:spcAft>
              <a:buFont typeface="Wingdings 2" pitchFamily="18" charset="2"/>
              <a:buNone/>
            </a:pPr>
            <a:r>
              <a:rPr lang="en-US" sz="1900" dirty="0" smtClean="0">
                <a:solidFill>
                  <a:schemeClr val="tx1">
                    <a:lumMod val="85000"/>
                    <a:lumOff val="15000"/>
                  </a:schemeClr>
                </a:solidFill>
              </a:rPr>
              <a:t>Dustin Lennon</a:t>
            </a:r>
          </a:p>
          <a:p>
            <a:pPr marL="349250" lvl="1" indent="0">
              <a:lnSpc>
                <a:spcPct val="50000"/>
              </a:lnSpc>
              <a:spcAft>
                <a:spcPts val="600"/>
              </a:spcAft>
              <a:buFont typeface="Wingdings 2" pitchFamily="18" charset="2"/>
              <a:buNone/>
            </a:pPr>
            <a:endParaRPr lang="en-US" sz="1900" dirty="0" smtClean="0">
              <a:solidFill>
                <a:schemeClr val="tx1">
                  <a:lumMod val="85000"/>
                  <a:lumOff val="15000"/>
                </a:schemeClr>
              </a:solidFill>
            </a:endParaRPr>
          </a:p>
          <a:p>
            <a:pPr>
              <a:lnSpc>
                <a:spcPct val="50000"/>
              </a:lnSpc>
              <a:spcAft>
                <a:spcPts val="600"/>
              </a:spcAft>
            </a:pPr>
            <a:endParaRPr lang="en-US" sz="1900" dirty="0" smtClean="0">
              <a:solidFill>
                <a:schemeClr val="tx1">
                  <a:lumMod val="85000"/>
                  <a:lumOff val="15000"/>
                </a:schemeClr>
              </a:solidFill>
            </a:endParaRPr>
          </a:p>
          <a:p>
            <a:pPr marL="349250" lvl="1" indent="0">
              <a:lnSpc>
                <a:spcPct val="50000"/>
              </a:lnSpc>
              <a:spcAft>
                <a:spcPts val="600"/>
              </a:spcAft>
              <a:buFont typeface="Wingdings 2" pitchFamily="18" charset="2"/>
              <a:buNone/>
            </a:pPr>
            <a:endParaRPr lang="en-US" sz="1900" dirty="0" smtClean="0">
              <a:solidFill>
                <a:schemeClr val="tx1">
                  <a:lumMod val="85000"/>
                  <a:lumOff val="15000"/>
                </a:schemeClr>
              </a:solidFill>
            </a:endParaRPr>
          </a:p>
        </p:txBody>
      </p:sp>
    </p:spTree>
    <p:extLst>
      <p:ext uri="{BB962C8B-B14F-4D97-AF65-F5344CB8AC3E}">
        <p14:creationId xmlns:p14="http://schemas.microsoft.com/office/powerpoint/2010/main" val="1648528294"/>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4425</TotalTime>
  <Words>7179</Words>
  <Application>Microsoft Macintosh PowerPoint</Application>
  <PresentationFormat>On-screen Show (4:3)</PresentationFormat>
  <Paragraphs>1072</Paragraphs>
  <Slides>102</Slides>
  <Notes>102</Notes>
  <HiddenSlides>0</HiddenSlides>
  <MMClips>0</MMClips>
  <ScaleCrop>false</ScaleCrop>
  <HeadingPairs>
    <vt:vector size="4" baseType="variant">
      <vt:variant>
        <vt:lpstr>Theme</vt:lpstr>
      </vt:variant>
      <vt:variant>
        <vt:i4>1</vt:i4>
      </vt:variant>
      <vt:variant>
        <vt:lpstr>Slide Titles</vt:lpstr>
      </vt:variant>
      <vt:variant>
        <vt:i4>102</vt:i4>
      </vt:variant>
    </vt:vector>
  </HeadingPairs>
  <TitlesOfParts>
    <vt:vector size="103" baseType="lpstr">
      <vt:lpstr>Breeze</vt:lpstr>
      <vt:lpstr>PowerPoint Presentation</vt:lpstr>
      <vt:lpstr>Outline</vt:lpstr>
      <vt:lpstr>Oysters: Biology</vt:lpstr>
      <vt:lpstr>Oysters: Biology</vt:lpstr>
      <vt:lpstr>Oysters: Economic value</vt:lpstr>
      <vt:lpstr>Oysters: Threats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Nutrition and Toxin</vt:lpstr>
      <vt:lpstr>PowerPoint Presentation</vt:lpstr>
      <vt:lpstr>DNA methylation: invertebrates</vt:lpstr>
      <vt:lpstr>DNA methylation: invertebrates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Summary</vt:lpstr>
      <vt:lpstr>Summary</vt:lpstr>
      <vt:lpstr>Summary</vt:lpstr>
      <vt:lpstr>Summary</vt:lpstr>
      <vt:lpstr>Summary</vt:lpstr>
      <vt:lpstr>Summary</vt:lpstr>
      <vt:lpstr>Summary</vt:lpstr>
      <vt:lpstr>Part III:</vt:lpstr>
      <vt:lpstr>PowerPoint Presentation</vt:lpstr>
      <vt:lpstr>PowerPoint Presentation</vt:lpstr>
      <vt:lpstr>PowerPoint Presentation</vt:lpstr>
      <vt:lpstr>PowerPoint Presentation</vt:lpstr>
      <vt:lpstr>PowerPoint Presentation</vt:lpstr>
      <vt:lpstr>PowerPoint Presentation</vt:lpstr>
      <vt:lpstr>Model</vt:lpstr>
      <vt:lpstr>Model</vt:lpstr>
      <vt:lpstr>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steps</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Mackenzie Gavery</dc:creator>
  <cp:lastModifiedBy>Mackenzie Gavery</cp:lastModifiedBy>
  <cp:revision>394</cp:revision>
  <cp:lastPrinted>2014-05-27T23:35:14Z</cp:lastPrinted>
  <dcterms:created xsi:type="dcterms:W3CDTF">2014-05-13T20:40:34Z</dcterms:created>
  <dcterms:modified xsi:type="dcterms:W3CDTF">2014-06-04T18:50:01Z</dcterms:modified>
</cp:coreProperties>
</file>